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2"/>
  </p:sldMasterIdLst>
  <p:notesMasterIdLst>
    <p:notesMasterId r:id="rId2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12192000" cy="6858000"/>
  <p:notesSz cx="6858000" cy="9144000"/>
  <p:custDataLst>
    <p:tags r:id="rId23"/>
  </p:custData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3" d="100"/>
          <a:sy n="53" d="100"/>
        </p:scale>
        <p:origin x="115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gs" Target="tags/tag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edu.ge.ch/site/elem/category/programmes/possibilites-au-college-de-geneve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edu.ge.ch/site/elem/programme-elm-mmbs-sejour-linguistique-au-canada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9F84BA4-7ABE-4AD2-B491-225C13AFD97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F04B23"/>
          </a:solidFill>
          <a:ln w="0">
            <a:noFill/>
          </a:ln>
        </p:spPr>
        <p:txBody>
          <a:bodyPr/>
          <a:lstStyle/>
          <a:p>
            <a:endParaRPr lang="fr-CH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71C2E50-80CF-4C5C-9F36-681C4104713E}"/>
              </a:ext>
            </a:extLst>
          </p:cNvPr>
          <p:cNvSpPr>
            <a:spLocks noGrp="1"/>
          </p:cNvSpPr>
          <p:nvPr/>
        </p:nvSpPr>
        <p:spPr>
          <a:xfrm>
            <a:off x="171450" y="47625"/>
            <a:ext cx="6191250" cy="6858000"/>
          </a:xfrm>
          <a:prstGeom prst="rect">
            <a:avLst/>
          </a:prstGeom>
          <a:solidFill>
            <a:srgbClr val="FFFAF6"/>
          </a:solidFill>
          <a:ln w="0">
            <a:noFill/>
          </a:ln>
        </p:spPr>
        <p:txBody>
          <a:bodyPr/>
          <a:lstStyle/>
          <a:p>
            <a:endParaRPr lang="fr-CH"/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1191875" y="171450"/>
            <a:ext cx="666750" cy="66675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D64EAE4-C7BF-43FA-BD7D-562B615981D8}"/>
              </a:ext>
            </a:extLst>
          </p:cNvPr>
          <p:cNvSpPr>
            <a:spLocks noGrp="1"/>
          </p:cNvSpPr>
          <p:nvPr/>
        </p:nvSpPr>
        <p:spPr>
          <a:xfrm>
            <a:off x="685800" y="1428749"/>
            <a:ext cx="4953000" cy="1428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3150" b="1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4000" b="1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Séjour </a:t>
            </a:r>
            <a:r>
              <a:rPr sz="4000" b="1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linguistique</a:t>
            </a:r>
            <a:endParaRPr sz="4000" b="1" dirty="0">
              <a:solidFill>
                <a:srgbClr val="202124"/>
              </a:solidFill>
              <a:latin typeface="Arial"/>
              <a:ea typeface="Arial"/>
              <a:cs typeface="Arial"/>
            </a:endParaRPr>
          </a:p>
          <a:p>
            <a:pPr algn="l">
              <a:defRPr sz="3150" b="1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4000" b="1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MMBs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25C9E49-428E-453D-8793-9351EB5BF96F}"/>
              </a:ext>
            </a:extLst>
          </p:cNvPr>
          <p:cNvSpPr>
            <a:spLocks noGrp="1"/>
          </p:cNvSpPr>
          <p:nvPr/>
        </p:nvSpPr>
        <p:spPr>
          <a:xfrm>
            <a:off x="685800" y="3200400"/>
            <a:ext cx="4762500" cy="666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425" b="0">
                <a:solidFill>
                  <a:srgbClr val="626262"/>
                </a:solidFill>
                <a:latin typeface="Arial"/>
                <a:ea typeface="Arial"/>
                <a:cs typeface="Arial"/>
              </a:defRPr>
            </a:pPr>
            <a:r>
              <a:rPr sz="2000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Séances </a:t>
            </a:r>
            <a:r>
              <a:rPr sz="2000" b="0" dirty="0" err="1">
                <a:solidFill>
                  <a:srgbClr val="626262"/>
                </a:solidFill>
                <a:latin typeface="Arial"/>
                <a:ea typeface="Arial"/>
                <a:cs typeface="Arial"/>
              </a:rPr>
              <a:t>d’information</a:t>
            </a:r>
            <a:r>
              <a:rPr sz="2000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 </a:t>
            </a:r>
            <a:r>
              <a:rPr sz="2000" b="0" dirty="0" err="1">
                <a:solidFill>
                  <a:srgbClr val="626262"/>
                </a:solidFill>
                <a:latin typeface="Arial"/>
                <a:ea typeface="Arial"/>
                <a:cs typeface="Arial"/>
              </a:rPr>
              <a:t>octobre</a:t>
            </a:r>
            <a:r>
              <a:rPr sz="2000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 2026</a:t>
            </a:r>
          </a:p>
          <a:p>
            <a:pPr algn="l">
              <a:defRPr sz="1425" b="0">
                <a:solidFill>
                  <a:srgbClr val="626262"/>
                </a:solidFill>
                <a:latin typeface="Arial"/>
                <a:ea typeface="Arial"/>
                <a:cs typeface="Arial"/>
              </a:defRPr>
            </a:pPr>
            <a:r>
              <a:rPr sz="2000" b="1" dirty="0" err="1">
                <a:solidFill>
                  <a:srgbClr val="626262"/>
                </a:solidFill>
                <a:latin typeface="Arial"/>
                <a:ea typeface="Arial"/>
                <a:cs typeface="Arial"/>
              </a:rPr>
              <a:t>Séjours</a:t>
            </a:r>
            <a:r>
              <a:rPr sz="2000" b="1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 2027–2028</a:t>
            </a: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>
          <a:blip r:embed="rId4"/>
          <a:srcRect l="7627" r="7627"/>
          <a:stretch>
            <a:fillRect/>
          </a:stretch>
        </p:blipFill>
        <p:spPr>
          <a:xfrm>
            <a:off x="6667500" y="619125"/>
            <a:ext cx="4762500" cy="5619750"/>
          </a:xfrm>
          <a:prstGeom prst="roundRect">
            <a:avLst>
              <a:gd name="adj" fmla="val 2400"/>
            </a:avLst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998CC33A-9A71-44B0-989B-96AF0E3628C3}"/>
              </a:ext>
            </a:extLst>
          </p:cNvPr>
          <p:cNvSpPr>
            <a:spLocks noGrp="1"/>
          </p:cNvSpPr>
          <p:nvPr/>
        </p:nvSpPr>
        <p:spPr>
          <a:xfrm>
            <a:off x="685800" y="628649"/>
            <a:ext cx="2960914" cy="457199"/>
          </a:xfrm>
          <a:prstGeom prst="roundRect">
            <a:avLst>
              <a:gd name="adj" fmla="val 40000"/>
            </a:avLst>
          </a:prstGeom>
          <a:solidFill>
            <a:srgbClr val="F04B23"/>
          </a:solidFill>
          <a:ln w="0">
            <a:noFill/>
          </a:ln>
        </p:spPr>
        <p:txBody>
          <a:bodyPr/>
          <a:lstStyle/>
          <a:p>
            <a:endParaRPr lang="fr-CH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9EFD289-FA84-484D-A367-837840A95C6D}"/>
              </a:ext>
            </a:extLst>
          </p:cNvPr>
          <p:cNvSpPr>
            <a:spLocks noGrp="1"/>
          </p:cNvSpPr>
          <p:nvPr/>
        </p:nvSpPr>
        <p:spPr>
          <a:xfrm>
            <a:off x="762000" y="685798"/>
            <a:ext cx="3227614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5278"/>
          </a:bodyPr>
          <a:lstStyle/>
          <a:p>
            <a:pPr algn="l"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600" b="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ÉCHANGES &amp; MOBILITÉ DIP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0328430-5B0D-44B3-BDDC-CEF46C3D8D4E}"/>
              </a:ext>
            </a:extLst>
          </p:cNvPr>
          <p:cNvSpPr>
            <a:spLocks noGrp="1"/>
          </p:cNvSpPr>
          <p:nvPr/>
        </p:nvSpPr>
        <p:spPr>
          <a:xfrm>
            <a:off x="762000" y="6172202"/>
            <a:ext cx="4441371" cy="208189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200" b="0">
                <a:solidFill>
                  <a:srgbClr val="626262"/>
                </a:solidFill>
                <a:latin typeface="Arial"/>
                <a:ea typeface="Arial"/>
                <a:cs typeface="Arial"/>
              </a:defRPr>
            </a:pPr>
            <a:r>
              <a:rPr sz="1600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Service transversal </a:t>
            </a:r>
            <a:r>
              <a:rPr sz="1600" b="0" dirty="0" err="1">
                <a:solidFill>
                  <a:srgbClr val="626262"/>
                </a:solidFill>
                <a:latin typeface="Arial"/>
                <a:ea typeface="Arial"/>
                <a:cs typeface="Arial"/>
              </a:rPr>
              <a:t>Échanges</a:t>
            </a:r>
            <a:r>
              <a:rPr sz="1600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 &amp; Mobilité DIP</a:t>
            </a:r>
          </a:p>
        </p:txBody>
      </p:sp>
    </p:spTree>
    <p:extLst>
      <p:ext uri="{BB962C8B-B14F-4D97-AF65-F5344CB8AC3E}">
        <p14:creationId xmlns:p14="http://schemas.microsoft.com/office/powerpoint/2010/main" val="19643650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044B1A1-246C-4AC6-ADA4-7EA2736D67F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F04B23"/>
          </a:solidFill>
          <a:ln w="0">
            <a:noFill/>
          </a:ln>
        </p:spPr>
        <p:txBody>
          <a:bodyPr/>
          <a:lstStyle/>
          <a:p>
            <a:endParaRPr lang="fr-CH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ACECE0C-D9D0-4037-B3FC-940E90172D04}"/>
              </a:ext>
            </a:extLst>
          </p:cNvPr>
          <p:cNvSpPr>
            <a:spLocks noGrp="1"/>
          </p:cNvSpPr>
          <p:nvPr/>
        </p:nvSpPr>
        <p:spPr>
          <a:xfrm>
            <a:off x="457200" y="266700"/>
            <a:ext cx="10287000" cy="4381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875" b="1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2400" b="1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Pourquoi</a:t>
            </a:r>
            <a:r>
              <a:rPr sz="2400" b="1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</a:t>
            </a:r>
            <a:r>
              <a:rPr sz="2400" b="1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partir</a:t>
            </a:r>
            <a:r>
              <a:rPr sz="2400" b="1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à </a:t>
            </a:r>
            <a:r>
              <a:rPr sz="2400" b="1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l’étranger</a:t>
            </a:r>
            <a:r>
              <a:rPr sz="2400" b="1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?</a:t>
            </a: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1191875" y="171450"/>
            <a:ext cx="666750" cy="66675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C7E7CC6-D5F2-4566-A5CD-674738FBCCCD}"/>
              </a:ext>
            </a:extLst>
          </p:cNvPr>
          <p:cNvSpPr>
            <a:spLocks noGrp="1"/>
          </p:cNvSpPr>
          <p:nvPr/>
        </p:nvSpPr>
        <p:spPr>
          <a:xfrm>
            <a:off x="11382375" y="6477000"/>
            <a:ext cx="381000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51250" lnSpcReduction="20000"/>
          </a:bodyPr>
          <a:lstStyle/>
          <a:p>
            <a:pPr algn="r">
              <a:defRPr sz="1200" b="0">
                <a:solidFill>
                  <a:srgbClr val="626262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626262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>
          <a:blip r:embed="rId4"/>
          <a:srcRect l="17139" r="17139"/>
          <a:stretch>
            <a:fillRect/>
          </a:stretch>
        </p:blipFill>
        <p:spPr>
          <a:xfrm>
            <a:off x="457200" y="1000125"/>
            <a:ext cx="6000750" cy="5143500"/>
          </a:xfrm>
          <a:prstGeom prst="roundRect">
            <a:avLst>
              <a:gd name="adj" fmla="val 2222"/>
            </a:avLst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7B37A79-F21C-44B2-9A43-F19BE3986510}"/>
              </a:ext>
            </a:extLst>
          </p:cNvPr>
          <p:cNvSpPr>
            <a:spLocks noGrp="1"/>
          </p:cNvSpPr>
          <p:nvPr/>
        </p:nvSpPr>
        <p:spPr>
          <a:xfrm>
            <a:off x="6912428" y="1238249"/>
            <a:ext cx="4708071" cy="4215493"/>
          </a:xfrm>
          <a:prstGeom prst="roundRect">
            <a:avLst>
              <a:gd name="adj" fmla="val 3243"/>
            </a:avLst>
          </a:prstGeom>
          <a:solidFill>
            <a:srgbClr val="FFFFFF"/>
          </a:solidFill>
          <a:ln w="14288">
            <a:solidFill>
              <a:srgbClr val="E8D8CF"/>
            </a:solidFill>
          </a:ln>
        </p:spPr>
        <p:txBody>
          <a:bodyPr/>
          <a:lstStyle/>
          <a:p>
            <a:endParaRPr lang="fr-CH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DE81159-7C20-473A-BFAF-F43557016DEA}"/>
              </a:ext>
            </a:extLst>
          </p:cNvPr>
          <p:cNvSpPr>
            <a:spLocks noGrp="1"/>
          </p:cNvSpPr>
          <p:nvPr/>
        </p:nvSpPr>
        <p:spPr>
          <a:xfrm>
            <a:off x="7239000" y="1571625"/>
            <a:ext cx="4000500" cy="4286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100" b="1">
                <a:solidFill>
                  <a:srgbClr val="F04B23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04B23"/>
                </a:solidFill>
                <a:latin typeface="Arial"/>
                <a:ea typeface="Arial"/>
                <a:cs typeface="Arial"/>
              </a:rPr>
              <a:t>WO?  WHERE?  HOW?  WIE?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823FB6C-285D-4AEE-A82A-F5C190D3FCE5}"/>
              </a:ext>
            </a:extLst>
          </p:cNvPr>
          <p:cNvSpPr>
            <a:spLocks noGrp="1"/>
          </p:cNvSpPr>
          <p:nvPr/>
        </p:nvSpPr>
        <p:spPr>
          <a:xfrm>
            <a:off x="7334250" y="2381250"/>
            <a:ext cx="3810000" cy="1428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800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02124"/>
                </a:solidFill>
                <a:latin typeface="Arial"/>
                <a:ea typeface="Arial"/>
                <a:cs typeface="Arial"/>
              </a:rPr>
              <a:t>Un séjour linguistique permet de vivre la langue au quotidien, de gagner en autonomie et de découvrir une autre culture.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7C24EC4-9E4D-4DFD-A7BE-22B78402CC9C}"/>
              </a:ext>
            </a:extLst>
          </p:cNvPr>
          <p:cNvSpPr>
            <a:spLocks noGrp="1"/>
          </p:cNvSpPr>
          <p:nvPr/>
        </p:nvSpPr>
        <p:spPr>
          <a:xfrm>
            <a:off x="7239000" y="4143375"/>
            <a:ext cx="4000500" cy="4953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defRPr sz="1350" b="1">
                <a:solidFill>
                  <a:srgbClr val="687A28"/>
                </a:solidFill>
                <a:latin typeface="Arial"/>
                <a:ea typeface="Arial"/>
                <a:cs typeface="Arial"/>
              </a:defRPr>
            </a:pPr>
            <a:r>
              <a:rPr sz="2000" b="1" dirty="0">
                <a:solidFill>
                  <a:srgbClr val="687A28"/>
                </a:solidFill>
                <a:latin typeface="Arial"/>
                <a:ea typeface="Arial"/>
                <a:cs typeface="Arial"/>
              </a:rPr>
              <a:t>Deux </a:t>
            </a:r>
            <a:r>
              <a:rPr sz="2000" b="1" dirty="0" err="1">
                <a:solidFill>
                  <a:srgbClr val="687A28"/>
                </a:solidFill>
                <a:latin typeface="Arial"/>
                <a:ea typeface="Arial"/>
                <a:cs typeface="Arial"/>
              </a:rPr>
              <a:t>possibilités</a:t>
            </a:r>
            <a:r>
              <a:rPr sz="2000" b="1" dirty="0">
                <a:solidFill>
                  <a:srgbClr val="687A28"/>
                </a:solidFill>
                <a:latin typeface="Arial"/>
                <a:ea typeface="Arial"/>
                <a:cs typeface="Arial"/>
              </a:rPr>
              <a:t> : </a:t>
            </a:r>
            <a:r>
              <a:rPr sz="2000" b="1" dirty="0" err="1">
                <a:solidFill>
                  <a:srgbClr val="687A28"/>
                </a:solidFill>
                <a:latin typeface="Arial"/>
                <a:ea typeface="Arial"/>
                <a:cs typeface="Arial"/>
              </a:rPr>
              <a:t>organisation</a:t>
            </a:r>
            <a:r>
              <a:rPr sz="2000" b="1" dirty="0">
                <a:solidFill>
                  <a:srgbClr val="687A28"/>
                </a:solidFill>
                <a:latin typeface="Arial"/>
                <a:ea typeface="Arial"/>
                <a:cs typeface="Arial"/>
              </a:rPr>
              <a:t> </a:t>
            </a:r>
            <a:r>
              <a:rPr sz="2000" b="1" dirty="0" err="1">
                <a:solidFill>
                  <a:srgbClr val="687A28"/>
                </a:solidFill>
                <a:latin typeface="Arial"/>
                <a:ea typeface="Arial"/>
                <a:cs typeface="Arial"/>
              </a:rPr>
              <a:t>personnelle</a:t>
            </a:r>
            <a:r>
              <a:rPr sz="2000" b="1" dirty="0">
                <a:solidFill>
                  <a:srgbClr val="687A28"/>
                </a:solidFill>
                <a:latin typeface="Arial"/>
                <a:ea typeface="Arial"/>
                <a:cs typeface="Arial"/>
              </a:rPr>
              <a:t> </a:t>
            </a:r>
            <a:r>
              <a:rPr sz="2000" b="1" dirty="0" err="1">
                <a:solidFill>
                  <a:srgbClr val="687A28"/>
                </a:solidFill>
                <a:latin typeface="Arial"/>
                <a:ea typeface="Arial"/>
                <a:cs typeface="Arial"/>
              </a:rPr>
              <a:t>ou</a:t>
            </a:r>
            <a:r>
              <a:rPr sz="2000" b="1" dirty="0">
                <a:solidFill>
                  <a:srgbClr val="687A28"/>
                </a:solidFill>
                <a:latin typeface="Arial"/>
                <a:ea typeface="Arial"/>
                <a:cs typeface="Arial"/>
              </a:rPr>
              <a:t> </a:t>
            </a:r>
            <a:r>
              <a:rPr sz="2000" b="1" dirty="0" err="1">
                <a:solidFill>
                  <a:srgbClr val="687A28"/>
                </a:solidFill>
                <a:latin typeface="Arial"/>
                <a:ea typeface="Arial"/>
                <a:cs typeface="Arial"/>
              </a:rPr>
              <a:t>programme</a:t>
            </a:r>
            <a:r>
              <a:rPr sz="2000" b="1" dirty="0">
                <a:solidFill>
                  <a:srgbClr val="687A28"/>
                </a:solidFill>
                <a:latin typeface="Arial"/>
                <a:ea typeface="Arial"/>
                <a:cs typeface="Arial"/>
              </a:rPr>
              <a:t> EL&amp;M DIP</a:t>
            </a:r>
          </a:p>
        </p:txBody>
      </p:sp>
    </p:spTree>
    <p:extLst>
      <p:ext uri="{BB962C8B-B14F-4D97-AF65-F5344CB8AC3E}">
        <p14:creationId xmlns:p14="http://schemas.microsoft.com/office/powerpoint/2010/main" val="16796353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8B166B6D-9B3F-4C49-BE87-2C58F54B731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F04B23"/>
          </a:solidFill>
          <a:ln w="0">
            <a:noFill/>
          </a:ln>
        </p:spPr>
        <p:txBody>
          <a:bodyPr/>
          <a:lstStyle/>
          <a:p>
            <a:endParaRPr lang="fr-CH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0615B22-78A4-4E17-9D88-7A7999150D23}"/>
              </a:ext>
            </a:extLst>
          </p:cNvPr>
          <p:cNvSpPr>
            <a:spLocks noGrp="1"/>
          </p:cNvSpPr>
          <p:nvPr/>
        </p:nvSpPr>
        <p:spPr>
          <a:xfrm>
            <a:off x="457200" y="266700"/>
            <a:ext cx="10287000" cy="4381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875" b="1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2400" b="1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Au </a:t>
            </a:r>
            <a:r>
              <a:rPr sz="2400" b="1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programme</a:t>
            </a:r>
            <a:endParaRPr sz="2400" b="1" dirty="0">
              <a:solidFill>
                <a:srgbClr val="202124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9" name="Image 18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1191875" y="171450"/>
            <a:ext cx="666750" cy="66675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9D5DA57-B233-4D33-8817-60501736C926}"/>
              </a:ext>
            </a:extLst>
          </p:cNvPr>
          <p:cNvSpPr>
            <a:spLocks noGrp="1"/>
          </p:cNvSpPr>
          <p:nvPr/>
        </p:nvSpPr>
        <p:spPr>
          <a:xfrm>
            <a:off x="11382375" y="6477000"/>
            <a:ext cx="381000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51250" lnSpcReduction="20000"/>
          </a:bodyPr>
          <a:lstStyle/>
          <a:p>
            <a:pPr algn="r">
              <a:defRPr sz="1200" b="0">
                <a:solidFill>
                  <a:srgbClr val="626262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626262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DAFE5D8-660D-4998-A7B8-8F2A7E6A58AE}"/>
              </a:ext>
            </a:extLst>
          </p:cNvPr>
          <p:cNvSpPr>
            <a:spLocks noGrp="1"/>
          </p:cNvSpPr>
          <p:nvPr/>
        </p:nvSpPr>
        <p:spPr>
          <a:xfrm>
            <a:off x="857250" y="1285875"/>
            <a:ext cx="10477500" cy="1066800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14288">
            <a:solidFill>
              <a:srgbClr val="E8D8CF"/>
            </a:solidFill>
          </a:ln>
        </p:spPr>
        <p:txBody>
          <a:bodyPr/>
          <a:lstStyle/>
          <a:p>
            <a:endParaRPr lang="fr-CH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1FD7F6B-6EA8-47B5-9BDE-C41CA4F9F77C}"/>
              </a:ext>
            </a:extLst>
          </p:cNvPr>
          <p:cNvSpPr>
            <a:spLocks noGrp="1"/>
          </p:cNvSpPr>
          <p:nvPr/>
        </p:nvSpPr>
        <p:spPr>
          <a:xfrm>
            <a:off x="1143000" y="1552575"/>
            <a:ext cx="666750" cy="4286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875" b="1">
                <a:solidFill>
                  <a:srgbClr val="F04B23"/>
                </a:solidFill>
                <a:latin typeface="Arial"/>
                <a:ea typeface="Arial"/>
                <a:cs typeface="Arial"/>
              </a:defRPr>
            </a:pPr>
            <a:r>
              <a:rPr sz="2000" b="1" dirty="0">
                <a:solidFill>
                  <a:srgbClr val="F04B23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3DDDFF9-43FC-4454-A357-D2D2971F6970}"/>
              </a:ext>
            </a:extLst>
          </p:cNvPr>
          <p:cNvSpPr>
            <a:spLocks noGrp="1"/>
          </p:cNvSpPr>
          <p:nvPr/>
        </p:nvSpPr>
        <p:spPr>
          <a:xfrm>
            <a:off x="2095500" y="1476375"/>
            <a:ext cx="4000500" cy="323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650" b="1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2400" b="1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Organisation</a:t>
            </a:r>
            <a:r>
              <a:rPr sz="2400" b="1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</a:t>
            </a:r>
            <a:r>
              <a:rPr sz="2400" b="1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personnelle</a:t>
            </a:r>
            <a:endParaRPr sz="2400" b="1" dirty="0">
              <a:solidFill>
                <a:srgbClr val="202124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05EBA4A-A231-4F1A-A147-940B5E4F6E8E}"/>
              </a:ext>
            </a:extLst>
          </p:cNvPr>
          <p:cNvSpPr>
            <a:spLocks noGrp="1"/>
          </p:cNvSpPr>
          <p:nvPr/>
        </p:nvSpPr>
        <p:spPr>
          <a:xfrm>
            <a:off x="2095500" y="1885950"/>
            <a:ext cx="8096250" cy="285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  <a:defRPr sz="1275" b="0">
                <a:solidFill>
                  <a:srgbClr val="626262"/>
                </a:solidFill>
                <a:latin typeface="Arial"/>
                <a:ea typeface="Arial"/>
                <a:cs typeface="Arial"/>
              </a:defRPr>
            </a:pPr>
            <a:r>
              <a:rPr sz="1600" b="0" dirty="0" err="1">
                <a:solidFill>
                  <a:srgbClr val="626262"/>
                </a:solidFill>
                <a:latin typeface="Arial"/>
                <a:ea typeface="Arial"/>
                <a:cs typeface="Arial"/>
              </a:rPr>
              <a:t>Organiser</a:t>
            </a:r>
            <a:r>
              <a:rPr sz="1600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 et financer le séjour soi-</a:t>
            </a:r>
            <a:r>
              <a:rPr sz="1600" b="0" dirty="0" err="1">
                <a:solidFill>
                  <a:srgbClr val="626262"/>
                </a:solidFill>
                <a:latin typeface="Arial"/>
                <a:ea typeface="Arial"/>
                <a:cs typeface="Arial"/>
              </a:rPr>
              <a:t>même</a:t>
            </a:r>
            <a:endParaRPr sz="1600" b="0" dirty="0">
              <a:solidFill>
                <a:srgbClr val="62626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B666C639-0FA7-4866-8EFD-8863F71F3B84}"/>
              </a:ext>
            </a:extLst>
          </p:cNvPr>
          <p:cNvSpPr>
            <a:spLocks noGrp="1"/>
          </p:cNvSpPr>
          <p:nvPr/>
        </p:nvSpPr>
        <p:spPr>
          <a:xfrm>
            <a:off x="857250" y="2667000"/>
            <a:ext cx="10477500" cy="1066800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14288">
            <a:solidFill>
              <a:srgbClr val="E8D8CF"/>
            </a:solidFill>
          </a:ln>
        </p:spPr>
        <p:txBody>
          <a:bodyPr/>
          <a:lstStyle/>
          <a:p>
            <a:endParaRPr lang="fr-CH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3956578-B036-4403-915F-FDCB51312A4B}"/>
              </a:ext>
            </a:extLst>
          </p:cNvPr>
          <p:cNvSpPr>
            <a:spLocks noGrp="1"/>
          </p:cNvSpPr>
          <p:nvPr/>
        </p:nvSpPr>
        <p:spPr>
          <a:xfrm>
            <a:off x="1143000" y="2933700"/>
            <a:ext cx="666750" cy="4286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875" b="1">
                <a:solidFill>
                  <a:srgbClr val="F04B23"/>
                </a:solidFill>
                <a:latin typeface="Arial"/>
                <a:ea typeface="Arial"/>
                <a:cs typeface="Arial"/>
              </a:defRPr>
            </a:pPr>
            <a:r>
              <a:rPr sz="2000" b="1" dirty="0">
                <a:solidFill>
                  <a:srgbClr val="F04B23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84C5581-E6B3-4500-A159-BE0B894E945F}"/>
              </a:ext>
            </a:extLst>
          </p:cNvPr>
          <p:cNvSpPr>
            <a:spLocks noGrp="1"/>
          </p:cNvSpPr>
          <p:nvPr/>
        </p:nvSpPr>
        <p:spPr>
          <a:xfrm>
            <a:off x="2095500" y="2857500"/>
            <a:ext cx="4000500" cy="323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650" b="1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2400" b="1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Programmes</a:t>
            </a:r>
            <a:r>
              <a:rPr sz="2400" b="1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EL&amp;M DIP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F47629C-4C66-4269-B28F-720A979E35B0}"/>
              </a:ext>
            </a:extLst>
          </p:cNvPr>
          <p:cNvSpPr>
            <a:spLocks noGrp="1"/>
          </p:cNvSpPr>
          <p:nvPr/>
        </p:nvSpPr>
        <p:spPr>
          <a:xfrm>
            <a:off x="2095500" y="3219450"/>
            <a:ext cx="8096250" cy="285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  <a:defRPr sz="1275" b="0">
                <a:solidFill>
                  <a:srgbClr val="626262"/>
                </a:solidFill>
                <a:latin typeface="Arial"/>
                <a:ea typeface="Arial"/>
                <a:cs typeface="Arial"/>
              </a:defRPr>
            </a:pPr>
            <a:r>
              <a:rPr sz="1600" b="0" dirty="0" err="1">
                <a:solidFill>
                  <a:srgbClr val="626262"/>
                </a:solidFill>
                <a:latin typeface="Arial"/>
                <a:ea typeface="Arial"/>
                <a:cs typeface="Arial"/>
              </a:rPr>
              <a:t>Irlande</a:t>
            </a:r>
            <a:r>
              <a:rPr sz="1600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, Canada, </a:t>
            </a:r>
            <a:r>
              <a:rPr sz="1600" b="0" dirty="0" err="1">
                <a:solidFill>
                  <a:srgbClr val="626262"/>
                </a:solidFill>
                <a:latin typeface="Arial"/>
                <a:ea typeface="Arial"/>
                <a:cs typeface="Arial"/>
              </a:rPr>
              <a:t>Allemagne</a:t>
            </a:r>
            <a:r>
              <a:rPr sz="1600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 et Suisse </a:t>
            </a:r>
            <a:r>
              <a:rPr sz="1600" b="0" dirty="0" err="1">
                <a:solidFill>
                  <a:srgbClr val="626262"/>
                </a:solidFill>
                <a:latin typeface="Arial"/>
                <a:ea typeface="Arial"/>
                <a:cs typeface="Arial"/>
              </a:rPr>
              <a:t>alémanique</a:t>
            </a:r>
            <a:endParaRPr sz="1600" b="0" dirty="0">
              <a:solidFill>
                <a:srgbClr val="62626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532B7222-CED3-4531-910C-B48F2C41FB5D}"/>
              </a:ext>
            </a:extLst>
          </p:cNvPr>
          <p:cNvSpPr>
            <a:spLocks noGrp="1"/>
          </p:cNvSpPr>
          <p:nvPr/>
        </p:nvSpPr>
        <p:spPr>
          <a:xfrm>
            <a:off x="857250" y="4048125"/>
            <a:ext cx="10477500" cy="1066800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14288">
            <a:solidFill>
              <a:srgbClr val="E8D8CF"/>
            </a:solidFill>
          </a:ln>
        </p:spPr>
        <p:txBody>
          <a:bodyPr/>
          <a:lstStyle/>
          <a:p>
            <a:endParaRPr lang="fr-CH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51316A2-CCF0-4F5E-A3C2-D5AE32315B88}"/>
              </a:ext>
            </a:extLst>
          </p:cNvPr>
          <p:cNvSpPr>
            <a:spLocks noGrp="1"/>
          </p:cNvSpPr>
          <p:nvPr/>
        </p:nvSpPr>
        <p:spPr>
          <a:xfrm>
            <a:off x="1143000" y="4314825"/>
            <a:ext cx="666750" cy="4286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875" b="1">
                <a:solidFill>
                  <a:srgbClr val="F04B23"/>
                </a:solidFill>
                <a:latin typeface="Arial"/>
                <a:ea typeface="Arial"/>
                <a:cs typeface="Arial"/>
              </a:defRPr>
            </a:pPr>
            <a:r>
              <a:rPr sz="2000" b="1" dirty="0">
                <a:solidFill>
                  <a:srgbClr val="F04B23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0A4AFAC-06E5-4990-A831-117AD37F3564}"/>
              </a:ext>
            </a:extLst>
          </p:cNvPr>
          <p:cNvSpPr>
            <a:spLocks noGrp="1"/>
          </p:cNvSpPr>
          <p:nvPr/>
        </p:nvSpPr>
        <p:spPr>
          <a:xfrm>
            <a:off x="2095500" y="4238625"/>
            <a:ext cx="4000500" cy="323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650" b="1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2400" b="1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Questions</a:t>
            </a:r>
          </a:p>
        </p:txBody>
      </p:sp>
    </p:spTree>
    <p:extLst>
      <p:ext uri="{BB962C8B-B14F-4D97-AF65-F5344CB8AC3E}">
        <p14:creationId xmlns:p14="http://schemas.microsoft.com/office/powerpoint/2010/main" val="1179028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3A3F35AA-CF7D-47F6-BEC9-2D6D3D1B780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F04B23"/>
          </a:solidFill>
          <a:ln w="0">
            <a:noFill/>
          </a:ln>
        </p:spPr>
        <p:txBody>
          <a:bodyPr/>
          <a:lstStyle/>
          <a:p>
            <a:endParaRPr lang="fr-CH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B95AB81-829C-4F67-AD58-A79D7286521E}"/>
              </a:ext>
            </a:extLst>
          </p:cNvPr>
          <p:cNvSpPr>
            <a:spLocks noGrp="1"/>
          </p:cNvSpPr>
          <p:nvPr/>
        </p:nvSpPr>
        <p:spPr>
          <a:xfrm>
            <a:off x="457200" y="266700"/>
            <a:ext cx="10287000" cy="4381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875" b="1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2400" b="1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Organisation</a:t>
            </a:r>
            <a:r>
              <a:rPr sz="2400" b="1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du séjour : deux </a:t>
            </a:r>
            <a:r>
              <a:rPr sz="2400" b="1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scénarios</a:t>
            </a:r>
            <a:endParaRPr sz="2400" b="1" dirty="0">
              <a:solidFill>
                <a:srgbClr val="202124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7" name="Image 26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1191875" y="171450"/>
            <a:ext cx="666750" cy="66675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6DF24FF-BE27-4BE0-8846-B5A769731A1B}"/>
              </a:ext>
            </a:extLst>
          </p:cNvPr>
          <p:cNvSpPr>
            <a:spLocks noGrp="1"/>
          </p:cNvSpPr>
          <p:nvPr/>
        </p:nvSpPr>
        <p:spPr>
          <a:xfrm>
            <a:off x="11382375" y="6477000"/>
            <a:ext cx="381000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51250" lnSpcReduction="20000"/>
          </a:bodyPr>
          <a:lstStyle/>
          <a:p>
            <a:pPr algn="r">
              <a:defRPr sz="1200" b="0">
                <a:solidFill>
                  <a:srgbClr val="626262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626262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5297EF3-8F06-4F79-8F57-362B11595116}"/>
              </a:ext>
            </a:extLst>
          </p:cNvPr>
          <p:cNvSpPr>
            <a:spLocks noGrp="1"/>
          </p:cNvSpPr>
          <p:nvPr/>
        </p:nvSpPr>
        <p:spPr>
          <a:xfrm>
            <a:off x="933450" y="1575707"/>
            <a:ext cx="2778579" cy="523875"/>
          </a:xfrm>
          <a:prstGeom prst="roundRect">
            <a:avLst>
              <a:gd name="adj" fmla="val 40000"/>
            </a:avLst>
          </a:prstGeom>
          <a:solidFill>
            <a:srgbClr val="687A28"/>
          </a:solidFill>
          <a:ln w="0">
            <a:noFill/>
          </a:ln>
        </p:spPr>
        <p:txBody>
          <a:bodyPr/>
          <a:lstStyle/>
          <a:p>
            <a:endParaRPr lang="fr-CH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25CCA1E-DA13-40E6-BD81-11C5E99154D4}"/>
              </a:ext>
            </a:extLst>
          </p:cNvPr>
          <p:cNvSpPr>
            <a:spLocks noGrp="1"/>
          </p:cNvSpPr>
          <p:nvPr/>
        </p:nvSpPr>
        <p:spPr>
          <a:xfrm>
            <a:off x="1047750" y="1628775"/>
            <a:ext cx="3077936" cy="45719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400" b="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SCÉNARIO A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DEB5F88-429A-4FBD-9A06-D37AF7BF6F32}"/>
              </a:ext>
            </a:extLst>
          </p:cNvPr>
          <p:cNvSpPr>
            <a:spLocks noGrp="1"/>
          </p:cNvSpPr>
          <p:nvPr/>
        </p:nvSpPr>
        <p:spPr>
          <a:xfrm>
            <a:off x="876300" y="2238375"/>
            <a:ext cx="4572000" cy="4286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2025" b="1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2025" b="1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Organisation</a:t>
            </a:r>
            <a:r>
              <a:rPr sz="2025" b="1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</a:t>
            </a:r>
            <a:r>
              <a:rPr sz="2025" b="1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personnelle</a:t>
            </a:r>
            <a:endParaRPr sz="2025" b="1" dirty="0">
              <a:solidFill>
                <a:srgbClr val="202124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AB3C7F1-28B7-4FDE-A1C0-9851686B2F37}"/>
              </a:ext>
            </a:extLst>
          </p:cNvPr>
          <p:cNvSpPr>
            <a:spLocks noGrp="1"/>
          </p:cNvSpPr>
          <p:nvPr/>
        </p:nvSpPr>
        <p:spPr>
          <a:xfrm>
            <a:off x="971550" y="2857500"/>
            <a:ext cx="190500" cy="228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5000" lnSpcReduction="20000"/>
          </a:bodyPr>
          <a:lstStyle/>
          <a:p>
            <a:pPr algn="l">
              <a:defRPr sz="1350" b="1">
                <a:solidFill>
                  <a:srgbClr val="687A28"/>
                </a:solidFill>
                <a:latin typeface="Arial"/>
                <a:ea typeface="Arial"/>
                <a:cs typeface="Arial"/>
              </a:defRPr>
            </a:pPr>
            <a:endParaRPr sz="1350" b="1" dirty="0">
              <a:solidFill>
                <a:srgbClr val="687A28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E0D47EB-07D7-41F6-B7E4-CC5E8DC0F2A6}"/>
              </a:ext>
            </a:extLst>
          </p:cNvPr>
          <p:cNvSpPr>
            <a:spLocks noGrp="1"/>
          </p:cNvSpPr>
          <p:nvPr/>
        </p:nvSpPr>
        <p:spPr>
          <a:xfrm>
            <a:off x="1238250" y="2857500"/>
            <a:ext cx="4019550" cy="304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  <a:defRPr sz="1350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16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Pas de </a:t>
            </a:r>
            <a:r>
              <a:rPr sz="1600" b="0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soutien</a:t>
            </a:r>
            <a:r>
              <a:rPr sz="16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à </a:t>
            </a:r>
            <a:r>
              <a:rPr sz="1600" b="0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l’organisation</a:t>
            </a:r>
            <a:endParaRPr sz="1600" b="0" dirty="0">
              <a:solidFill>
                <a:srgbClr val="202124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91900F4-2858-48C7-9D35-D387E9AB28F2}"/>
              </a:ext>
            </a:extLst>
          </p:cNvPr>
          <p:cNvSpPr>
            <a:spLocks noGrp="1"/>
          </p:cNvSpPr>
          <p:nvPr/>
        </p:nvSpPr>
        <p:spPr>
          <a:xfrm>
            <a:off x="1238250" y="3524250"/>
            <a:ext cx="4019550" cy="304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  <a:defRPr sz="1350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16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Pas de </a:t>
            </a:r>
            <a:r>
              <a:rPr sz="1600" b="0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soutien</a:t>
            </a:r>
            <a:r>
              <a:rPr sz="16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financier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AB1A59C-7745-4EFF-9AEB-7628DE4E53D0}"/>
              </a:ext>
            </a:extLst>
          </p:cNvPr>
          <p:cNvSpPr>
            <a:spLocks noGrp="1"/>
          </p:cNvSpPr>
          <p:nvPr/>
        </p:nvSpPr>
        <p:spPr>
          <a:xfrm>
            <a:off x="1238250" y="4191000"/>
            <a:ext cx="4019550" cy="304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  <a:defRPr sz="1350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16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Destinations </a:t>
            </a:r>
            <a:r>
              <a:rPr sz="1600" b="0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libres</a:t>
            </a:r>
            <a:r>
              <a:rPr sz="16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, sous </a:t>
            </a:r>
            <a:r>
              <a:rPr sz="1600" b="0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réserve</a:t>
            </a:r>
            <a:r>
              <a:rPr sz="16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des conditions </a:t>
            </a:r>
            <a:r>
              <a:rPr sz="1600" b="0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scolaires</a:t>
            </a:r>
            <a:endParaRPr lang="fr-CH" sz="1600" b="0" dirty="0">
              <a:solidFill>
                <a:srgbClr val="202124"/>
              </a:solidFill>
              <a:latin typeface="Arial"/>
              <a:ea typeface="Arial"/>
              <a:cs typeface="Arial"/>
            </a:endParaRPr>
          </a:p>
          <a:p>
            <a:pPr algn="l">
              <a:defRPr sz="1350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endParaRPr lang="fr-CH" sz="1600" dirty="0">
              <a:solidFill>
                <a:srgbClr val="202124"/>
              </a:solidFill>
              <a:latin typeface="Arial"/>
              <a:ea typeface="Arial"/>
              <a:cs typeface="Arial"/>
            </a:endParaRPr>
          </a:p>
          <a:p>
            <a:pPr algn="l">
              <a:defRPr sz="1350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lang="fr-CH" sz="16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Mais: plus de choix et options personnelles</a:t>
            </a:r>
            <a:endParaRPr sz="1600" b="0" dirty="0">
              <a:solidFill>
                <a:srgbClr val="202124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78114610-E215-4044-A98C-42DA893EF42D}"/>
              </a:ext>
            </a:extLst>
          </p:cNvPr>
          <p:cNvSpPr>
            <a:spLocks noGrp="1"/>
          </p:cNvSpPr>
          <p:nvPr/>
        </p:nvSpPr>
        <p:spPr>
          <a:xfrm>
            <a:off x="6381750" y="1285875"/>
            <a:ext cx="5143500" cy="4191000"/>
          </a:xfrm>
          <a:prstGeom prst="roundRect">
            <a:avLst>
              <a:gd name="adj" fmla="val 2727"/>
            </a:avLst>
          </a:prstGeom>
          <a:solidFill>
            <a:srgbClr val="EAF3FA"/>
          </a:solidFill>
          <a:ln w="14288">
            <a:solidFill>
              <a:srgbClr val="E8D8CF"/>
            </a:solidFill>
          </a:ln>
        </p:spPr>
        <p:txBody>
          <a:bodyPr/>
          <a:lstStyle/>
          <a:p>
            <a:endParaRPr lang="fr-CH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744538B5-A6A4-421E-9BC6-21AFF45BD553}"/>
              </a:ext>
            </a:extLst>
          </p:cNvPr>
          <p:cNvSpPr>
            <a:spLocks noGrp="1"/>
          </p:cNvSpPr>
          <p:nvPr/>
        </p:nvSpPr>
        <p:spPr>
          <a:xfrm>
            <a:off x="6648450" y="1571624"/>
            <a:ext cx="2582636" cy="527958"/>
          </a:xfrm>
          <a:prstGeom prst="roundRect">
            <a:avLst>
              <a:gd name="adj" fmla="val 40000"/>
            </a:avLst>
          </a:prstGeom>
          <a:solidFill>
            <a:srgbClr val="3976A8"/>
          </a:solidFill>
          <a:ln w="0">
            <a:noFill/>
          </a:ln>
        </p:spPr>
        <p:txBody>
          <a:bodyPr/>
          <a:lstStyle/>
          <a:p>
            <a:endParaRPr lang="fr-CH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650C14D-03A4-44C9-A096-82092D21FF7F}"/>
              </a:ext>
            </a:extLst>
          </p:cNvPr>
          <p:cNvSpPr>
            <a:spLocks noGrp="1"/>
          </p:cNvSpPr>
          <p:nvPr/>
        </p:nvSpPr>
        <p:spPr>
          <a:xfrm>
            <a:off x="6762750" y="1628775"/>
            <a:ext cx="2119993" cy="228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400" b="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SCÉNARIO B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975BF98-4CA8-4AD0-87EE-40BE9F4B967E}"/>
              </a:ext>
            </a:extLst>
          </p:cNvPr>
          <p:cNvSpPr>
            <a:spLocks noGrp="1"/>
          </p:cNvSpPr>
          <p:nvPr/>
        </p:nvSpPr>
        <p:spPr>
          <a:xfrm>
            <a:off x="6619875" y="2238374"/>
            <a:ext cx="4572000" cy="4286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2025" b="1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2025" b="1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Programme</a:t>
            </a:r>
            <a:r>
              <a:rPr sz="2025" b="1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EL&amp;M DIP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83AE3BA-0BB2-45C5-A5B3-7E725879EB39}"/>
              </a:ext>
            </a:extLst>
          </p:cNvPr>
          <p:cNvSpPr>
            <a:spLocks noGrp="1"/>
          </p:cNvSpPr>
          <p:nvPr/>
        </p:nvSpPr>
        <p:spPr>
          <a:xfrm>
            <a:off x="6953250" y="2857500"/>
            <a:ext cx="4019550" cy="304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  <a:defRPr sz="1350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1600" b="0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Soutien</a:t>
            </a:r>
            <a:r>
              <a:rPr sz="16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à </a:t>
            </a:r>
            <a:r>
              <a:rPr sz="1600" b="0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l’organisation</a:t>
            </a:r>
            <a:endParaRPr sz="1600" b="0" dirty="0">
              <a:solidFill>
                <a:srgbClr val="202124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DD5464B-20FB-4A64-B78D-D36D4C74498B}"/>
              </a:ext>
            </a:extLst>
          </p:cNvPr>
          <p:cNvSpPr>
            <a:spLocks noGrp="1"/>
          </p:cNvSpPr>
          <p:nvPr/>
        </p:nvSpPr>
        <p:spPr>
          <a:xfrm>
            <a:off x="6953250" y="3524250"/>
            <a:ext cx="4019550" cy="304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  <a:defRPr sz="1350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1600" b="0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Soutien</a:t>
            </a:r>
            <a:r>
              <a:rPr sz="16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financier Movetia Erasmus+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2E0AAA4-4044-4EBB-9287-C25F011C0635}"/>
              </a:ext>
            </a:extLst>
          </p:cNvPr>
          <p:cNvSpPr>
            <a:spLocks noGrp="1"/>
          </p:cNvSpPr>
          <p:nvPr/>
        </p:nvSpPr>
        <p:spPr>
          <a:xfrm>
            <a:off x="6953250" y="4191000"/>
            <a:ext cx="4019550" cy="304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  <a:defRPr sz="1350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1600" b="0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Irlande</a:t>
            </a:r>
            <a:r>
              <a:rPr sz="16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, Canada, </a:t>
            </a:r>
            <a:r>
              <a:rPr sz="1600" b="0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Allemagne</a:t>
            </a:r>
            <a:r>
              <a:rPr sz="16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, Suisse </a:t>
            </a:r>
            <a:r>
              <a:rPr sz="1600" b="0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alémanique</a:t>
            </a:r>
            <a:endParaRPr sz="1600" b="0" dirty="0">
              <a:solidFill>
                <a:srgbClr val="202124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866216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66FFBA0-19B1-4989-A583-949456B589D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F04B23"/>
          </a:solidFill>
          <a:ln w="0">
            <a:noFill/>
          </a:ln>
        </p:spPr>
        <p:txBody>
          <a:bodyPr/>
          <a:lstStyle/>
          <a:p>
            <a:endParaRPr lang="fr-CH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F2A6057-50D7-4EE1-BF89-DDF7584A895F}"/>
              </a:ext>
            </a:extLst>
          </p:cNvPr>
          <p:cNvSpPr>
            <a:spLocks noGrp="1"/>
          </p:cNvSpPr>
          <p:nvPr/>
        </p:nvSpPr>
        <p:spPr>
          <a:xfrm>
            <a:off x="457200" y="266700"/>
            <a:ext cx="10287000" cy="4381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875" b="1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3200" b="1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Scénario</a:t>
            </a:r>
            <a:r>
              <a:rPr sz="3200" b="1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A</a:t>
            </a: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1191875" y="171450"/>
            <a:ext cx="666750" cy="66675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7B7875B-95FB-4B17-AF4E-122CC4934208}"/>
              </a:ext>
            </a:extLst>
          </p:cNvPr>
          <p:cNvSpPr>
            <a:spLocks noGrp="1"/>
          </p:cNvSpPr>
          <p:nvPr/>
        </p:nvSpPr>
        <p:spPr>
          <a:xfrm>
            <a:off x="11382375" y="6477000"/>
            <a:ext cx="381000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51250" lnSpcReduction="20000"/>
          </a:bodyPr>
          <a:lstStyle/>
          <a:p>
            <a:pPr algn="r">
              <a:defRPr sz="1200" b="0">
                <a:solidFill>
                  <a:srgbClr val="626262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626262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F36178F-B127-41E0-94A1-376D5B470042}"/>
              </a:ext>
            </a:extLst>
          </p:cNvPr>
          <p:cNvSpPr>
            <a:spLocks noGrp="1"/>
          </p:cNvSpPr>
          <p:nvPr/>
        </p:nvSpPr>
        <p:spPr>
          <a:xfrm>
            <a:off x="1238250" y="2143125"/>
            <a:ext cx="9715500" cy="1524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3600" b="1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4000" b="1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Organisation</a:t>
            </a:r>
            <a:r>
              <a:rPr lang="fr-CH" sz="4000" b="1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 </a:t>
            </a:r>
            <a:r>
              <a:rPr sz="4000" b="1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personnelle</a:t>
            </a:r>
            <a:endParaRPr sz="4000" b="1" dirty="0">
              <a:solidFill>
                <a:srgbClr val="202124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ED67367-DB48-407F-8E55-ACA1580E1A0A}"/>
              </a:ext>
            </a:extLst>
          </p:cNvPr>
          <p:cNvSpPr>
            <a:spLocks noGrp="1"/>
          </p:cNvSpPr>
          <p:nvPr/>
        </p:nvSpPr>
        <p:spPr>
          <a:xfrm>
            <a:off x="620485" y="3152094"/>
            <a:ext cx="11353799" cy="553811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defRPr sz="1575" b="0">
                <a:solidFill>
                  <a:srgbClr val="F04B23"/>
                </a:solidFill>
                <a:latin typeface="Arial"/>
                <a:ea typeface="Arial"/>
                <a:cs typeface="Arial"/>
              </a:defRPr>
            </a:pPr>
            <a:r>
              <a:rPr lang="fr-CH" sz="3200" b="0" dirty="0">
                <a:solidFill>
                  <a:srgbClr val="F04B23"/>
                </a:solidFill>
                <a:latin typeface="Arial"/>
                <a:ea typeface="Arial"/>
                <a:cs typeface="Arial"/>
              </a:rPr>
              <a:t>Principe : Financement et organisation à charge individuelle</a:t>
            </a:r>
          </a:p>
          <a:p>
            <a:pPr algn="ctr">
              <a:defRPr sz="1575" b="0">
                <a:solidFill>
                  <a:srgbClr val="F04B23"/>
                </a:solidFill>
                <a:latin typeface="Arial"/>
                <a:ea typeface="Arial"/>
                <a:cs typeface="Arial"/>
              </a:defRPr>
            </a:pPr>
            <a:endParaRPr lang="fr-CH" sz="3200" dirty="0">
              <a:solidFill>
                <a:srgbClr val="F04B23"/>
              </a:solidFill>
              <a:latin typeface="Arial"/>
              <a:ea typeface="Arial"/>
              <a:cs typeface="Arial"/>
            </a:endParaRPr>
          </a:p>
          <a:p>
            <a:pPr marL="457200" indent="-457200" algn="ctr">
              <a:buFont typeface="Arial" panose="020B0604020202020204" pitchFamily="34" charset="0"/>
              <a:buChar char="•"/>
              <a:defRPr sz="1575" b="0">
                <a:solidFill>
                  <a:srgbClr val="F04B23"/>
                </a:solidFill>
                <a:latin typeface="Arial"/>
                <a:ea typeface="Arial"/>
                <a:cs typeface="Arial"/>
              </a:defRPr>
            </a:pPr>
            <a:r>
              <a:rPr lang="fr-CH" sz="2800" dirty="0">
                <a:solidFill>
                  <a:schemeClr val="tx2"/>
                </a:solidFill>
                <a:latin typeface="Arial"/>
                <a:ea typeface="Arial"/>
                <a:cs typeface="Arial"/>
              </a:rPr>
              <a:t>Liste de prestataires non exhaustive et non garantie par le DIP à l'entrée </a:t>
            </a:r>
            <a:endParaRPr sz="2800" b="0" dirty="0">
              <a:solidFill>
                <a:schemeClr val="tx2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014013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745B8B95-1A54-4CDC-BA28-6753D85C58C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F04B23"/>
          </a:solidFill>
          <a:ln w="0">
            <a:noFill/>
          </a:ln>
        </p:spPr>
        <p:txBody>
          <a:bodyPr/>
          <a:lstStyle/>
          <a:p>
            <a:endParaRPr lang="fr-CH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D652BDC-D6B0-4A2F-953C-F3C5D2E95A38}"/>
              </a:ext>
            </a:extLst>
          </p:cNvPr>
          <p:cNvSpPr>
            <a:spLocks noGrp="1"/>
          </p:cNvSpPr>
          <p:nvPr/>
        </p:nvSpPr>
        <p:spPr>
          <a:xfrm>
            <a:off x="457200" y="266700"/>
            <a:ext cx="10287000" cy="4381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lnSpcReduction="10000"/>
          </a:bodyPr>
          <a:lstStyle/>
          <a:p>
            <a:pPr algn="l">
              <a:defRPr sz="1875" b="1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2400" b="1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Organisation</a:t>
            </a:r>
            <a:r>
              <a:rPr sz="2400" b="1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</a:t>
            </a:r>
            <a:r>
              <a:rPr sz="2400" b="1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personnelle</a:t>
            </a:r>
            <a:r>
              <a:rPr sz="2400" b="1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: points </a:t>
            </a:r>
            <a:r>
              <a:rPr sz="2400" b="1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clé</a:t>
            </a:r>
            <a:r>
              <a:rPr lang="fr-CH" sz="1875" b="1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s</a:t>
            </a:r>
            <a:endParaRPr sz="1875" b="1" dirty="0">
              <a:solidFill>
                <a:srgbClr val="202124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9" name="Image 28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1191875" y="171450"/>
            <a:ext cx="666750" cy="66675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E6BE30F-BACB-4737-8108-821B62F5ED36}"/>
              </a:ext>
            </a:extLst>
          </p:cNvPr>
          <p:cNvSpPr>
            <a:spLocks noGrp="1"/>
          </p:cNvSpPr>
          <p:nvPr/>
        </p:nvSpPr>
        <p:spPr>
          <a:xfrm>
            <a:off x="11382375" y="6477000"/>
            <a:ext cx="381000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51250" lnSpcReduction="20000"/>
          </a:bodyPr>
          <a:lstStyle/>
          <a:p>
            <a:pPr algn="r">
              <a:defRPr sz="1200" b="0">
                <a:solidFill>
                  <a:srgbClr val="626262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626262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CF1C2B52-6202-4ABB-85C6-A6FA43B0D76F}"/>
              </a:ext>
            </a:extLst>
          </p:cNvPr>
          <p:cNvSpPr>
            <a:spLocks noGrp="1"/>
          </p:cNvSpPr>
          <p:nvPr/>
        </p:nvSpPr>
        <p:spPr>
          <a:xfrm>
            <a:off x="571500" y="1476375"/>
            <a:ext cx="2381250" cy="609600"/>
          </a:xfrm>
          <a:prstGeom prst="roundRect">
            <a:avLst>
              <a:gd name="adj" fmla="val 12500"/>
            </a:avLst>
          </a:prstGeom>
          <a:solidFill>
            <a:srgbClr val="FFF1E8"/>
          </a:solidFill>
          <a:ln w="0">
            <a:noFill/>
          </a:ln>
        </p:spPr>
        <p:txBody>
          <a:bodyPr/>
          <a:lstStyle/>
          <a:p>
            <a:endParaRPr lang="fr-CH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1D23A38-BFE3-4FF3-B605-6388B9ADEBA6}"/>
              </a:ext>
            </a:extLst>
          </p:cNvPr>
          <p:cNvSpPr>
            <a:spLocks noGrp="1"/>
          </p:cNvSpPr>
          <p:nvPr/>
        </p:nvSpPr>
        <p:spPr>
          <a:xfrm>
            <a:off x="3000375" y="1476375"/>
            <a:ext cx="8572500" cy="609600"/>
          </a:xfrm>
          <a:prstGeom prst="roundRect">
            <a:avLst>
              <a:gd name="adj" fmla="val 12500"/>
            </a:avLst>
          </a:prstGeom>
          <a:solidFill>
            <a:srgbClr val="FFF1E8"/>
          </a:solidFill>
          <a:ln w="0">
            <a:noFill/>
          </a:ln>
        </p:spPr>
        <p:txBody>
          <a:bodyPr/>
          <a:lstStyle/>
          <a:p>
            <a:endParaRPr lang="fr-CH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81C2C6F-15E8-44DC-A1CE-1F2D7B1232B9}"/>
              </a:ext>
            </a:extLst>
          </p:cNvPr>
          <p:cNvSpPr>
            <a:spLocks noGrp="1"/>
          </p:cNvSpPr>
          <p:nvPr/>
        </p:nvSpPr>
        <p:spPr>
          <a:xfrm>
            <a:off x="742950" y="1628775"/>
            <a:ext cx="2000250" cy="4191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275" b="1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2000" b="1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Destinations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974BE0F-D3D9-4B63-AD2A-B16D5C2888B5}"/>
              </a:ext>
            </a:extLst>
          </p:cNvPr>
          <p:cNvSpPr>
            <a:spLocks noGrp="1"/>
          </p:cNvSpPr>
          <p:nvPr/>
        </p:nvSpPr>
        <p:spPr>
          <a:xfrm>
            <a:off x="3219450" y="1509032"/>
            <a:ext cx="8096250" cy="4381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200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16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UK, </a:t>
            </a:r>
            <a:r>
              <a:rPr sz="1600" b="0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Irlande</a:t>
            </a:r>
            <a:r>
              <a:rPr sz="16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, USA, Canada, Nouvelle-</a:t>
            </a:r>
            <a:r>
              <a:rPr sz="1600" b="0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Zélande</a:t>
            </a:r>
            <a:r>
              <a:rPr sz="16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, </a:t>
            </a:r>
            <a:r>
              <a:rPr sz="1600" b="0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Australie</a:t>
            </a:r>
            <a:r>
              <a:rPr sz="16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, </a:t>
            </a:r>
            <a:r>
              <a:rPr sz="1600" b="0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Allemagne</a:t>
            </a:r>
            <a:r>
              <a:rPr sz="16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, </a:t>
            </a:r>
            <a:r>
              <a:rPr sz="1600" b="0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Autriche</a:t>
            </a:r>
            <a:r>
              <a:rPr sz="16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, Suisse </a:t>
            </a:r>
            <a:r>
              <a:rPr sz="1600" b="0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alémanique</a:t>
            </a:r>
            <a:endParaRPr sz="1600" b="0" dirty="0">
              <a:solidFill>
                <a:srgbClr val="202124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AF7962FC-B1D4-407B-B399-F7D769CCC57C}"/>
              </a:ext>
            </a:extLst>
          </p:cNvPr>
          <p:cNvSpPr>
            <a:spLocks noGrp="1"/>
          </p:cNvSpPr>
          <p:nvPr/>
        </p:nvSpPr>
        <p:spPr>
          <a:xfrm>
            <a:off x="628650" y="2162175"/>
            <a:ext cx="2381250" cy="609600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0">
            <a:noFill/>
          </a:ln>
        </p:spPr>
        <p:txBody>
          <a:bodyPr/>
          <a:lstStyle/>
          <a:p>
            <a:endParaRPr lang="fr-CH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1FF0B8B3-7FEF-4898-8385-283526266AE3}"/>
              </a:ext>
            </a:extLst>
          </p:cNvPr>
          <p:cNvSpPr>
            <a:spLocks noGrp="1"/>
          </p:cNvSpPr>
          <p:nvPr/>
        </p:nvSpPr>
        <p:spPr>
          <a:xfrm>
            <a:off x="3000375" y="2162175"/>
            <a:ext cx="8572500" cy="609600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0">
            <a:noFill/>
          </a:ln>
        </p:spPr>
        <p:txBody>
          <a:bodyPr/>
          <a:lstStyle/>
          <a:p>
            <a:endParaRPr lang="fr-CH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92B6E6F-EA9E-4E7D-BAE8-BB52931FE490}"/>
              </a:ext>
            </a:extLst>
          </p:cNvPr>
          <p:cNvSpPr>
            <a:spLocks noGrp="1"/>
          </p:cNvSpPr>
          <p:nvPr/>
        </p:nvSpPr>
        <p:spPr>
          <a:xfrm>
            <a:off x="742950" y="2314575"/>
            <a:ext cx="2000250" cy="4191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275" b="1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2000" b="1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Organisation</a:t>
            </a:r>
            <a:endParaRPr sz="2000" b="1" dirty="0">
              <a:solidFill>
                <a:srgbClr val="202124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CC04EC1-16A5-4FFF-9B42-6AC802B77B84}"/>
              </a:ext>
            </a:extLst>
          </p:cNvPr>
          <p:cNvSpPr>
            <a:spLocks noGrp="1"/>
          </p:cNvSpPr>
          <p:nvPr/>
        </p:nvSpPr>
        <p:spPr>
          <a:xfrm>
            <a:off x="3219450" y="2295525"/>
            <a:ext cx="8096250" cy="4381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200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1600" b="0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Responsabilité</a:t>
            </a:r>
            <a:r>
              <a:rPr sz="16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</a:t>
            </a:r>
            <a:r>
              <a:rPr sz="1600" b="0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individuelle</a:t>
            </a:r>
            <a:r>
              <a:rPr sz="16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, </a:t>
            </a:r>
            <a:r>
              <a:rPr lang="fr-CH" sz="160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via</a:t>
            </a:r>
            <a:r>
              <a:rPr sz="16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</a:t>
            </a:r>
            <a:r>
              <a:rPr sz="1600" b="0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organisme</a:t>
            </a:r>
            <a:r>
              <a:rPr sz="16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</a:t>
            </a:r>
            <a:r>
              <a:rPr sz="1600" b="0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ou</a:t>
            </a:r>
            <a:r>
              <a:rPr sz="16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réseau personnel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1E9230AE-F2DF-42E2-AA7E-3800CFDCA18D}"/>
              </a:ext>
            </a:extLst>
          </p:cNvPr>
          <p:cNvSpPr>
            <a:spLocks noGrp="1"/>
          </p:cNvSpPr>
          <p:nvPr/>
        </p:nvSpPr>
        <p:spPr>
          <a:xfrm>
            <a:off x="571500" y="2847975"/>
            <a:ext cx="2381250" cy="609600"/>
          </a:xfrm>
          <a:prstGeom prst="roundRect">
            <a:avLst>
              <a:gd name="adj" fmla="val 12500"/>
            </a:avLst>
          </a:prstGeom>
          <a:solidFill>
            <a:srgbClr val="FFF1E8"/>
          </a:solidFill>
          <a:ln w="0">
            <a:noFill/>
          </a:ln>
        </p:spPr>
        <p:txBody>
          <a:bodyPr/>
          <a:lstStyle/>
          <a:p>
            <a:endParaRPr lang="fr-CH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89C66881-4DBD-4360-8A41-092D81BDA486}"/>
              </a:ext>
            </a:extLst>
          </p:cNvPr>
          <p:cNvSpPr>
            <a:spLocks noGrp="1"/>
          </p:cNvSpPr>
          <p:nvPr/>
        </p:nvSpPr>
        <p:spPr>
          <a:xfrm>
            <a:off x="3000375" y="2847975"/>
            <a:ext cx="8572500" cy="609600"/>
          </a:xfrm>
          <a:prstGeom prst="roundRect">
            <a:avLst>
              <a:gd name="adj" fmla="val 12500"/>
            </a:avLst>
          </a:prstGeom>
          <a:solidFill>
            <a:srgbClr val="FFF1E8"/>
          </a:solidFill>
          <a:ln w="0">
            <a:noFill/>
          </a:ln>
        </p:spPr>
        <p:txBody>
          <a:bodyPr/>
          <a:lstStyle/>
          <a:p>
            <a:endParaRPr lang="fr-CH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6A5A412-9F47-46C6-94D5-661D488952CB}"/>
              </a:ext>
            </a:extLst>
          </p:cNvPr>
          <p:cNvSpPr>
            <a:spLocks noGrp="1"/>
          </p:cNvSpPr>
          <p:nvPr/>
        </p:nvSpPr>
        <p:spPr>
          <a:xfrm>
            <a:off x="742950" y="3000375"/>
            <a:ext cx="2000250" cy="4191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275" b="1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2000" b="1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Financement</a:t>
            </a:r>
            <a:endParaRPr sz="2000" b="1" dirty="0">
              <a:solidFill>
                <a:srgbClr val="202124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B185080-A324-4435-B19B-5958DB812EF8}"/>
              </a:ext>
            </a:extLst>
          </p:cNvPr>
          <p:cNvSpPr>
            <a:spLocks noGrp="1"/>
          </p:cNvSpPr>
          <p:nvPr/>
        </p:nvSpPr>
        <p:spPr>
          <a:xfrm>
            <a:off x="3219450" y="2981325"/>
            <a:ext cx="8096250" cy="4381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200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16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À charge </a:t>
            </a:r>
            <a:r>
              <a:rPr sz="1600" b="0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individuelle</a:t>
            </a:r>
            <a:endParaRPr sz="1600" b="0" dirty="0">
              <a:solidFill>
                <a:srgbClr val="202124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BA7DED81-D677-4E85-863C-A1A62D00377A}"/>
              </a:ext>
            </a:extLst>
          </p:cNvPr>
          <p:cNvSpPr>
            <a:spLocks noGrp="1"/>
          </p:cNvSpPr>
          <p:nvPr/>
        </p:nvSpPr>
        <p:spPr>
          <a:xfrm>
            <a:off x="571500" y="3533775"/>
            <a:ext cx="2381250" cy="85725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0">
            <a:noFill/>
          </a:ln>
        </p:spPr>
        <p:txBody>
          <a:bodyPr/>
          <a:lstStyle/>
          <a:p>
            <a:endParaRPr lang="fr-CH"/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1A8C9BBE-1936-44A6-9559-70D3A96351BB}"/>
              </a:ext>
            </a:extLst>
          </p:cNvPr>
          <p:cNvSpPr>
            <a:spLocks noGrp="1"/>
          </p:cNvSpPr>
          <p:nvPr/>
        </p:nvSpPr>
        <p:spPr>
          <a:xfrm>
            <a:off x="3000375" y="3533775"/>
            <a:ext cx="8572500" cy="85725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0">
            <a:noFill/>
          </a:ln>
        </p:spPr>
        <p:txBody>
          <a:bodyPr/>
          <a:lstStyle/>
          <a:p>
            <a:endParaRPr lang="fr-CH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85A6AE8-0D65-4BA4-9F2E-AC0834F92CD1}"/>
              </a:ext>
            </a:extLst>
          </p:cNvPr>
          <p:cNvSpPr>
            <a:spLocks noGrp="1"/>
          </p:cNvSpPr>
          <p:nvPr/>
        </p:nvSpPr>
        <p:spPr>
          <a:xfrm>
            <a:off x="742950" y="3686175"/>
            <a:ext cx="2000250" cy="666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275" b="1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2000" b="1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Conditions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322C8F8-AB30-4997-A52A-70EE86A9BABD}"/>
              </a:ext>
            </a:extLst>
          </p:cNvPr>
          <p:cNvSpPr>
            <a:spLocks noGrp="1"/>
          </p:cNvSpPr>
          <p:nvPr/>
        </p:nvSpPr>
        <p:spPr>
          <a:xfrm>
            <a:off x="3219450" y="3667125"/>
            <a:ext cx="8096250" cy="685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200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1600" b="0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Établissement</a:t>
            </a:r>
            <a:r>
              <a:rPr sz="16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</a:t>
            </a:r>
            <a:r>
              <a:rPr sz="1600" b="0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scolaire</a:t>
            </a:r>
            <a:r>
              <a:rPr sz="16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</a:t>
            </a:r>
            <a:r>
              <a:rPr sz="1600" b="0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suivant</a:t>
            </a:r>
            <a:r>
              <a:rPr sz="16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le </a:t>
            </a:r>
            <a:r>
              <a:rPr sz="1600" b="0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programme</a:t>
            </a:r>
            <a:r>
              <a:rPr sz="16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public. Boarding school </a:t>
            </a:r>
            <a:r>
              <a:rPr sz="1600" b="0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ou</a:t>
            </a:r>
            <a:r>
              <a:rPr sz="16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</a:t>
            </a:r>
            <a:r>
              <a:rPr sz="1600" b="0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internat</a:t>
            </a:r>
            <a:r>
              <a:rPr sz="16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possible.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C19AF31C-CF61-4552-A765-9047E2B7D17C}"/>
              </a:ext>
            </a:extLst>
          </p:cNvPr>
          <p:cNvSpPr>
            <a:spLocks noGrp="1"/>
          </p:cNvSpPr>
          <p:nvPr/>
        </p:nvSpPr>
        <p:spPr>
          <a:xfrm>
            <a:off x="571500" y="4467225"/>
            <a:ext cx="2381250" cy="1333500"/>
          </a:xfrm>
          <a:prstGeom prst="roundRect">
            <a:avLst>
              <a:gd name="adj" fmla="val 5714"/>
            </a:avLst>
          </a:prstGeom>
          <a:solidFill>
            <a:srgbClr val="FFF1E8"/>
          </a:solidFill>
          <a:ln w="0">
            <a:noFill/>
          </a:ln>
        </p:spPr>
        <p:txBody>
          <a:bodyPr/>
          <a:lstStyle/>
          <a:p>
            <a:endParaRPr lang="fr-CH"/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44266982-DDEC-4C1F-83AE-E6753FB33B2E}"/>
              </a:ext>
            </a:extLst>
          </p:cNvPr>
          <p:cNvSpPr>
            <a:spLocks noGrp="1"/>
          </p:cNvSpPr>
          <p:nvPr/>
        </p:nvSpPr>
        <p:spPr>
          <a:xfrm>
            <a:off x="3000375" y="4467225"/>
            <a:ext cx="8572500" cy="1333500"/>
          </a:xfrm>
          <a:prstGeom prst="roundRect">
            <a:avLst>
              <a:gd name="adj" fmla="val 5714"/>
            </a:avLst>
          </a:prstGeom>
          <a:solidFill>
            <a:srgbClr val="FFF1E8"/>
          </a:solidFill>
          <a:ln w="0">
            <a:noFill/>
          </a:ln>
        </p:spPr>
        <p:txBody>
          <a:bodyPr/>
          <a:lstStyle/>
          <a:p>
            <a:endParaRPr lang="fr-CH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AAB672D-8444-49E8-AE8C-EDEA442C8F40}"/>
              </a:ext>
            </a:extLst>
          </p:cNvPr>
          <p:cNvSpPr>
            <a:spLocks noGrp="1"/>
          </p:cNvSpPr>
          <p:nvPr/>
        </p:nvSpPr>
        <p:spPr>
          <a:xfrm>
            <a:off x="742950" y="4619625"/>
            <a:ext cx="2000250" cy="1143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275" b="1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2000" b="1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Coûts</a:t>
            </a:r>
            <a:r>
              <a:rPr sz="2000" b="1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</a:t>
            </a:r>
            <a:r>
              <a:rPr sz="2000" b="1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indicatifs</a:t>
            </a:r>
            <a:endParaRPr sz="2000" b="1" dirty="0">
              <a:solidFill>
                <a:srgbClr val="202124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42030D2-43B9-4D90-83F7-27E289D2E045}"/>
              </a:ext>
            </a:extLst>
          </p:cNvPr>
          <p:cNvSpPr>
            <a:spLocks noGrp="1"/>
          </p:cNvSpPr>
          <p:nvPr/>
        </p:nvSpPr>
        <p:spPr>
          <a:xfrm>
            <a:off x="3219450" y="4600575"/>
            <a:ext cx="8096250" cy="11620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200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1600" b="0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Irlande</a:t>
            </a:r>
            <a:r>
              <a:rPr sz="16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: env. 15’000 CHF · USA : 15’000 à 25’000 CHF · Canada : env. 25’000 CHF · </a:t>
            </a:r>
            <a:r>
              <a:rPr sz="1600" b="0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Australie</a:t>
            </a:r>
            <a:r>
              <a:rPr sz="16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: env. 30’000 CHF · </a:t>
            </a:r>
            <a:r>
              <a:rPr sz="1600" b="0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Allemagne</a:t>
            </a:r>
            <a:r>
              <a:rPr sz="16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/ </a:t>
            </a:r>
            <a:r>
              <a:rPr sz="1600" b="0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Autriche</a:t>
            </a:r>
            <a:r>
              <a:rPr sz="16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: 12’000 à 15’000 CHF</a:t>
            </a:r>
            <a:r>
              <a:rPr lang="fr-CH" sz="16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.</a:t>
            </a:r>
          </a:p>
          <a:p>
            <a:pPr algn="l">
              <a:defRPr sz="1200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endParaRPr lang="fr-CH" sz="1600" dirty="0">
              <a:solidFill>
                <a:srgbClr val="202124"/>
              </a:solidFill>
              <a:latin typeface="Arial"/>
              <a:ea typeface="Arial"/>
              <a:cs typeface="Arial"/>
            </a:endParaRPr>
          </a:p>
          <a:p>
            <a:pPr algn="l">
              <a:defRPr sz="1200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lang="fr-CH" sz="1600" b="1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Montants à vérifier avec prestataire et dépendants des permis!</a:t>
            </a:r>
            <a:endParaRPr sz="1600" b="1" dirty="0">
              <a:solidFill>
                <a:srgbClr val="202124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982669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21317B6-95B0-4FF8-8C41-914D0D57669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F04B23"/>
          </a:solidFill>
          <a:ln w="0">
            <a:noFill/>
          </a:ln>
        </p:spPr>
        <p:txBody>
          <a:bodyPr/>
          <a:lstStyle/>
          <a:p>
            <a:endParaRPr lang="fr-CH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4C7E02A-7CEE-444F-9D00-762AB1852BF8}"/>
              </a:ext>
            </a:extLst>
          </p:cNvPr>
          <p:cNvSpPr>
            <a:spLocks noGrp="1"/>
          </p:cNvSpPr>
          <p:nvPr/>
        </p:nvSpPr>
        <p:spPr>
          <a:xfrm>
            <a:off x="457200" y="266700"/>
            <a:ext cx="10287000" cy="4381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875" b="1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3200" b="1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Scénario</a:t>
            </a:r>
            <a:r>
              <a:rPr sz="3200" b="1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B</a:t>
            </a: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1191875" y="171450"/>
            <a:ext cx="666750" cy="66675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EF9DD3B-5758-459D-A925-D513CFD567DB}"/>
              </a:ext>
            </a:extLst>
          </p:cNvPr>
          <p:cNvSpPr>
            <a:spLocks noGrp="1"/>
          </p:cNvSpPr>
          <p:nvPr/>
        </p:nvSpPr>
        <p:spPr>
          <a:xfrm>
            <a:off x="11382375" y="6477000"/>
            <a:ext cx="381000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51250" lnSpcReduction="20000"/>
          </a:bodyPr>
          <a:lstStyle/>
          <a:p>
            <a:pPr algn="r">
              <a:defRPr sz="1200" b="0">
                <a:solidFill>
                  <a:srgbClr val="626262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626262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58F478E-A3C1-4362-A101-652A98393DF0}"/>
              </a:ext>
            </a:extLst>
          </p:cNvPr>
          <p:cNvSpPr>
            <a:spLocks noGrp="1"/>
          </p:cNvSpPr>
          <p:nvPr/>
        </p:nvSpPr>
        <p:spPr>
          <a:xfrm>
            <a:off x="952500" y="2619375"/>
            <a:ext cx="10287000" cy="762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3450" b="1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4000" b="1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Programmes</a:t>
            </a:r>
            <a:r>
              <a:rPr sz="4000" b="1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EL&amp;M DIP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F0BB031-B3D8-4234-BD35-6244734F8868}"/>
              </a:ext>
            </a:extLst>
          </p:cNvPr>
          <p:cNvSpPr>
            <a:spLocks noGrp="1"/>
          </p:cNvSpPr>
          <p:nvPr/>
        </p:nvSpPr>
        <p:spPr>
          <a:xfrm>
            <a:off x="2000250" y="3868511"/>
            <a:ext cx="8191500" cy="4286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defRPr sz="1500" b="0">
                <a:solidFill>
                  <a:srgbClr val="F04B23"/>
                </a:solidFill>
                <a:latin typeface="Arial"/>
                <a:ea typeface="Arial"/>
                <a:cs typeface="Arial"/>
              </a:defRPr>
            </a:pPr>
            <a:r>
              <a:rPr sz="3200" b="0" dirty="0">
                <a:solidFill>
                  <a:srgbClr val="F04B23"/>
                </a:solidFill>
                <a:latin typeface="Arial"/>
                <a:ea typeface="Arial"/>
                <a:cs typeface="Arial"/>
              </a:rPr>
              <a:t>Un </a:t>
            </a:r>
            <a:r>
              <a:rPr sz="3200" b="0" dirty="0" err="1">
                <a:solidFill>
                  <a:srgbClr val="F04B23"/>
                </a:solidFill>
                <a:latin typeface="Arial"/>
                <a:ea typeface="Arial"/>
                <a:cs typeface="Arial"/>
              </a:rPr>
              <a:t>accompagnement</a:t>
            </a:r>
            <a:r>
              <a:rPr sz="3200" b="0" dirty="0">
                <a:solidFill>
                  <a:srgbClr val="F04B23"/>
                </a:solidFill>
                <a:latin typeface="Arial"/>
                <a:ea typeface="Arial"/>
                <a:cs typeface="Arial"/>
              </a:rPr>
              <a:t> et</a:t>
            </a:r>
            <a:r>
              <a:rPr lang="fr-CH" sz="3200" b="0" dirty="0">
                <a:solidFill>
                  <a:srgbClr val="F04B23"/>
                </a:solidFill>
                <a:latin typeface="Arial"/>
                <a:ea typeface="Arial"/>
                <a:cs typeface="Arial"/>
              </a:rPr>
              <a:t> </a:t>
            </a:r>
            <a:r>
              <a:rPr sz="3200" b="0" dirty="0">
                <a:solidFill>
                  <a:srgbClr val="F04B23"/>
                </a:solidFill>
                <a:latin typeface="Arial"/>
                <a:ea typeface="Arial"/>
                <a:cs typeface="Arial"/>
              </a:rPr>
              <a:t>un </a:t>
            </a:r>
            <a:r>
              <a:rPr sz="3200" b="0" dirty="0" err="1">
                <a:solidFill>
                  <a:srgbClr val="F04B23"/>
                </a:solidFill>
                <a:latin typeface="Arial"/>
                <a:ea typeface="Arial"/>
                <a:cs typeface="Arial"/>
              </a:rPr>
              <a:t>soutien</a:t>
            </a:r>
            <a:r>
              <a:rPr sz="3200" b="0" dirty="0">
                <a:solidFill>
                  <a:srgbClr val="F04B23"/>
                </a:solidFill>
                <a:latin typeface="Arial"/>
                <a:ea typeface="Arial"/>
                <a:cs typeface="Arial"/>
              </a:rPr>
              <a:t> financier</a:t>
            </a:r>
          </a:p>
        </p:txBody>
      </p:sp>
    </p:spTree>
    <p:extLst>
      <p:ext uri="{BB962C8B-B14F-4D97-AF65-F5344CB8AC3E}">
        <p14:creationId xmlns:p14="http://schemas.microsoft.com/office/powerpoint/2010/main" val="11945645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B88758BF-43E9-4889-9938-E8CAB82D438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F04B23"/>
          </a:solidFill>
          <a:ln w="0">
            <a:noFill/>
          </a:ln>
        </p:spPr>
        <p:txBody>
          <a:bodyPr/>
          <a:lstStyle/>
          <a:p>
            <a:endParaRPr lang="fr-CH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2AC24E9-083E-4DB7-81F7-3C63EFB67F4B}"/>
              </a:ext>
            </a:extLst>
          </p:cNvPr>
          <p:cNvSpPr>
            <a:spLocks noGrp="1"/>
          </p:cNvSpPr>
          <p:nvPr/>
        </p:nvSpPr>
        <p:spPr>
          <a:xfrm>
            <a:off x="457200" y="266700"/>
            <a:ext cx="10287000" cy="4381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875" b="1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2400" b="1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Programmes</a:t>
            </a:r>
            <a:r>
              <a:rPr sz="2400" b="1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EL&amp;M DIP : points </a:t>
            </a:r>
            <a:r>
              <a:rPr sz="2400" b="1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clés</a:t>
            </a:r>
            <a:endParaRPr sz="2400" b="1" dirty="0">
              <a:solidFill>
                <a:srgbClr val="202124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3" name="Image 22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1191875" y="171450"/>
            <a:ext cx="666750" cy="66675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32CC754-4493-4C25-AF2A-70FF04C97898}"/>
              </a:ext>
            </a:extLst>
          </p:cNvPr>
          <p:cNvSpPr>
            <a:spLocks noGrp="1"/>
          </p:cNvSpPr>
          <p:nvPr/>
        </p:nvSpPr>
        <p:spPr>
          <a:xfrm>
            <a:off x="11382375" y="6477000"/>
            <a:ext cx="381000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51250" lnSpcReduction="20000"/>
          </a:bodyPr>
          <a:lstStyle/>
          <a:p>
            <a:pPr algn="r">
              <a:defRPr sz="1200" b="0">
                <a:solidFill>
                  <a:srgbClr val="626262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626262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56171EAF-F10B-42A7-ABA2-1F7AC9254B2D}"/>
              </a:ext>
            </a:extLst>
          </p:cNvPr>
          <p:cNvSpPr>
            <a:spLocks noGrp="1"/>
          </p:cNvSpPr>
          <p:nvPr/>
        </p:nvSpPr>
        <p:spPr>
          <a:xfrm>
            <a:off x="400050" y="1066800"/>
            <a:ext cx="2724150" cy="5191125"/>
          </a:xfrm>
          <a:prstGeom prst="roundRect">
            <a:avLst>
              <a:gd name="adj" fmla="val 4196"/>
            </a:avLst>
          </a:prstGeom>
          <a:solidFill>
            <a:srgbClr val="FFFFFF"/>
          </a:solidFill>
          <a:ln w="14288">
            <a:solidFill>
              <a:srgbClr val="E8D8CF"/>
            </a:solidFill>
          </a:ln>
        </p:spPr>
        <p:txBody>
          <a:bodyPr/>
          <a:lstStyle/>
          <a:p>
            <a:endParaRPr lang="fr-CH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0F789055-6088-41B9-B2C8-563325CCBECF}"/>
              </a:ext>
            </a:extLst>
          </p:cNvPr>
          <p:cNvSpPr>
            <a:spLocks noGrp="1"/>
          </p:cNvSpPr>
          <p:nvPr/>
        </p:nvSpPr>
        <p:spPr>
          <a:xfrm>
            <a:off x="400050" y="1066800"/>
            <a:ext cx="2724150" cy="457200"/>
          </a:xfrm>
          <a:prstGeom prst="roundRect">
            <a:avLst>
              <a:gd name="adj" fmla="val 16667"/>
            </a:avLst>
          </a:prstGeom>
          <a:solidFill>
            <a:srgbClr val="F04B23"/>
          </a:solidFill>
          <a:ln w="0">
            <a:noFill/>
          </a:ln>
        </p:spPr>
        <p:txBody>
          <a:bodyPr/>
          <a:lstStyle/>
          <a:p>
            <a:endParaRPr lang="fr-CH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5A52DF1-6D1B-40D2-93F9-CCB941E1BE80}"/>
              </a:ext>
            </a:extLst>
          </p:cNvPr>
          <p:cNvSpPr>
            <a:spLocks noGrp="1"/>
          </p:cNvSpPr>
          <p:nvPr/>
        </p:nvSpPr>
        <p:spPr>
          <a:xfrm>
            <a:off x="457200" y="1113064"/>
            <a:ext cx="2571750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000" b="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IRLANDE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D72BEC0-8ADF-406D-B783-0F4BF98A895C}"/>
              </a:ext>
            </a:extLst>
          </p:cNvPr>
          <p:cNvSpPr>
            <a:spLocks noGrp="1"/>
          </p:cNvSpPr>
          <p:nvPr/>
        </p:nvSpPr>
        <p:spPr>
          <a:xfrm>
            <a:off x="590550" y="1896836"/>
            <a:ext cx="2343150" cy="4095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  <a:defRPr sz="1200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1600" b="0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Année</a:t>
            </a:r>
            <a:r>
              <a:rPr sz="16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</a:t>
            </a:r>
            <a:r>
              <a:rPr sz="1600" b="0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ou</a:t>
            </a:r>
            <a:r>
              <a:rPr sz="16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</a:t>
            </a:r>
            <a:r>
              <a:rPr sz="1600" b="0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semestre</a:t>
            </a:r>
            <a:endParaRPr sz="1600" b="0" dirty="0">
              <a:solidFill>
                <a:srgbClr val="202124"/>
              </a:solidFill>
              <a:latin typeface="Arial"/>
              <a:ea typeface="Arial"/>
              <a:cs typeface="Arial"/>
            </a:endParaRPr>
          </a:p>
          <a:p>
            <a:pPr marL="285750" indent="-285750" algn="l">
              <a:buFont typeface="Arial" panose="020B0604020202020204" pitchFamily="34" charset="0"/>
              <a:buChar char="•"/>
              <a:defRPr sz="1200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1600" b="0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Partenaire</a:t>
            </a:r>
            <a:r>
              <a:rPr sz="16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SPIL</a:t>
            </a:r>
            <a:endParaRPr lang="fr-CH" sz="1600" b="0" dirty="0">
              <a:solidFill>
                <a:srgbClr val="202124"/>
              </a:solidFill>
              <a:latin typeface="Arial"/>
              <a:ea typeface="Arial"/>
              <a:cs typeface="Arial"/>
            </a:endParaRPr>
          </a:p>
          <a:p>
            <a:pPr marL="285750" indent="-285750" algn="l">
              <a:buFont typeface="Arial" panose="020B0604020202020204" pitchFamily="34" charset="0"/>
              <a:buChar char="•"/>
              <a:defRPr sz="1200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lang="fr-CH" sz="160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Irlande de l'ouest</a:t>
            </a:r>
            <a:endParaRPr sz="1600" b="0" dirty="0">
              <a:solidFill>
                <a:srgbClr val="202124"/>
              </a:solidFill>
              <a:latin typeface="Arial"/>
              <a:ea typeface="Arial"/>
              <a:cs typeface="Arial"/>
            </a:endParaRPr>
          </a:p>
          <a:p>
            <a:pPr marL="285750" indent="-285750" algn="l">
              <a:buFont typeface="Arial" panose="020B0604020202020204" pitchFamily="34" charset="0"/>
              <a:buChar char="•"/>
              <a:defRPr sz="1200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16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Famille </a:t>
            </a:r>
            <a:r>
              <a:rPr sz="1600" b="0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d’accueil</a:t>
            </a:r>
            <a:endParaRPr sz="1600" b="0" dirty="0">
              <a:solidFill>
                <a:srgbClr val="202124"/>
              </a:solidFill>
              <a:latin typeface="Arial"/>
              <a:ea typeface="Arial"/>
              <a:cs typeface="Arial"/>
            </a:endParaRPr>
          </a:p>
          <a:p>
            <a:pPr marL="285750" indent="-285750" algn="l">
              <a:buFont typeface="Arial" panose="020B0604020202020204" pitchFamily="34" charset="0"/>
              <a:buChar char="•"/>
              <a:defRPr sz="1200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16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École </a:t>
            </a:r>
            <a:r>
              <a:rPr sz="1600" b="0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publique</a:t>
            </a:r>
            <a:endParaRPr sz="1600" b="0" dirty="0">
              <a:solidFill>
                <a:srgbClr val="202124"/>
              </a:solidFill>
              <a:latin typeface="Arial"/>
              <a:ea typeface="Arial"/>
              <a:cs typeface="Arial"/>
            </a:endParaRPr>
          </a:p>
          <a:p>
            <a:endParaRPr sz="1600" b="0" dirty="0">
              <a:solidFill>
                <a:srgbClr val="202124"/>
              </a:solidFill>
              <a:latin typeface="Arial"/>
              <a:ea typeface="Arial"/>
              <a:cs typeface="Arial"/>
            </a:endParaRPr>
          </a:p>
          <a:p>
            <a:pPr algn="l">
              <a:defRPr sz="1200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1600" b="0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Coût</a:t>
            </a:r>
            <a:r>
              <a:rPr sz="16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max. 13’250 €</a:t>
            </a:r>
          </a:p>
          <a:p>
            <a:pPr algn="l">
              <a:defRPr sz="1200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16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7’750 € le </a:t>
            </a:r>
            <a:r>
              <a:rPr sz="1600" b="0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semestre</a:t>
            </a:r>
            <a:endParaRPr sz="1600" b="0" dirty="0">
              <a:solidFill>
                <a:srgbClr val="202124"/>
              </a:solidFill>
              <a:latin typeface="Arial"/>
              <a:ea typeface="Arial"/>
              <a:cs typeface="Arial"/>
            </a:endParaRPr>
          </a:p>
          <a:p>
            <a:endParaRPr sz="1600" b="0" dirty="0">
              <a:solidFill>
                <a:srgbClr val="202124"/>
              </a:solidFill>
              <a:latin typeface="Arial"/>
              <a:ea typeface="Arial"/>
              <a:cs typeface="Arial"/>
            </a:endParaRPr>
          </a:p>
          <a:p>
            <a:pPr algn="l">
              <a:defRPr sz="1200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1600" b="0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Soutien</a:t>
            </a:r>
            <a:r>
              <a:rPr sz="16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</a:t>
            </a:r>
            <a:r>
              <a:rPr lang="fr-CH" sz="160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Erasmus+</a:t>
            </a:r>
            <a:r>
              <a:rPr sz="16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:</a:t>
            </a:r>
            <a:endParaRPr lang="fr-CH" sz="1600" b="0" dirty="0">
              <a:solidFill>
                <a:srgbClr val="202124"/>
              </a:solidFill>
              <a:latin typeface="Arial"/>
              <a:ea typeface="Arial"/>
              <a:cs typeface="Arial"/>
            </a:endParaRPr>
          </a:p>
          <a:p>
            <a:pPr>
              <a:defRPr sz="1200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lang="fr-CH" sz="160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4’000 à 6’000 CHF (année)</a:t>
            </a:r>
          </a:p>
          <a:p>
            <a:pPr>
              <a:defRPr sz="1200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lang="fr-CH" sz="160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2000 à 3000 CHF (semestre)</a:t>
            </a:r>
          </a:p>
          <a:p>
            <a:pPr algn="l">
              <a:defRPr sz="1200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endParaRPr sz="1600" b="0" dirty="0">
              <a:solidFill>
                <a:srgbClr val="202124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54DD50BD-FC8F-4595-B974-F61E4BB0BFF1}"/>
              </a:ext>
            </a:extLst>
          </p:cNvPr>
          <p:cNvSpPr>
            <a:spLocks noGrp="1"/>
          </p:cNvSpPr>
          <p:nvPr/>
        </p:nvSpPr>
        <p:spPr>
          <a:xfrm>
            <a:off x="3295650" y="1066800"/>
            <a:ext cx="2724150" cy="5191125"/>
          </a:xfrm>
          <a:prstGeom prst="roundRect">
            <a:avLst>
              <a:gd name="adj" fmla="val 4196"/>
            </a:avLst>
          </a:prstGeom>
          <a:solidFill>
            <a:srgbClr val="FFFFFF"/>
          </a:solidFill>
          <a:ln w="14288">
            <a:solidFill>
              <a:srgbClr val="E8D8CF"/>
            </a:solidFill>
          </a:ln>
        </p:spPr>
        <p:txBody>
          <a:bodyPr/>
          <a:lstStyle/>
          <a:p>
            <a:endParaRPr lang="fr-CH"/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B46593D-3A89-4111-8715-13319D0582A2}"/>
              </a:ext>
            </a:extLst>
          </p:cNvPr>
          <p:cNvSpPr>
            <a:spLocks noGrp="1"/>
          </p:cNvSpPr>
          <p:nvPr/>
        </p:nvSpPr>
        <p:spPr>
          <a:xfrm>
            <a:off x="3295650" y="1113064"/>
            <a:ext cx="2724150" cy="457200"/>
          </a:xfrm>
          <a:prstGeom prst="roundRect">
            <a:avLst>
              <a:gd name="adj" fmla="val 16667"/>
            </a:avLst>
          </a:prstGeom>
          <a:solidFill>
            <a:srgbClr val="F04B23"/>
          </a:solidFill>
          <a:ln w="0">
            <a:noFill/>
          </a:ln>
        </p:spPr>
        <p:txBody>
          <a:bodyPr/>
          <a:lstStyle/>
          <a:p>
            <a:endParaRPr lang="fr-CH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740DA79-D253-4720-BBDE-2E87B708E458}"/>
              </a:ext>
            </a:extLst>
          </p:cNvPr>
          <p:cNvSpPr>
            <a:spLocks noGrp="1"/>
          </p:cNvSpPr>
          <p:nvPr/>
        </p:nvSpPr>
        <p:spPr>
          <a:xfrm>
            <a:off x="3371850" y="1145721"/>
            <a:ext cx="2571750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000" b="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CANADA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2186574-0365-425A-BCD0-9102FA8ACB03}"/>
              </a:ext>
            </a:extLst>
          </p:cNvPr>
          <p:cNvSpPr>
            <a:spLocks noGrp="1"/>
          </p:cNvSpPr>
          <p:nvPr/>
        </p:nvSpPr>
        <p:spPr>
          <a:xfrm>
            <a:off x="3486150" y="1929493"/>
            <a:ext cx="2343150" cy="4095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  <a:defRPr sz="1200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1600" b="0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Année</a:t>
            </a:r>
            <a:r>
              <a:rPr sz="16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</a:t>
            </a:r>
            <a:r>
              <a:rPr sz="1600" b="0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ou</a:t>
            </a:r>
            <a:r>
              <a:rPr sz="16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</a:t>
            </a:r>
            <a:r>
              <a:rPr sz="1600" b="0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semestre</a:t>
            </a:r>
            <a:endParaRPr sz="1600" b="0" dirty="0">
              <a:solidFill>
                <a:srgbClr val="202124"/>
              </a:solidFill>
              <a:latin typeface="Arial"/>
              <a:ea typeface="Arial"/>
              <a:cs typeface="Arial"/>
            </a:endParaRPr>
          </a:p>
          <a:p>
            <a:pPr marL="285750" indent="-285750" algn="l">
              <a:buFont typeface="Arial" panose="020B0604020202020204" pitchFamily="34" charset="0"/>
              <a:buChar char="•"/>
              <a:defRPr sz="1200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1600" b="0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Partenaire</a:t>
            </a:r>
            <a:r>
              <a:rPr sz="16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CISS</a:t>
            </a:r>
            <a:endParaRPr lang="fr-CH" sz="1600" b="0" dirty="0">
              <a:solidFill>
                <a:srgbClr val="202124"/>
              </a:solidFill>
              <a:latin typeface="Arial"/>
              <a:ea typeface="Arial"/>
              <a:cs typeface="Arial"/>
            </a:endParaRPr>
          </a:p>
          <a:p>
            <a:pPr marL="285750" indent="-285750" algn="l">
              <a:buFont typeface="Arial" panose="020B0604020202020204" pitchFamily="34" charset="0"/>
              <a:buChar char="•"/>
              <a:defRPr sz="1200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lang="fr-CH" sz="160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Ontario ou Alberta</a:t>
            </a:r>
            <a:endParaRPr sz="1600" b="0" dirty="0">
              <a:solidFill>
                <a:srgbClr val="202124"/>
              </a:solidFill>
              <a:latin typeface="Arial"/>
              <a:ea typeface="Arial"/>
              <a:cs typeface="Arial"/>
            </a:endParaRPr>
          </a:p>
          <a:p>
            <a:pPr marL="285750" indent="-285750" algn="l">
              <a:buFont typeface="Arial" panose="020B0604020202020204" pitchFamily="34" charset="0"/>
              <a:buChar char="•"/>
              <a:defRPr sz="1200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16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Famille </a:t>
            </a:r>
            <a:r>
              <a:rPr sz="1600" b="0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d’accueil</a:t>
            </a:r>
            <a:endParaRPr sz="1600" b="0" dirty="0">
              <a:solidFill>
                <a:srgbClr val="202124"/>
              </a:solidFill>
              <a:latin typeface="Arial"/>
              <a:ea typeface="Arial"/>
              <a:cs typeface="Arial"/>
            </a:endParaRPr>
          </a:p>
          <a:p>
            <a:pPr marL="285750" indent="-285750" algn="l">
              <a:buFont typeface="Arial" panose="020B0604020202020204" pitchFamily="34" charset="0"/>
              <a:buChar char="•"/>
              <a:defRPr sz="1200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16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École </a:t>
            </a:r>
            <a:r>
              <a:rPr sz="1600" b="0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publique</a:t>
            </a:r>
            <a:endParaRPr sz="1600" b="0" dirty="0">
              <a:solidFill>
                <a:srgbClr val="202124"/>
              </a:solidFill>
              <a:latin typeface="Arial"/>
              <a:ea typeface="Arial"/>
              <a:cs typeface="Arial"/>
            </a:endParaRPr>
          </a:p>
          <a:p>
            <a:endParaRPr sz="1600" b="0" dirty="0">
              <a:solidFill>
                <a:srgbClr val="202124"/>
              </a:solidFill>
              <a:latin typeface="Arial"/>
              <a:ea typeface="Arial"/>
              <a:cs typeface="Arial"/>
            </a:endParaRPr>
          </a:p>
          <a:p>
            <a:pPr algn="l">
              <a:defRPr sz="1200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16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31’600 $ CAD</a:t>
            </a:r>
          </a:p>
          <a:p>
            <a:pPr algn="l">
              <a:defRPr sz="1200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16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17’520 $ le </a:t>
            </a:r>
            <a:r>
              <a:rPr sz="1600" b="0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semestre</a:t>
            </a:r>
            <a:endParaRPr sz="1600" b="0" dirty="0">
              <a:solidFill>
                <a:srgbClr val="202124"/>
              </a:solidFill>
              <a:latin typeface="Arial"/>
              <a:ea typeface="Arial"/>
              <a:cs typeface="Arial"/>
            </a:endParaRPr>
          </a:p>
          <a:p>
            <a:endParaRPr sz="1600" b="0" dirty="0">
              <a:solidFill>
                <a:srgbClr val="202124"/>
              </a:solidFill>
              <a:latin typeface="Arial"/>
              <a:ea typeface="Arial"/>
              <a:cs typeface="Arial"/>
            </a:endParaRPr>
          </a:p>
          <a:p>
            <a:pPr algn="l">
              <a:defRPr sz="1200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1600" b="0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Soutien</a:t>
            </a:r>
            <a:r>
              <a:rPr sz="16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</a:t>
            </a:r>
            <a:r>
              <a:rPr lang="fr-CH" sz="16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Erasmus+</a:t>
            </a:r>
            <a:r>
              <a:rPr sz="16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:</a:t>
            </a:r>
            <a:endParaRPr lang="fr-CH" sz="1600" b="0" dirty="0">
              <a:solidFill>
                <a:srgbClr val="202124"/>
              </a:solidFill>
              <a:latin typeface="Arial"/>
              <a:ea typeface="Arial"/>
              <a:cs typeface="Arial"/>
            </a:endParaRPr>
          </a:p>
          <a:p>
            <a:pPr>
              <a:defRPr sz="1200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lang="fr-CH" sz="160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4’000 à 6’000 CHF (année)</a:t>
            </a:r>
          </a:p>
          <a:p>
            <a:pPr>
              <a:defRPr sz="1200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lang="fr-CH" sz="160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2000 à 3000 CHF (semestre)</a:t>
            </a:r>
          </a:p>
          <a:p>
            <a:pPr algn="l">
              <a:defRPr sz="1200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endParaRPr sz="1600" b="0" dirty="0">
              <a:solidFill>
                <a:srgbClr val="202124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1B0A6C2E-CF90-4E8D-BEF9-65CC5AFECA92}"/>
              </a:ext>
            </a:extLst>
          </p:cNvPr>
          <p:cNvSpPr>
            <a:spLocks noGrp="1"/>
          </p:cNvSpPr>
          <p:nvPr/>
        </p:nvSpPr>
        <p:spPr>
          <a:xfrm>
            <a:off x="6191250" y="1066800"/>
            <a:ext cx="2724150" cy="5191125"/>
          </a:xfrm>
          <a:prstGeom prst="roundRect">
            <a:avLst>
              <a:gd name="adj" fmla="val 4196"/>
            </a:avLst>
          </a:prstGeom>
          <a:solidFill>
            <a:srgbClr val="FFFFFF"/>
          </a:solidFill>
          <a:ln w="14288">
            <a:solidFill>
              <a:srgbClr val="E8D8CF"/>
            </a:solidFill>
          </a:ln>
        </p:spPr>
        <p:txBody>
          <a:bodyPr/>
          <a:lstStyle/>
          <a:p>
            <a:endParaRPr lang="fr-CH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090FDC17-AA4A-4AB7-9494-537E5888DE22}"/>
              </a:ext>
            </a:extLst>
          </p:cNvPr>
          <p:cNvSpPr>
            <a:spLocks noGrp="1"/>
          </p:cNvSpPr>
          <p:nvPr/>
        </p:nvSpPr>
        <p:spPr>
          <a:xfrm>
            <a:off x="6191250" y="1066800"/>
            <a:ext cx="2724150" cy="457200"/>
          </a:xfrm>
          <a:prstGeom prst="roundRect">
            <a:avLst>
              <a:gd name="adj" fmla="val 16667"/>
            </a:avLst>
          </a:prstGeom>
          <a:solidFill>
            <a:srgbClr val="F04B23"/>
          </a:solidFill>
          <a:ln w="0">
            <a:noFill/>
          </a:ln>
        </p:spPr>
        <p:txBody>
          <a:bodyPr/>
          <a:lstStyle/>
          <a:p>
            <a:endParaRPr lang="fr-CH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14D0551-5779-4426-8D7D-F14BD30AF70C}"/>
              </a:ext>
            </a:extLst>
          </p:cNvPr>
          <p:cNvSpPr>
            <a:spLocks noGrp="1"/>
          </p:cNvSpPr>
          <p:nvPr/>
        </p:nvSpPr>
        <p:spPr>
          <a:xfrm>
            <a:off x="6267450" y="1113064"/>
            <a:ext cx="2571750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000" b="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ALLEMAGNE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28DE05B-64CD-4666-867A-C5DA0A162E46}"/>
              </a:ext>
            </a:extLst>
          </p:cNvPr>
          <p:cNvSpPr>
            <a:spLocks noGrp="1"/>
          </p:cNvSpPr>
          <p:nvPr/>
        </p:nvSpPr>
        <p:spPr>
          <a:xfrm>
            <a:off x="6381750" y="1929493"/>
            <a:ext cx="2343150" cy="4095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  <a:defRPr sz="1200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1600" b="0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Année</a:t>
            </a:r>
            <a:r>
              <a:rPr sz="16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</a:t>
            </a:r>
            <a:r>
              <a:rPr sz="1600" b="0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ou</a:t>
            </a:r>
            <a:r>
              <a:rPr sz="16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</a:t>
            </a:r>
            <a:r>
              <a:rPr sz="1600" b="0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semestre</a:t>
            </a:r>
            <a:endParaRPr sz="1600" b="0" dirty="0">
              <a:solidFill>
                <a:srgbClr val="202124"/>
              </a:solidFill>
              <a:latin typeface="Arial"/>
              <a:ea typeface="Arial"/>
              <a:cs typeface="Arial"/>
            </a:endParaRPr>
          </a:p>
          <a:p>
            <a:pPr marL="285750" indent="-285750" algn="l">
              <a:buFont typeface="Arial" panose="020B0604020202020204" pitchFamily="34" charset="0"/>
              <a:buChar char="•"/>
              <a:defRPr sz="1200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1600" b="0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Partenaire</a:t>
            </a:r>
            <a:r>
              <a:rPr sz="16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CAMPS</a:t>
            </a:r>
            <a:endParaRPr lang="fr-CH" sz="1600" b="0" dirty="0">
              <a:solidFill>
                <a:srgbClr val="202124"/>
              </a:solidFill>
              <a:latin typeface="Arial"/>
              <a:ea typeface="Arial"/>
              <a:cs typeface="Arial"/>
            </a:endParaRPr>
          </a:p>
          <a:p>
            <a:pPr marL="285750" indent="-285750" algn="l">
              <a:buFont typeface="Arial" panose="020B0604020202020204" pitchFamily="34" charset="0"/>
              <a:buChar char="•"/>
              <a:defRPr sz="1200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lang="fr-CH" sz="160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Tout le territoire</a:t>
            </a:r>
            <a:endParaRPr sz="1600" b="0" dirty="0">
              <a:solidFill>
                <a:srgbClr val="202124"/>
              </a:solidFill>
              <a:latin typeface="Arial"/>
              <a:ea typeface="Arial"/>
              <a:cs typeface="Arial"/>
            </a:endParaRPr>
          </a:p>
          <a:p>
            <a:pPr marL="285750" indent="-285750" algn="l">
              <a:buFont typeface="Arial" panose="020B0604020202020204" pitchFamily="34" charset="0"/>
              <a:buChar char="•"/>
              <a:defRPr sz="1200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16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Famille </a:t>
            </a:r>
            <a:r>
              <a:rPr sz="1600" b="0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d’accueil</a:t>
            </a:r>
            <a:endParaRPr sz="1600" b="0" dirty="0">
              <a:solidFill>
                <a:srgbClr val="202124"/>
              </a:solidFill>
              <a:latin typeface="Arial"/>
              <a:ea typeface="Arial"/>
              <a:cs typeface="Arial"/>
            </a:endParaRPr>
          </a:p>
          <a:p>
            <a:pPr marL="285750" indent="-285750" algn="l">
              <a:buFont typeface="Arial" panose="020B0604020202020204" pitchFamily="34" charset="0"/>
              <a:buChar char="•"/>
              <a:defRPr sz="1200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16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École </a:t>
            </a:r>
            <a:r>
              <a:rPr sz="1600" b="0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publique</a:t>
            </a:r>
            <a:endParaRPr sz="1600" b="0" dirty="0">
              <a:solidFill>
                <a:srgbClr val="202124"/>
              </a:solidFill>
              <a:latin typeface="Arial"/>
              <a:ea typeface="Arial"/>
              <a:cs typeface="Arial"/>
            </a:endParaRPr>
          </a:p>
          <a:p>
            <a:endParaRPr sz="1600" b="0" dirty="0">
              <a:solidFill>
                <a:srgbClr val="202124"/>
              </a:solidFill>
              <a:latin typeface="Arial"/>
              <a:ea typeface="Arial"/>
              <a:cs typeface="Arial"/>
            </a:endParaRPr>
          </a:p>
          <a:p>
            <a:pPr algn="l">
              <a:defRPr sz="1200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endParaRPr lang="fr-CH" sz="1600" b="0" dirty="0">
              <a:solidFill>
                <a:srgbClr val="202124"/>
              </a:solidFill>
              <a:latin typeface="Arial"/>
              <a:ea typeface="Arial"/>
              <a:cs typeface="Arial"/>
            </a:endParaRPr>
          </a:p>
          <a:p>
            <a:pPr algn="l">
              <a:defRPr sz="1200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16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9’500 €</a:t>
            </a:r>
          </a:p>
          <a:p>
            <a:pPr algn="l">
              <a:defRPr sz="1200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16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7’200 € le </a:t>
            </a:r>
            <a:r>
              <a:rPr sz="1600" b="0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semestre</a:t>
            </a:r>
            <a:endParaRPr sz="1600" b="0" dirty="0">
              <a:solidFill>
                <a:srgbClr val="202124"/>
              </a:solidFill>
              <a:latin typeface="Arial"/>
              <a:ea typeface="Arial"/>
              <a:cs typeface="Arial"/>
            </a:endParaRPr>
          </a:p>
          <a:p>
            <a:endParaRPr sz="1600" b="0" dirty="0">
              <a:solidFill>
                <a:srgbClr val="202124"/>
              </a:solidFill>
              <a:latin typeface="Arial"/>
              <a:ea typeface="Arial"/>
              <a:cs typeface="Arial"/>
            </a:endParaRPr>
          </a:p>
          <a:p>
            <a:pPr algn="l">
              <a:defRPr sz="1200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1600" b="0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Soutien</a:t>
            </a:r>
            <a:r>
              <a:rPr sz="16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</a:t>
            </a:r>
            <a:r>
              <a:rPr lang="fr-CH" sz="16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Erasmus+</a:t>
            </a:r>
            <a:r>
              <a:rPr sz="16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: </a:t>
            </a:r>
            <a:endParaRPr lang="fr-CH" sz="1600" b="0" dirty="0">
              <a:solidFill>
                <a:srgbClr val="202124"/>
              </a:solidFill>
              <a:latin typeface="Arial"/>
              <a:ea typeface="Arial"/>
              <a:cs typeface="Arial"/>
            </a:endParaRPr>
          </a:p>
          <a:p>
            <a:pPr algn="l">
              <a:defRPr sz="1200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16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4’000 à 6’000 CHF</a:t>
            </a:r>
            <a:r>
              <a:rPr lang="fr-CH" sz="16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(année)</a:t>
            </a:r>
          </a:p>
          <a:p>
            <a:pPr algn="l">
              <a:defRPr sz="1200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lang="fr-CH" sz="160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2000 à 3000 CHF (semestre)</a:t>
            </a:r>
            <a:endParaRPr sz="1600" b="0" dirty="0">
              <a:solidFill>
                <a:srgbClr val="202124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90527247-DCEE-4BE2-90B4-91EB4C31F428}"/>
              </a:ext>
            </a:extLst>
          </p:cNvPr>
          <p:cNvSpPr>
            <a:spLocks noGrp="1"/>
          </p:cNvSpPr>
          <p:nvPr/>
        </p:nvSpPr>
        <p:spPr>
          <a:xfrm>
            <a:off x="9086850" y="1066800"/>
            <a:ext cx="2724150" cy="5191125"/>
          </a:xfrm>
          <a:prstGeom prst="roundRect">
            <a:avLst>
              <a:gd name="adj" fmla="val 4196"/>
            </a:avLst>
          </a:prstGeom>
          <a:solidFill>
            <a:srgbClr val="FFFFFF"/>
          </a:solidFill>
          <a:ln w="14288">
            <a:solidFill>
              <a:srgbClr val="E8D8CF"/>
            </a:solidFill>
          </a:ln>
        </p:spPr>
        <p:txBody>
          <a:bodyPr/>
          <a:lstStyle/>
          <a:p>
            <a:endParaRPr lang="fr-CH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FE5F2543-FA43-4DEB-B06A-08C5EEF9AD05}"/>
              </a:ext>
            </a:extLst>
          </p:cNvPr>
          <p:cNvSpPr>
            <a:spLocks noGrp="1"/>
          </p:cNvSpPr>
          <p:nvPr/>
        </p:nvSpPr>
        <p:spPr>
          <a:xfrm>
            <a:off x="9086850" y="1066800"/>
            <a:ext cx="2724150" cy="457200"/>
          </a:xfrm>
          <a:prstGeom prst="roundRect">
            <a:avLst>
              <a:gd name="adj" fmla="val 16667"/>
            </a:avLst>
          </a:prstGeom>
          <a:solidFill>
            <a:srgbClr val="F04B23"/>
          </a:solidFill>
          <a:ln w="0">
            <a:noFill/>
          </a:ln>
        </p:spPr>
        <p:txBody>
          <a:bodyPr/>
          <a:lstStyle/>
          <a:p>
            <a:endParaRPr lang="fr-CH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99F93F5-7DA4-4AC1-8803-65A2DAB9C447}"/>
              </a:ext>
            </a:extLst>
          </p:cNvPr>
          <p:cNvSpPr>
            <a:spLocks noGrp="1"/>
          </p:cNvSpPr>
          <p:nvPr/>
        </p:nvSpPr>
        <p:spPr>
          <a:xfrm>
            <a:off x="8880021" y="1113064"/>
            <a:ext cx="3137807" cy="236764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000" b="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SUISSE </a:t>
            </a:r>
            <a:r>
              <a:rPr lang="fr-CH" sz="2000" b="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ALLEMANDE</a:t>
            </a:r>
            <a:endParaRPr sz="2000" b="1" dirty="0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BB4E44D-363B-485A-BDB8-B078F5BB379A}"/>
              </a:ext>
            </a:extLst>
          </p:cNvPr>
          <p:cNvSpPr>
            <a:spLocks noGrp="1"/>
          </p:cNvSpPr>
          <p:nvPr/>
        </p:nvSpPr>
        <p:spPr>
          <a:xfrm>
            <a:off x="9277349" y="1929493"/>
            <a:ext cx="2343150" cy="4095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  <a:defRPr sz="1200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1600" b="0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Échange</a:t>
            </a:r>
            <a:r>
              <a:rPr sz="16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</a:t>
            </a:r>
            <a:r>
              <a:rPr sz="1600" b="0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réciproque</a:t>
            </a:r>
            <a:endParaRPr sz="1600" b="0" dirty="0">
              <a:solidFill>
                <a:srgbClr val="202124"/>
              </a:solidFill>
              <a:latin typeface="Arial"/>
              <a:ea typeface="Arial"/>
              <a:cs typeface="Arial"/>
            </a:endParaRPr>
          </a:p>
          <a:p>
            <a:pPr marL="285750" indent="-285750" algn="l">
              <a:buFont typeface="Arial" panose="020B0604020202020204" pitchFamily="34" charset="0"/>
              <a:buChar char="•"/>
              <a:defRPr sz="1200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1600" b="0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Année</a:t>
            </a:r>
            <a:r>
              <a:rPr sz="16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</a:t>
            </a:r>
            <a:r>
              <a:rPr sz="1600" b="0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ou</a:t>
            </a:r>
            <a:r>
              <a:rPr sz="16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</a:t>
            </a:r>
            <a:r>
              <a:rPr sz="1600" b="0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semestre</a:t>
            </a:r>
            <a:endParaRPr sz="1600" b="0" dirty="0">
              <a:solidFill>
                <a:srgbClr val="202124"/>
              </a:solidFill>
              <a:latin typeface="Arial"/>
              <a:ea typeface="Arial"/>
              <a:cs typeface="Arial"/>
            </a:endParaRPr>
          </a:p>
          <a:p>
            <a:pPr marL="285750" indent="-285750" algn="l">
              <a:buFont typeface="Arial" panose="020B0604020202020204" pitchFamily="34" charset="0"/>
              <a:buChar char="•"/>
              <a:defRPr sz="1200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1600" b="0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Jumelage</a:t>
            </a:r>
            <a:r>
              <a:rPr sz="16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entre </a:t>
            </a:r>
            <a:r>
              <a:rPr sz="1600" b="0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familles</a:t>
            </a:r>
            <a:endParaRPr sz="1600" b="0" dirty="0">
              <a:solidFill>
                <a:srgbClr val="202124"/>
              </a:solidFill>
              <a:latin typeface="Arial"/>
              <a:ea typeface="Arial"/>
              <a:cs typeface="Arial"/>
            </a:endParaRPr>
          </a:p>
          <a:p>
            <a:endParaRPr sz="1600" b="0" dirty="0">
              <a:solidFill>
                <a:srgbClr val="202124"/>
              </a:solidFill>
              <a:latin typeface="Arial"/>
              <a:ea typeface="Arial"/>
              <a:cs typeface="Arial"/>
            </a:endParaRPr>
          </a:p>
          <a:p>
            <a:pPr algn="l">
              <a:defRPr sz="1200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endParaRPr lang="fr-CH" sz="1600" b="0" dirty="0">
              <a:solidFill>
                <a:srgbClr val="202124"/>
              </a:solidFill>
              <a:latin typeface="Arial"/>
              <a:ea typeface="Arial"/>
              <a:cs typeface="Arial"/>
            </a:endParaRPr>
          </a:p>
          <a:p>
            <a:pPr algn="l">
              <a:defRPr sz="1200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1600" b="0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Coût</a:t>
            </a:r>
            <a:r>
              <a:rPr sz="16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: </a:t>
            </a:r>
            <a:r>
              <a:rPr sz="1600" b="0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aucun</a:t>
            </a:r>
            <a:r>
              <a:rPr sz="16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, hors transport et </a:t>
            </a:r>
            <a:r>
              <a:rPr sz="1600" b="0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dépenses</a:t>
            </a:r>
            <a:r>
              <a:rPr sz="16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</a:t>
            </a:r>
            <a:r>
              <a:rPr sz="1600" b="0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personnelles</a:t>
            </a:r>
            <a:endParaRPr lang="fr-CH" sz="1600" b="0" dirty="0">
              <a:solidFill>
                <a:srgbClr val="202124"/>
              </a:solidFill>
              <a:latin typeface="Arial"/>
              <a:ea typeface="Arial"/>
              <a:cs typeface="Arial"/>
            </a:endParaRPr>
          </a:p>
          <a:p>
            <a:pPr algn="l">
              <a:defRPr sz="1200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endParaRPr lang="fr-CH" sz="1600" dirty="0">
              <a:solidFill>
                <a:srgbClr val="202124"/>
              </a:solidFill>
              <a:latin typeface="Arial"/>
              <a:ea typeface="Arial"/>
              <a:cs typeface="Arial"/>
            </a:endParaRPr>
          </a:p>
          <a:p>
            <a:pPr>
              <a:defRPr sz="1200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lang="fr-CH" sz="160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Soutien Erasmus+: environ 2000 CHF / année</a:t>
            </a:r>
          </a:p>
          <a:p>
            <a:pPr algn="l">
              <a:defRPr sz="1200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endParaRPr sz="1600" b="0" dirty="0">
              <a:solidFill>
                <a:srgbClr val="202124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856809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F1BDE2E-38B5-4BF2-9F27-CBE6A53C69A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F04B23"/>
          </a:solidFill>
          <a:ln w="0">
            <a:noFill/>
          </a:ln>
        </p:spPr>
        <p:txBody>
          <a:bodyPr/>
          <a:lstStyle/>
          <a:p>
            <a:endParaRPr lang="fr-CH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D6AF3BE-73CA-4A54-B20E-F72D327D6C3E}"/>
              </a:ext>
            </a:extLst>
          </p:cNvPr>
          <p:cNvSpPr>
            <a:spLocks noGrp="1"/>
          </p:cNvSpPr>
          <p:nvPr/>
        </p:nvSpPr>
        <p:spPr>
          <a:xfrm>
            <a:off x="457200" y="266700"/>
            <a:ext cx="10287000" cy="4381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875" b="1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202124"/>
                </a:solidFill>
                <a:latin typeface="Arial"/>
                <a:ea typeface="Arial"/>
                <a:cs typeface="Arial"/>
              </a:rPr>
              <a:t>Irlande</a:t>
            </a: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1191875" y="171450"/>
            <a:ext cx="666750" cy="66675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D58746F-821B-4560-B5E2-D790F8C22C91}"/>
              </a:ext>
            </a:extLst>
          </p:cNvPr>
          <p:cNvSpPr>
            <a:spLocks noGrp="1"/>
          </p:cNvSpPr>
          <p:nvPr/>
        </p:nvSpPr>
        <p:spPr>
          <a:xfrm>
            <a:off x="11382375" y="6477000"/>
            <a:ext cx="381000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51250" lnSpcReduction="20000"/>
          </a:bodyPr>
          <a:lstStyle/>
          <a:p>
            <a:pPr algn="r">
              <a:defRPr sz="1200" b="0">
                <a:solidFill>
                  <a:srgbClr val="626262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626262"/>
                </a:solidFill>
                <a:latin typeface="Arial"/>
                <a:ea typeface="Arial"/>
                <a:cs typeface="Arial"/>
              </a:rPr>
              <a:t>09</a:t>
            </a:r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4"/>
          <a:srcRect l="13638" r="13638"/>
          <a:stretch>
            <a:fillRect/>
          </a:stretch>
        </p:blipFill>
        <p:spPr>
          <a:xfrm>
            <a:off x="619125" y="1143000"/>
            <a:ext cx="5191125" cy="4762500"/>
          </a:xfrm>
          <a:prstGeom prst="roundRect">
            <a:avLst>
              <a:gd name="adj" fmla="val 2400"/>
            </a:avLst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5"/>
          <a:srcRect t="15072" b="15072"/>
          <a:stretch>
            <a:fillRect/>
          </a:stretch>
        </p:blipFill>
        <p:spPr>
          <a:xfrm>
            <a:off x="6667500" y="1143000"/>
            <a:ext cx="4762500" cy="4762500"/>
          </a:xfrm>
          <a:prstGeom prst="roundRect">
            <a:avLst>
              <a:gd name="adj" fmla="val 2400"/>
            </a:avLst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60B9D14-913D-4A1C-B5C4-94194A12192C}"/>
              </a:ext>
            </a:extLst>
          </p:cNvPr>
          <p:cNvSpPr>
            <a:spLocks noGrp="1"/>
          </p:cNvSpPr>
          <p:nvPr/>
        </p:nvSpPr>
        <p:spPr>
          <a:xfrm>
            <a:off x="857250" y="5334000"/>
            <a:ext cx="1619250" cy="285750"/>
          </a:xfrm>
          <a:prstGeom prst="roundRect">
            <a:avLst>
              <a:gd name="adj" fmla="val 40000"/>
            </a:avLst>
          </a:prstGeom>
          <a:solidFill>
            <a:srgbClr val="687A28"/>
          </a:solidFill>
          <a:ln w="0">
            <a:noFill/>
          </a:ln>
        </p:spPr>
        <p:txBody>
          <a:bodyPr/>
          <a:lstStyle/>
          <a:p>
            <a:endParaRPr lang="fr-CH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A51A02A-1201-4476-B40E-0F6602B1AC55}"/>
              </a:ext>
            </a:extLst>
          </p:cNvPr>
          <p:cNvSpPr>
            <a:spLocks noGrp="1"/>
          </p:cNvSpPr>
          <p:nvPr/>
        </p:nvSpPr>
        <p:spPr>
          <a:xfrm>
            <a:off x="971550" y="5391150"/>
            <a:ext cx="1390650" cy="190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65278" lnSpcReduction="20000"/>
          </a:bodyPr>
          <a:lstStyle/>
          <a:p>
            <a:pPr algn="l"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PROGRAMME EL&amp;M</a:t>
            </a:r>
          </a:p>
        </p:txBody>
      </p:sp>
    </p:spTree>
    <p:extLst>
      <p:ext uri="{BB962C8B-B14F-4D97-AF65-F5344CB8AC3E}">
        <p14:creationId xmlns:p14="http://schemas.microsoft.com/office/powerpoint/2010/main" val="11585733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B1AA008-1F4A-4280-85FF-0FD6FBB1C28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F04B23"/>
          </a:solidFill>
          <a:ln w="0">
            <a:noFill/>
          </a:ln>
        </p:spPr>
        <p:txBody>
          <a:bodyPr/>
          <a:lstStyle/>
          <a:p>
            <a:endParaRPr lang="fr-CH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4F14DF1-C6B6-48ED-A8CA-74670A51B43D}"/>
              </a:ext>
            </a:extLst>
          </p:cNvPr>
          <p:cNvSpPr>
            <a:spLocks noGrp="1"/>
          </p:cNvSpPr>
          <p:nvPr/>
        </p:nvSpPr>
        <p:spPr>
          <a:xfrm>
            <a:off x="457200" y="266700"/>
            <a:ext cx="10287000" cy="4381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875" b="1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2400" b="1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Canada</a:t>
            </a: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1191875" y="171450"/>
            <a:ext cx="666750" cy="66675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C9593A7-E1F5-4758-AF8F-AB654963E91C}"/>
              </a:ext>
            </a:extLst>
          </p:cNvPr>
          <p:cNvSpPr>
            <a:spLocks noGrp="1"/>
          </p:cNvSpPr>
          <p:nvPr/>
        </p:nvSpPr>
        <p:spPr>
          <a:xfrm>
            <a:off x="11382375" y="6477000"/>
            <a:ext cx="381000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51250" lnSpcReduction="20000"/>
          </a:bodyPr>
          <a:lstStyle/>
          <a:p>
            <a:pPr algn="r">
              <a:defRPr sz="1200" b="0">
                <a:solidFill>
                  <a:srgbClr val="626262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626262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>
          <a:blip r:embed="rId4"/>
          <a:srcRect t="18865" b="18865"/>
          <a:stretch>
            <a:fillRect/>
          </a:stretch>
        </p:blipFill>
        <p:spPr>
          <a:xfrm>
            <a:off x="523875" y="1428750"/>
            <a:ext cx="4953000" cy="3714750"/>
          </a:xfrm>
          <a:prstGeom prst="roundRect">
            <a:avLst>
              <a:gd name="adj" fmla="val 3077"/>
            </a:avLst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5"/>
          <a:srcRect l="38838" r="38838"/>
          <a:stretch>
            <a:fillRect/>
          </a:stretch>
        </p:blipFill>
        <p:spPr>
          <a:xfrm>
            <a:off x="6191250" y="1000125"/>
            <a:ext cx="2381250" cy="4762500"/>
          </a:xfrm>
          <a:prstGeom prst="roundRect">
            <a:avLst>
              <a:gd name="adj" fmla="val 4800"/>
            </a:avLst>
          </a:prstGeom>
        </p:spPr>
      </p:pic>
      <p:pic>
        <p:nvPicPr>
          <p:cNvPr id="16" name="Image 15"/>
          <p:cNvPicPr>
            <a:picLocks noChangeAspect="1"/>
          </p:cNvPicPr>
          <p:nvPr/>
        </p:nvPicPr>
        <p:blipFill>
          <a:blip r:embed="rId6"/>
          <a:srcRect t="15301" b="15301"/>
          <a:stretch>
            <a:fillRect/>
          </a:stretch>
        </p:blipFill>
        <p:spPr>
          <a:xfrm>
            <a:off x="8858250" y="2286000"/>
            <a:ext cx="2571750" cy="2571750"/>
          </a:xfrm>
          <a:prstGeom prst="roundRect">
            <a:avLst>
              <a:gd name="adj" fmla="val 4444"/>
            </a:avLst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EB9F2E5-CD87-4024-BB2F-777402D17750}"/>
              </a:ext>
            </a:extLst>
          </p:cNvPr>
          <p:cNvSpPr>
            <a:spLocks noGrp="1"/>
          </p:cNvSpPr>
          <p:nvPr/>
        </p:nvSpPr>
        <p:spPr>
          <a:xfrm>
            <a:off x="523875" y="5377541"/>
            <a:ext cx="4833258" cy="1330779"/>
          </a:xfrm>
          <a:prstGeom prst="roundRect">
            <a:avLst>
              <a:gd name="adj" fmla="val 40000"/>
            </a:avLst>
          </a:prstGeom>
          <a:solidFill>
            <a:srgbClr val="F04B23"/>
          </a:solidFill>
          <a:ln w="0">
            <a:noFill/>
          </a:ln>
        </p:spPr>
        <p:txBody>
          <a:bodyPr/>
          <a:lstStyle/>
          <a:p>
            <a:endParaRPr lang="fr-CH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B337413-EED4-4310-8DB1-EB4F187D55EE}"/>
              </a:ext>
            </a:extLst>
          </p:cNvPr>
          <p:cNvSpPr>
            <a:spLocks noGrp="1"/>
          </p:cNvSpPr>
          <p:nvPr/>
        </p:nvSpPr>
        <p:spPr>
          <a:xfrm>
            <a:off x="876299" y="5486399"/>
            <a:ext cx="4435929" cy="653143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200" b="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ONTARIO &amp; ALBERTA</a:t>
            </a:r>
          </a:p>
        </p:txBody>
      </p:sp>
    </p:spTree>
    <p:extLst>
      <p:ext uri="{BB962C8B-B14F-4D97-AF65-F5344CB8AC3E}">
        <p14:creationId xmlns:p14="http://schemas.microsoft.com/office/powerpoint/2010/main" val="11821159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1D37E22-BAA3-4D63-8CE6-86FD29D8548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F04B23"/>
          </a:solidFill>
          <a:ln w="0">
            <a:noFill/>
          </a:ln>
        </p:spPr>
        <p:txBody>
          <a:bodyPr/>
          <a:lstStyle/>
          <a:p>
            <a:endParaRPr lang="fr-CH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5BEF0D2-F008-419E-BFD0-0D37F946C0DE}"/>
              </a:ext>
            </a:extLst>
          </p:cNvPr>
          <p:cNvSpPr>
            <a:spLocks noGrp="1"/>
          </p:cNvSpPr>
          <p:nvPr/>
        </p:nvSpPr>
        <p:spPr>
          <a:xfrm>
            <a:off x="457200" y="266700"/>
            <a:ext cx="10287000" cy="4381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875" b="1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2400" b="1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Allemagne</a:t>
            </a:r>
            <a:endParaRPr sz="2400" b="1" dirty="0">
              <a:solidFill>
                <a:srgbClr val="202124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1191875" y="171450"/>
            <a:ext cx="666750" cy="66675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42828B0-A5C3-4E1F-9037-70247AE26534}"/>
              </a:ext>
            </a:extLst>
          </p:cNvPr>
          <p:cNvSpPr>
            <a:spLocks noGrp="1"/>
          </p:cNvSpPr>
          <p:nvPr/>
        </p:nvSpPr>
        <p:spPr>
          <a:xfrm>
            <a:off x="11382375" y="6477000"/>
            <a:ext cx="381000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51250" lnSpcReduction="20000"/>
          </a:bodyPr>
          <a:lstStyle/>
          <a:p>
            <a:pPr algn="r">
              <a:defRPr sz="1200" b="0">
                <a:solidFill>
                  <a:srgbClr val="626262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626262"/>
                </a:solidFill>
                <a:latin typeface="Arial"/>
                <a:ea typeface="Arial"/>
                <a:cs typeface="Arial"/>
              </a:rPr>
              <a:t>11</a:t>
            </a:r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4"/>
          <a:srcRect t="22271" b="22271"/>
          <a:stretch>
            <a:fillRect/>
          </a:stretch>
        </p:blipFill>
        <p:spPr>
          <a:xfrm>
            <a:off x="619125" y="1238250"/>
            <a:ext cx="5381625" cy="4476750"/>
          </a:xfrm>
          <a:prstGeom prst="roundRect">
            <a:avLst>
              <a:gd name="adj" fmla="val 2553"/>
            </a:avLst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5"/>
          <a:srcRect l="14515" r="14515"/>
          <a:stretch>
            <a:fillRect/>
          </a:stretch>
        </p:blipFill>
        <p:spPr>
          <a:xfrm>
            <a:off x="6762750" y="1238250"/>
            <a:ext cx="4762500" cy="4476750"/>
          </a:xfrm>
          <a:prstGeom prst="roundRect">
            <a:avLst>
              <a:gd name="adj" fmla="val 2553"/>
            </a:avLst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5F43806-BBE3-4726-852D-FC741C970AB8}"/>
              </a:ext>
            </a:extLst>
          </p:cNvPr>
          <p:cNvSpPr>
            <a:spLocks noGrp="1"/>
          </p:cNvSpPr>
          <p:nvPr/>
        </p:nvSpPr>
        <p:spPr>
          <a:xfrm>
            <a:off x="857250" y="5381625"/>
            <a:ext cx="1619250" cy="285750"/>
          </a:xfrm>
          <a:prstGeom prst="roundRect">
            <a:avLst>
              <a:gd name="adj" fmla="val 40000"/>
            </a:avLst>
          </a:prstGeom>
          <a:solidFill>
            <a:srgbClr val="3976A8"/>
          </a:solidFill>
          <a:ln w="0">
            <a:noFill/>
          </a:ln>
        </p:spPr>
        <p:txBody>
          <a:bodyPr/>
          <a:lstStyle/>
          <a:p>
            <a:endParaRPr lang="fr-CH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ECA35A7-4571-4D3B-BD7B-0BB82ABBA63B}"/>
              </a:ext>
            </a:extLst>
          </p:cNvPr>
          <p:cNvSpPr>
            <a:spLocks noGrp="1"/>
          </p:cNvSpPr>
          <p:nvPr/>
        </p:nvSpPr>
        <p:spPr>
          <a:xfrm>
            <a:off x="971550" y="5438775"/>
            <a:ext cx="1390650" cy="190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65278" lnSpcReduction="20000"/>
          </a:bodyPr>
          <a:lstStyle/>
          <a:p>
            <a:pPr algn="l"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PROGRAMME EL&amp;M</a:t>
            </a:r>
          </a:p>
        </p:txBody>
      </p:sp>
    </p:spTree>
    <p:extLst>
      <p:ext uri="{BB962C8B-B14F-4D97-AF65-F5344CB8AC3E}">
        <p14:creationId xmlns:p14="http://schemas.microsoft.com/office/powerpoint/2010/main" val="21355338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CD49D6B-4899-4BFC-85D3-4E682BE8B3A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F04B23"/>
          </a:solidFill>
          <a:ln w="0">
            <a:noFill/>
          </a:ln>
        </p:spPr>
        <p:txBody>
          <a:bodyPr/>
          <a:lstStyle/>
          <a:p>
            <a:endParaRPr lang="fr-CH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9E488EF-B6DE-4754-8DBD-D6E65995E16E}"/>
              </a:ext>
            </a:extLst>
          </p:cNvPr>
          <p:cNvSpPr>
            <a:spLocks noGrp="1"/>
          </p:cNvSpPr>
          <p:nvPr/>
        </p:nvSpPr>
        <p:spPr>
          <a:xfrm>
            <a:off x="457200" y="266700"/>
            <a:ext cx="10287000" cy="4381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875" b="1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2400" b="1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Suisse </a:t>
            </a:r>
            <a:r>
              <a:rPr sz="2400" b="1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alémanique</a:t>
            </a:r>
            <a:endParaRPr sz="2400" b="1" dirty="0">
              <a:solidFill>
                <a:srgbClr val="202124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1191875" y="171450"/>
            <a:ext cx="666750" cy="66675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918AA3C-6735-493F-A13F-571910FB5B6F}"/>
              </a:ext>
            </a:extLst>
          </p:cNvPr>
          <p:cNvSpPr>
            <a:spLocks noGrp="1"/>
          </p:cNvSpPr>
          <p:nvPr/>
        </p:nvSpPr>
        <p:spPr>
          <a:xfrm>
            <a:off x="11382375" y="6477000"/>
            <a:ext cx="381000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51250" lnSpcReduction="20000"/>
          </a:bodyPr>
          <a:lstStyle/>
          <a:p>
            <a:pPr algn="r">
              <a:defRPr sz="1200" b="0">
                <a:solidFill>
                  <a:srgbClr val="626262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626262"/>
                </a:solidFill>
                <a:latin typeface="Arial"/>
                <a:ea typeface="Arial"/>
                <a:cs typeface="Arial"/>
              </a:rPr>
              <a:t>12</a:t>
            </a:r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4"/>
          <a:srcRect l="5414" r="5414"/>
          <a:stretch>
            <a:fillRect/>
          </a:stretch>
        </p:blipFill>
        <p:spPr>
          <a:xfrm>
            <a:off x="571500" y="1285875"/>
            <a:ext cx="5381625" cy="4381500"/>
          </a:xfrm>
          <a:prstGeom prst="roundRect">
            <a:avLst>
              <a:gd name="adj" fmla="val 2609"/>
            </a:avLst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5"/>
          <a:srcRect l="19429" r="19429"/>
          <a:stretch>
            <a:fillRect/>
          </a:stretch>
        </p:blipFill>
        <p:spPr>
          <a:xfrm>
            <a:off x="6667500" y="1285875"/>
            <a:ext cx="4762500" cy="4381500"/>
          </a:xfrm>
          <a:prstGeom prst="roundRect">
            <a:avLst>
              <a:gd name="adj" fmla="val 2609"/>
            </a:avLst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569CB92-2432-40FD-B93E-FAC7B015BD7C}"/>
              </a:ext>
            </a:extLst>
          </p:cNvPr>
          <p:cNvSpPr>
            <a:spLocks noGrp="1"/>
          </p:cNvSpPr>
          <p:nvPr/>
        </p:nvSpPr>
        <p:spPr>
          <a:xfrm>
            <a:off x="809625" y="5334000"/>
            <a:ext cx="2095500" cy="285750"/>
          </a:xfrm>
          <a:prstGeom prst="roundRect">
            <a:avLst>
              <a:gd name="adj" fmla="val 40000"/>
            </a:avLst>
          </a:prstGeom>
          <a:solidFill>
            <a:srgbClr val="687A28"/>
          </a:solidFill>
          <a:ln w="0">
            <a:noFill/>
          </a:ln>
        </p:spPr>
        <p:txBody>
          <a:bodyPr/>
          <a:lstStyle/>
          <a:p>
            <a:endParaRPr lang="fr-CH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E4C1719-20C3-4689-A786-677647D82EC5}"/>
              </a:ext>
            </a:extLst>
          </p:cNvPr>
          <p:cNvSpPr>
            <a:spLocks noGrp="1"/>
          </p:cNvSpPr>
          <p:nvPr/>
        </p:nvSpPr>
        <p:spPr>
          <a:xfrm>
            <a:off x="923925" y="5391150"/>
            <a:ext cx="1866900" cy="190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65278" lnSpcReduction="20000"/>
          </a:bodyPr>
          <a:lstStyle/>
          <a:p>
            <a:pPr algn="l"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ÉCHANGE RÉCIPROQUE</a:t>
            </a:r>
          </a:p>
        </p:txBody>
      </p:sp>
    </p:spTree>
    <p:extLst>
      <p:ext uri="{BB962C8B-B14F-4D97-AF65-F5344CB8AC3E}">
        <p14:creationId xmlns:p14="http://schemas.microsoft.com/office/powerpoint/2010/main" val="1266387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1707BF4F-922E-4D2D-902C-2EF272A2DD8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F04B23"/>
          </a:solidFill>
          <a:ln w="0">
            <a:noFill/>
          </a:ln>
        </p:spPr>
        <p:txBody>
          <a:bodyPr/>
          <a:lstStyle/>
          <a:p>
            <a:endParaRPr lang="fr-CH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0FFA616-0F27-4AAF-AE96-FD76D19CF955}"/>
              </a:ext>
            </a:extLst>
          </p:cNvPr>
          <p:cNvSpPr>
            <a:spLocks noGrp="1"/>
          </p:cNvSpPr>
          <p:nvPr/>
        </p:nvSpPr>
        <p:spPr>
          <a:xfrm>
            <a:off x="457200" y="266700"/>
            <a:ext cx="10287000" cy="4381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875" b="1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2400" b="1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Documents-cadres des </a:t>
            </a:r>
            <a:r>
              <a:rPr sz="2400" b="1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programmes</a:t>
            </a:r>
            <a:endParaRPr sz="2400" b="1" dirty="0">
              <a:solidFill>
                <a:srgbClr val="202124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9" name="Image 18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1191875" y="171450"/>
            <a:ext cx="666750" cy="66675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1ED9B19-DCF4-42B5-9C22-C2A53419295D}"/>
              </a:ext>
            </a:extLst>
          </p:cNvPr>
          <p:cNvSpPr>
            <a:spLocks noGrp="1"/>
          </p:cNvSpPr>
          <p:nvPr/>
        </p:nvSpPr>
        <p:spPr>
          <a:xfrm>
            <a:off x="11382375" y="6477000"/>
            <a:ext cx="381000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51250" lnSpcReduction="20000"/>
          </a:bodyPr>
          <a:lstStyle/>
          <a:p>
            <a:pPr algn="r">
              <a:defRPr sz="1200" b="0">
                <a:solidFill>
                  <a:srgbClr val="626262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626262"/>
                </a:solidFill>
                <a:latin typeface="Arial"/>
                <a:ea typeface="Arial"/>
                <a:cs typeface="Arial"/>
              </a:rPr>
              <a:t>13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2F41656-716F-4222-8ABF-F29B2F019BB5}"/>
              </a:ext>
            </a:extLst>
          </p:cNvPr>
          <p:cNvSpPr>
            <a:spLocks noGrp="1"/>
          </p:cNvSpPr>
          <p:nvPr/>
        </p:nvSpPr>
        <p:spPr>
          <a:xfrm>
            <a:off x="762000" y="1381125"/>
            <a:ext cx="10668000" cy="11430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4288">
            <a:solidFill>
              <a:srgbClr val="E8D8CF"/>
            </a:solidFill>
          </a:ln>
        </p:spPr>
        <p:txBody>
          <a:bodyPr/>
          <a:lstStyle/>
          <a:p>
            <a:endParaRPr lang="fr-CH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E6173B0-3571-43A0-9326-2238A923A7B7}"/>
              </a:ext>
            </a:extLst>
          </p:cNvPr>
          <p:cNvSpPr>
            <a:spLocks noGrp="1"/>
          </p:cNvSpPr>
          <p:nvPr/>
        </p:nvSpPr>
        <p:spPr>
          <a:xfrm>
            <a:off x="1028700" y="1666875"/>
            <a:ext cx="523875" cy="4000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800" b="1">
                <a:solidFill>
                  <a:srgbClr val="F04B23"/>
                </a:solidFill>
                <a:latin typeface="Arial"/>
                <a:ea typeface="Arial"/>
                <a:cs typeface="Arial"/>
              </a:defRPr>
            </a:pPr>
            <a:r>
              <a:rPr sz="2000" b="1" dirty="0">
                <a:solidFill>
                  <a:srgbClr val="F04B23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BDD39A2-F69D-4A2F-8450-819739B632A2}"/>
              </a:ext>
            </a:extLst>
          </p:cNvPr>
          <p:cNvSpPr>
            <a:spLocks noGrp="1"/>
          </p:cNvSpPr>
          <p:nvPr/>
        </p:nvSpPr>
        <p:spPr>
          <a:xfrm>
            <a:off x="1552575" y="1662112"/>
            <a:ext cx="3190875" cy="361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650" b="1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2000" b="1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Accord de </a:t>
            </a:r>
            <a:r>
              <a:rPr sz="2000" b="1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partenariat</a:t>
            </a:r>
            <a:endParaRPr sz="2000" b="1" dirty="0">
              <a:solidFill>
                <a:srgbClr val="202124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DE9B268-7494-4F90-82B6-50C2195A253F}"/>
              </a:ext>
            </a:extLst>
          </p:cNvPr>
          <p:cNvSpPr>
            <a:spLocks noGrp="1"/>
          </p:cNvSpPr>
          <p:nvPr/>
        </p:nvSpPr>
        <p:spPr>
          <a:xfrm>
            <a:off x="4950278" y="1616529"/>
            <a:ext cx="6000750" cy="666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275" b="0">
                <a:solidFill>
                  <a:srgbClr val="626262"/>
                </a:solidFill>
                <a:latin typeface="Arial"/>
                <a:ea typeface="Arial"/>
                <a:cs typeface="Arial"/>
              </a:defRPr>
            </a:pPr>
            <a:r>
              <a:rPr sz="1600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Cadre </a:t>
            </a:r>
            <a:r>
              <a:rPr sz="1600" b="0" dirty="0" err="1">
                <a:solidFill>
                  <a:srgbClr val="626262"/>
                </a:solidFill>
                <a:latin typeface="Arial"/>
                <a:ea typeface="Arial"/>
                <a:cs typeface="Arial"/>
              </a:rPr>
              <a:t>organisationnel</a:t>
            </a:r>
            <a:r>
              <a:rPr sz="1600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, missions, </a:t>
            </a:r>
            <a:r>
              <a:rPr sz="1600" b="0" dirty="0" err="1">
                <a:solidFill>
                  <a:srgbClr val="626262"/>
                </a:solidFill>
                <a:latin typeface="Arial"/>
                <a:ea typeface="Arial"/>
                <a:cs typeface="Arial"/>
              </a:rPr>
              <a:t>rôles</a:t>
            </a:r>
            <a:r>
              <a:rPr sz="1600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 et </a:t>
            </a:r>
            <a:r>
              <a:rPr sz="1600" b="0" dirty="0" err="1">
                <a:solidFill>
                  <a:srgbClr val="626262"/>
                </a:solidFill>
                <a:latin typeface="Arial"/>
                <a:ea typeface="Arial"/>
                <a:cs typeface="Arial"/>
              </a:rPr>
              <a:t>responsabilités</a:t>
            </a:r>
            <a:r>
              <a:rPr sz="1600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 </a:t>
            </a:r>
            <a:r>
              <a:rPr sz="1600" b="0" dirty="0" err="1">
                <a:solidFill>
                  <a:srgbClr val="626262"/>
                </a:solidFill>
                <a:latin typeface="Arial"/>
                <a:ea typeface="Arial"/>
                <a:cs typeface="Arial"/>
              </a:rPr>
              <a:t>d’EL&amp;M</a:t>
            </a:r>
            <a:r>
              <a:rPr sz="1600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 et du </a:t>
            </a:r>
            <a:r>
              <a:rPr sz="1600" b="0" dirty="0" err="1">
                <a:solidFill>
                  <a:srgbClr val="626262"/>
                </a:solidFill>
                <a:latin typeface="Arial"/>
                <a:ea typeface="Arial"/>
                <a:cs typeface="Arial"/>
              </a:rPr>
              <a:t>partenaire</a:t>
            </a:r>
            <a:endParaRPr sz="1600" b="0" dirty="0">
              <a:solidFill>
                <a:srgbClr val="62626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AE2D7B3E-7F64-4CA1-BD3D-752034D80DB7}"/>
              </a:ext>
            </a:extLst>
          </p:cNvPr>
          <p:cNvSpPr>
            <a:spLocks noGrp="1"/>
          </p:cNvSpPr>
          <p:nvPr/>
        </p:nvSpPr>
        <p:spPr>
          <a:xfrm>
            <a:off x="762000" y="2809875"/>
            <a:ext cx="10668000" cy="11430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4288">
            <a:solidFill>
              <a:srgbClr val="E8D8CF"/>
            </a:solidFill>
          </a:ln>
        </p:spPr>
        <p:txBody>
          <a:bodyPr/>
          <a:lstStyle/>
          <a:p>
            <a:endParaRPr lang="fr-CH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7AC7EBA-C913-4B27-AF19-93DA58EF3705}"/>
              </a:ext>
            </a:extLst>
          </p:cNvPr>
          <p:cNvSpPr>
            <a:spLocks noGrp="1"/>
          </p:cNvSpPr>
          <p:nvPr/>
        </p:nvSpPr>
        <p:spPr>
          <a:xfrm>
            <a:off x="1028700" y="3095625"/>
            <a:ext cx="523875" cy="4000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800" b="1">
                <a:solidFill>
                  <a:srgbClr val="F04B23"/>
                </a:solidFill>
                <a:latin typeface="Arial"/>
                <a:ea typeface="Arial"/>
                <a:cs typeface="Arial"/>
              </a:defRPr>
            </a:pPr>
            <a:r>
              <a:rPr sz="2000" b="1" dirty="0">
                <a:solidFill>
                  <a:srgbClr val="F04B23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94B75B1-C4BB-44F0-956F-742345C2F920}"/>
              </a:ext>
            </a:extLst>
          </p:cNvPr>
          <p:cNvSpPr>
            <a:spLocks noGrp="1"/>
          </p:cNvSpPr>
          <p:nvPr/>
        </p:nvSpPr>
        <p:spPr>
          <a:xfrm>
            <a:off x="1552575" y="3067050"/>
            <a:ext cx="3190875" cy="361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650" b="1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2000" b="1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Contrat</a:t>
            </a:r>
            <a:r>
              <a:rPr sz="2000" b="1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</a:t>
            </a:r>
            <a:r>
              <a:rPr sz="2000" b="1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individuel</a:t>
            </a:r>
            <a:endParaRPr sz="2000" b="1" dirty="0">
              <a:solidFill>
                <a:srgbClr val="202124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A7B733F-863A-4177-9F2E-068FEE39DEA1}"/>
              </a:ext>
            </a:extLst>
          </p:cNvPr>
          <p:cNvSpPr>
            <a:spLocks noGrp="1"/>
          </p:cNvSpPr>
          <p:nvPr/>
        </p:nvSpPr>
        <p:spPr>
          <a:xfrm>
            <a:off x="4950278" y="3045279"/>
            <a:ext cx="6000750" cy="666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275" b="0">
                <a:solidFill>
                  <a:srgbClr val="626262"/>
                </a:solidFill>
                <a:latin typeface="Arial"/>
                <a:ea typeface="Arial"/>
                <a:cs typeface="Arial"/>
              </a:defRPr>
            </a:pPr>
            <a:r>
              <a:rPr sz="1600" b="0" dirty="0" err="1">
                <a:solidFill>
                  <a:srgbClr val="626262"/>
                </a:solidFill>
                <a:latin typeface="Arial"/>
                <a:ea typeface="Arial"/>
                <a:cs typeface="Arial"/>
              </a:rPr>
              <a:t>Modalités</a:t>
            </a:r>
            <a:r>
              <a:rPr sz="1600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 </a:t>
            </a:r>
            <a:r>
              <a:rPr sz="1600" b="0" dirty="0" err="1">
                <a:solidFill>
                  <a:srgbClr val="626262"/>
                </a:solidFill>
                <a:latin typeface="Arial"/>
                <a:ea typeface="Arial"/>
                <a:cs typeface="Arial"/>
              </a:rPr>
              <a:t>contractuelles</a:t>
            </a:r>
            <a:r>
              <a:rPr sz="1600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 du séjour entre le </a:t>
            </a:r>
            <a:r>
              <a:rPr sz="1600" b="0" dirty="0" err="1">
                <a:solidFill>
                  <a:srgbClr val="626262"/>
                </a:solidFill>
                <a:latin typeface="Arial"/>
                <a:ea typeface="Arial"/>
                <a:cs typeface="Arial"/>
              </a:rPr>
              <a:t>partenaire</a:t>
            </a:r>
            <a:r>
              <a:rPr sz="1600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 et les </a:t>
            </a:r>
            <a:r>
              <a:rPr sz="1600" b="0" dirty="0" err="1">
                <a:solidFill>
                  <a:srgbClr val="626262"/>
                </a:solidFill>
                <a:latin typeface="Arial"/>
                <a:ea typeface="Arial"/>
                <a:cs typeface="Arial"/>
              </a:rPr>
              <a:t>participantes</a:t>
            </a:r>
            <a:r>
              <a:rPr sz="1600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 et participants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B22A8A64-8E5B-4D1C-B62D-2AC80D5BF623}"/>
              </a:ext>
            </a:extLst>
          </p:cNvPr>
          <p:cNvSpPr>
            <a:spLocks noGrp="1"/>
          </p:cNvSpPr>
          <p:nvPr/>
        </p:nvSpPr>
        <p:spPr>
          <a:xfrm>
            <a:off x="762000" y="4238625"/>
            <a:ext cx="10668000" cy="11430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4288">
            <a:solidFill>
              <a:srgbClr val="E8D8CF"/>
            </a:solidFill>
          </a:ln>
        </p:spPr>
        <p:txBody>
          <a:bodyPr/>
          <a:lstStyle/>
          <a:p>
            <a:endParaRPr lang="fr-CH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80FF21B-9B1A-4B0C-BAA7-C83767276598}"/>
              </a:ext>
            </a:extLst>
          </p:cNvPr>
          <p:cNvSpPr>
            <a:spLocks noGrp="1"/>
          </p:cNvSpPr>
          <p:nvPr/>
        </p:nvSpPr>
        <p:spPr>
          <a:xfrm>
            <a:off x="1028700" y="4524375"/>
            <a:ext cx="523875" cy="4000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800" b="1">
                <a:solidFill>
                  <a:srgbClr val="F04B23"/>
                </a:solidFill>
                <a:latin typeface="Arial"/>
                <a:ea typeface="Arial"/>
                <a:cs typeface="Arial"/>
              </a:defRPr>
            </a:pPr>
            <a:r>
              <a:rPr sz="2000" b="1" dirty="0">
                <a:solidFill>
                  <a:srgbClr val="F04B23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A729BCA-6B0B-4931-B89C-2F4B27E0F7F7}"/>
              </a:ext>
            </a:extLst>
          </p:cNvPr>
          <p:cNvSpPr>
            <a:spLocks noGrp="1"/>
          </p:cNvSpPr>
          <p:nvPr/>
        </p:nvSpPr>
        <p:spPr>
          <a:xfrm>
            <a:off x="1552575" y="4501243"/>
            <a:ext cx="3190875" cy="361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650" b="1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2000" b="1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Contrat</a:t>
            </a:r>
            <a:r>
              <a:rPr sz="2000" b="1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de </a:t>
            </a:r>
            <a:r>
              <a:rPr sz="2000" b="1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mobilité</a:t>
            </a:r>
            <a:endParaRPr sz="2000" b="1" dirty="0">
              <a:solidFill>
                <a:srgbClr val="202124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CF2A854-79E9-4EDA-BFC5-DA6C3AE05D3C}"/>
              </a:ext>
            </a:extLst>
          </p:cNvPr>
          <p:cNvSpPr>
            <a:spLocks noGrp="1"/>
          </p:cNvSpPr>
          <p:nvPr/>
        </p:nvSpPr>
        <p:spPr>
          <a:xfrm>
            <a:off x="4950278" y="4529818"/>
            <a:ext cx="6000750" cy="666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275" b="0">
                <a:solidFill>
                  <a:srgbClr val="626262"/>
                </a:solidFill>
                <a:latin typeface="Arial"/>
                <a:ea typeface="Arial"/>
                <a:cs typeface="Arial"/>
              </a:defRPr>
            </a:pPr>
            <a:r>
              <a:rPr sz="1600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Gestion financière, </a:t>
            </a:r>
            <a:r>
              <a:rPr sz="1600" b="0" dirty="0" err="1">
                <a:solidFill>
                  <a:srgbClr val="626262"/>
                </a:solidFill>
                <a:latin typeface="Arial"/>
                <a:ea typeface="Arial"/>
                <a:cs typeface="Arial"/>
              </a:rPr>
              <a:t>attentes</a:t>
            </a:r>
            <a:r>
              <a:rPr sz="1600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 du DIP et clauses de </a:t>
            </a:r>
            <a:r>
              <a:rPr sz="1600" b="0" dirty="0" err="1">
                <a:solidFill>
                  <a:srgbClr val="626262"/>
                </a:solidFill>
                <a:latin typeface="Arial"/>
                <a:ea typeface="Arial"/>
                <a:cs typeface="Arial"/>
              </a:rPr>
              <a:t>résiliation</a:t>
            </a:r>
            <a:endParaRPr sz="1600" b="0" dirty="0">
              <a:solidFill>
                <a:srgbClr val="626262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222185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CADB8480-E033-4197-93AC-25C4A33F5CF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F04B23"/>
          </a:solidFill>
          <a:ln w="0">
            <a:noFill/>
          </a:ln>
        </p:spPr>
        <p:txBody>
          <a:bodyPr/>
          <a:lstStyle/>
          <a:p>
            <a:endParaRPr lang="fr-CH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3301A9-8B35-4FE3-8BFD-82E76755223B}"/>
              </a:ext>
            </a:extLst>
          </p:cNvPr>
          <p:cNvSpPr>
            <a:spLocks noGrp="1"/>
          </p:cNvSpPr>
          <p:nvPr/>
        </p:nvSpPr>
        <p:spPr>
          <a:xfrm>
            <a:off x="457200" y="266700"/>
            <a:ext cx="10287000" cy="4381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875" b="1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2400" b="1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Modalités</a:t>
            </a:r>
            <a:r>
              <a:rPr sz="2400" b="1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de </a:t>
            </a:r>
            <a:r>
              <a:rPr sz="2400" b="1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paiement</a:t>
            </a:r>
            <a:endParaRPr sz="2400" b="1" dirty="0">
              <a:solidFill>
                <a:srgbClr val="202124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1191875" y="171450"/>
            <a:ext cx="666750" cy="66675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FAFE3C8-65CC-484A-930F-EB37D631B833}"/>
              </a:ext>
            </a:extLst>
          </p:cNvPr>
          <p:cNvSpPr>
            <a:spLocks noGrp="1"/>
          </p:cNvSpPr>
          <p:nvPr/>
        </p:nvSpPr>
        <p:spPr>
          <a:xfrm>
            <a:off x="11382375" y="6477000"/>
            <a:ext cx="381000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51250" lnSpcReduction="20000"/>
          </a:bodyPr>
          <a:lstStyle/>
          <a:p>
            <a:pPr algn="r">
              <a:defRPr sz="1200" b="0">
                <a:solidFill>
                  <a:srgbClr val="626262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626262"/>
                </a:solidFill>
                <a:latin typeface="Arial"/>
                <a:ea typeface="Arial"/>
                <a:cs typeface="Arial"/>
              </a:rPr>
              <a:t>14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D93EBA6-B582-4E39-B73F-6B70CF8AC988}"/>
              </a:ext>
            </a:extLst>
          </p:cNvPr>
          <p:cNvSpPr>
            <a:spLocks noGrp="1"/>
          </p:cNvSpPr>
          <p:nvPr/>
        </p:nvSpPr>
        <p:spPr>
          <a:xfrm>
            <a:off x="666750" y="1666875"/>
            <a:ext cx="3476625" cy="3492954"/>
          </a:xfrm>
          <a:prstGeom prst="roundRect">
            <a:avLst>
              <a:gd name="adj" fmla="val 3750"/>
            </a:avLst>
          </a:prstGeom>
          <a:solidFill>
            <a:srgbClr val="FFFFFF"/>
          </a:solidFill>
          <a:ln w="14288">
            <a:solidFill>
              <a:srgbClr val="E8D8CF"/>
            </a:solidFill>
          </a:ln>
        </p:spPr>
        <p:txBody>
          <a:bodyPr/>
          <a:lstStyle/>
          <a:p>
            <a:endParaRPr lang="fr-CH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4991BF0-5791-4249-BA03-4FCAE1774799}"/>
              </a:ext>
            </a:extLst>
          </p:cNvPr>
          <p:cNvSpPr>
            <a:spLocks noGrp="1"/>
          </p:cNvSpPr>
          <p:nvPr/>
        </p:nvSpPr>
        <p:spPr>
          <a:xfrm>
            <a:off x="933450" y="2000250"/>
            <a:ext cx="2905125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650" b="1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lang="fr-CH" sz="2400" b="1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Erasmus+</a:t>
            </a:r>
            <a:endParaRPr sz="2400" b="1" dirty="0">
              <a:solidFill>
                <a:srgbClr val="202124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2856FEB-4430-4C4D-8863-4FFE9ED75830}"/>
              </a:ext>
            </a:extLst>
          </p:cNvPr>
          <p:cNvSpPr>
            <a:spLocks noGrp="1"/>
          </p:cNvSpPr>
          <p:nvPr/>
        </p:nvSpPr>
        <p:spPr>
          <a:xfrm>
            <a:off x="933450" y="2667000"/>
            <a:ext cx="2905125" cy="13811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350" b="0">
                <a:solidFill>
                  <a:srgbClr val="626262"/>
                </a:solidFill>
                <a:latin typeface="Arial"/>
                <a:ea typeface="Arial"/>
                <a:cs typeface="Arial"/>
              </a:defRPr>
            </a:pPr>
            <a:r>
              <a:rPr sz="2000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EL&amp;M verse </a:t>
            </a:r>
            <a:r>
              <a:rPr sz="2000" b="0" dirty="0" err="1">
                <a:solidFill>
                  <a:srgbClr val="626262"/>
                </a:solidFill>
                <a:latin typeface="Arial"/>
                <a:ea typeface="Arial"/>
                <a:cs typeface="Arial"/>
              </a:rPr>
              <a:t>directement</a:t>
            </a:r>
            <a:r>
              <a:rPr sz="2000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 le </a:t>
            </a:r>
            <a:r>
              <a:rPr sz="2000" b="0" dirty="0" err="1">
                <a:solidFill>
                  <a:srgbClr val="626262"/>
                </a:solidFill>
                <a:latin typeface="Arial"/>
                <a:ea typeface="Arial"/>
                <a:cs typeface="Arial"/>
              </a:rPr>
              <a:t>soutien</a:t>
            </a:r>
            <a:r>
              <a:rPr sz="2000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 financier aux </a:t>
            </a:r>
            <a:r>
              <a:rPr sz="2000" b="0" dirty="0" err="1">
                <a:solidFill>
                  <a:srgbClr val="626262"/>
                </a:solidFill>
                <a:latin typeface="Arial"/>
                <a:ea typeface="Arial"/>
                <a:cs typeface="Arial"/>
              </a:rPr>
              <a:t>partenaires</a:t>
            </a:r>
            <a:r>
              <a:rPr sz="2000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.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BBECC87-4601-4577-A539-E43A935AF2E7}"/>
              </a:ext>
            </a:extLst>
          </p:cNvPr>
          <p:cNvSpPr>
            <a:spLocks noGrp="1"/>
          </p:cNvSpPr>
          <p:nvPr/>
        </p:nvSpPr>
        <p:spPr>
          <a:xfrm>
            <a:off x="4524375" y="1666874"/>
            <a:ext cx="3476625" cy="3492953"/>
          </a:xfrm>
          <a:prstGeom prst="roundRect">
            <a:avLst>
              <a:gd name="adj" fmla="val 3750"/>
            </a:avLst>
          </a:prstGeom>
          <a:solidFill>
            <a:srgbClr val="FFFFFF"/>
          </a:solidFill>
          <a:ln w="14288">
            <a:solidFill>
              <a:srgbClr val="E8D8CF"/>
            </a:solidFill>
          </a:ln>
        </p:spPr>
        <p:txBody>
          <a:bodyPr/>
          <a:lstStyle/>
          <a:p>
            <a:endParaRPr lang="fr-CH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3C39971-8D5E-44B4-988A-2982084F7A9B}"/>
              </a:ext>
            </a:extLst>
          </p:cNvPr>
          <p:cNvSpPr>
            <a:spLocks noGrp="1"/>
          </p:cNvSpPr>
          <p:nvPr/>
        </p:nvSpPr>
        <p:spPr>
          <a:xfrm>
            <a:off x="4791075" y="2000250"/>
            <a:ext cx="2905125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650" b="1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2400" b="1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Part </a:t>
            </a:r>
            <a:r>
              <a:rPr sz="2400" b="1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parentale</a:t>
            </a:r>
            <a:endParaRPr sz="2400" b="1" dirty="0">
              <a:solidFill>
                <a:srgbClr val="202124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A529C52-766F-42B3-B9FA-293BAA67F305}"/>
              </a:ext>
            </a:extLst>
          </p:cNvPr>
          <p:cNvSpPr>
            <a:spLocks noGrp="1"/>
          </p:cNvSpPr>
          <p:nvPr/>
        </p:nvSpPr>
        <p:spPr>
          <a:xfrm>
            <a:off x="4791075" y="2667000"/>
            <a:ext cx="3024868" cy="13811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350" b="0">
                <a:solidFill>
                  <a:srgbClr val="626262"/>
                </a:solidFill>
                <a:latin typeface="Arial"/>
                <a:ea typeface="Arial"/>
                <a:cs typeface="Arial"/>
              </a:defRPr>
            </a:pPr>
            <a:r>
              <a:rPr sz="2000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Canada : inscription, </a:t>
            </a:r>
            <a:r>
              <a:rPr sz="2000" b="0" dirty="0" err="1">
                <a:solidFill>
                  <a:srgbClr val="626262"/>
                </a:solidFill>
                <a:latin typeface="Arial"/>
                <a:ea typeface="Arial"/>
                <a:cs typeface="Arial"/>
              </a:rPr>
              <a:t>avril</a:t>
            </a:r>
            <a:r>
              <a:rPr sz="2000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 </a:t>
            </a:r>
            <a:r>
              <a:rPr lang="fr-CH" sz="200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+</a:t>
            </a:r>
            <a:r>
              <a:rPr sz="2000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 </a:t>
            </a:r>
            <a:r>
              <a:rPr sz="2000" b="0" dirty="0" err="1">
                <a:solidFill>
                  <a:srgbClr val="626262"/>
                </a:solidFill>
                <a:latin typeface="Arial"/>
                <a:ea typeface="Arial"/>
                <a:cs typeface="Arial"/>
              </a:rPr>
              <a:t>juillet</a:t>
            </a:r>
            <a:endParaRPr sz="2000" b="0" dirty="0">
              <a:solidFill>
                <a:srgbClr val="626262"/>
              </a:solidFill>
              <a:latin typeface="Arial"/>
              <a:ea typeface="Arial"/>
              <a:cs typeface="Arial"/>
            </a:endParaRPr>
          </a:p>
          <a:p>
            <a:pPr algn="l">
              <a:defRPr sz="1350" b="0">
                <a:solidFill>
                  <a:srgbClr val="626262"/>
                </a:solidFill>
                <a:latin typeface="Arial"/>
                <a:ea typeface="Arial"/>
                <a:cs typeface="Arial"/>
              </a:defRPr>
            </a:pPr>
            <a:r>
              <a:rPr sz="2000" b="0" dirty="0" err="1">
                <a:solidFill>
                  <a:srgbClr val="626262"/>
                </a:solidFill>
                <a:latin typeface="Arial"/>
                <a:ea typeface="Arial"/>
                <a:cs typeface="Arial"/>
              </a:rPr>
              <a:t>Irlande</a:t>
            </a:r>
            <a:r>
              <a:rPr sz="2000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 : inscription </a:t>
            </a:r>
            <a:r>
              <a:rPr lang="fr-CH" sz="200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+</a:t>
            </a:r>
            <a:r>
              <a:rPr sz="2000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 </a:t>
            </a:r>
            <a:r>
              <a:rPr sz="2000" b="0" dirty="0" err="1">
                <a:solidFill>
                  <a:srgbClr val="626262"/>
                </a:solidFill>
                <a:latin typeface="Arial"/>
                <a:ea typeface="Arial"/>
                <a:cs typeface="Arial"/>
              </a:rPr>
              <a:t>juillet</a:t>
            </a:r>
            <a:endParaRPr sz="2000" b="0" dirty="0">
              <a:solidFill>
                <a:srgbClr val="626262"/>
              </a:solidFill>
              <a:latin typeface="Arial"/>
              <a:ea typeface="Arial"/>
              <a:cs typeface="Arial"/>
            </a:endParaRPr>
          </a:p>
          <a:p>
            <a:pPr algn="l">
              <a:defRPr sz="1350" b="0">
                <a:solidFill>
                  <a:srgbClr val="626262"/>
                </a:solidFill>
                <a:latin typeface="Arial"/>
                <a:ea typeface="Arial"/>
                <a:cs typeface="Arial"/>
              </a:defRPr>
            </a:pPr>
            <a:r>
              <a:rPr sz="2000" b="0" dirty="0" err="1">
                <a:solidFill>
                  <a:srgbClr val="626262"/>
                </a:solidFill>
                <a:latin typeface="Arial"/>
                <a:ea typeface="Arial"/>
                <a:cs typeface="Arial"/>
              </a:rPr>
              <a:t>Allemagne</a:t>
            </a:r>
            <a:r>
              <a:rPr sz="2000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 : inscription </a:t>
            </a:r>
            <a:r>
              <a:rPr lang="fr-CH" sz="200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+</a:t>
            </a:r>
            <a:r>
              <a:rPr sz="2000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 </a:t>
            </a:r>
            <a:r>
              <a:rPr sz="2000" b="0" dirty="0" err="1">
                <a:solidFill>
                  <a:srgbClr val="626262"/>
                </a:solidFill>
                <a:latin typeface="Arial"/>
                <a:ea typeface="Arial"/>
                <a:cs typeface="Arial"/>
              </a:rPr>
              <a:t>juillet</a:t>
            </a:r>
            <a:endParaRPr sz="2000" b="0" dirty="0">
              <a:solidFill>
                <a:srgbClr val="62626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F8FFCB36-378B-4957-888D-E13A4F331C0D}"/>
              </a:ext>
            </a:extLst>
          </p:cNvPr>
          <p:cNvSpPr>
            <a:spLocks noGrp="1"/>
          </p:cNvSpPr>
          <p:nvPr/>
        </p:nvSpPr>
        <p:spPr>
          <a:xfrm>
            <a:off x="8382000" y="1666875"/>
            <a:ext cx="3476625" cy="3492952"/>
          </a:xfrm>
          <a:prstGeom prst="roundRect">
            <a:avLst>
              <a:gd name="adj" fmla="val 3750"/>
            </a:avLst>
          </a:prstGeom>
          <a:solidFill>
            <a:srgbClr val="FFF1E8"/>
          </a:solidFill>
          <a:ln w="14288">
            <a:solidFill>
              <a:srgbClr val="E8D8CF"/>
            </a:solidFill>
          </a:ln>
        </p:spPr>
        <p:txBody>
          <a:bodyPr/>
          <a:lstStyle/>
          <a:p>
            <a:endParaRPr lang="fr-CH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A11444F-1652-439C-BF1E-30DB3FD4D9E1}"/>
              </a:ext>
            </a:extLst>
          </p:cNvPr>
          <p:cNvSpPr>
            <a:spLocks noGrp="1"/>
          </p:cNvSpPr>
          <p:nvPr/>
        </p:nvSpPr>
        <p:spPr>
          <a:xfrm>
            <a:off x="8648700" y="2000250"/>
            <a:ext cx="2905125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650" b="1">
                <a:solidFill>
                  <a:srgbClr val="F04B23"/>
                </a:solidFill>
                <a:latin typeface="Arial"/>
                <a:ea typeface="Arial"/>
                <a:cs typeface="Arial"/>
              </a:defRPr>
            </a:pPr>
            <a:r>
              <a:rPr sz="2400" b="1" dirty="0">
                <a:solidFill>
                  <a:srgbClr val="F04B23"/>
                </a:solidFill>
                <a:latin typeface="Arial"/>
                <a:ea typeface="Arial"/>
                <a:cs typeface="Arial"/>
              </a:rPr>
              <a:t>Frais </a:t>
            </a:r>
            <a:r>
              <a:rPr sz="2400" b="1" dirty="0" err="1">
                <a:solidFill>
                  <a:srgbClr val="F04B23"/>
                </a:solidFill>
                <a:latin typeface="Arial"/>
                <a:ea typeface="Arial"/>
                <a:cs typeface="Arial"/>
              </a:rPr>
              <a:t>d’inscription</a:t>
            </a:r>
            <a:endParaRPr sz="2400" b="1" dirty="0">
              <a:solidFill>
                <a:srgbClr val="F04B23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12BD857-F567-4C61-A7E2-5AFAACA05BF4}"/>
              </a:ext>
            </a:extLst>
          </p:cNvPr>
          <p:cNvSpPr>
            <a:spLocks noGrp="1"/>
          </p:cNvSpPr>
          <p:nvPr/>
        </p:nvSpPr>
        <p:spPr>
          <a:xfrm>
            <a:off x="8648700" y="2667000"/>
            <a:ext cx="2905125" cy="13811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350" b="0">
                <a:solidFill>
                  <a:srgbClr val="626262"/>
                </a:solidFill>
                <a:latin typeface="Arial"/>
                <a:ea typeface="Arial"/>
                <a:cs typeface="Arial"/>
              </a:defRPr>
            </a:pPr>
            <a:r>
              <a:rPr lang="fr-CH" sz="2000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IRL / ALL : </a:t>
            </a:r>
            <a:r>
              <a:rPr sz="2000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500 € </a:t>
            </a:r>
            <a:endParaRPr lang="fr-CH" sz="2000" dirty="0">
              <a:solidFill>
                <a:srgbClr val="626262"/>
              </a:solidFill>
              <a:latin typeface="Arial"/>
              <a:ea typeface="Arial"/>
              <a:cs typeface="Arial"/>
            </a:endParaRPr>
          </a:p>
          <a:p>
            <a:pPr algn="l">
              <a:defRPr sz="1350" b="0">
                <a:solidFill>
                  <a:srgbClr val="626262"/>
                </a:solidFill>
                <a:latin typeface="Arial"/>
                <a:ea typeface="Arial"/>
                <a:cs typeface="Arial"/>
              </a:defRPr>
            </a:pPr>
            <a:r>
              <a:rPr lang="fr-CH" sz="2000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CAN : </a:t>
            </a:r>
            <a:r>
              <a:rPr sz="2000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800 $ CAD</a:t>
            </a:r>
            <a:endParaRPr lang="fr-CH" sz="2000" b="0" dirty="0">
              <a:solidFill>
                <a:srgbClr val="626262"/>
              </a:solidFill>
              <a:latin typeface="Arial"/>
              <a:ea typeface="Arial"/>
              <a:cs typeface="Arial"/>
            </a:endParaRPr>
          </a:p>
          <a:p>
            <a:pPr algn="l">
              <a:defRPr sz="1350" b="0">
                <a:solidFill>
                  <a:srgbClr val="626262"/>
                </a:solidFill>
                <a:latin typeface="Arial"/>
                <a:ea typeface="Arial"/>
                <a:cs typeface="Arial"/>
              </a:defRPr>
            </a:pPr>
            <a:endParaRPr lang="fr-CH" sz="2000" dirty="0">
              <a:solidFill>
                <a:srgbClr val="626262"/>
              </a:solidFill>
              <a:latin typeface="Arial"/>
              <a:ea typeface="Arial"/>
              <a:cs typeface="Arial"/>
            </a:endParaRPr>
          </a:p>
          <a:p>
            <a:pPr algn="l">
              <a:defRPr sz="1350" b="0">
                <a:solidFill>
                  <a:srgbClr val="626262"/>
                </a:solidFill>
                <a:latin typeface="Arial"/>
                <a:ea typeface="Arial"/>
                <a:cs typeface="Arial"/>
              </a:defRPr>
            </a:pPr>
            <a:r>
              <a:rPr lang="fr-CH" sz="200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Non</a:t>
            </a:r>
            <a:r>
              <a:rPr sz="2000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 </a:t>
            </a:r>
            <a:r>
              <a:rPr sz="2000" b="0" dirty="0" err="1">
                <a:solidFill>
                  <a:srgbClr val="626262"/>
                </a:solidFill>
                <a:latin typeface="Arial"/>
                <a:ea typeface="Arial"/>
                <a:cs typeface="Arial"/>
              </a:rPr>
              <a:t>remboursables</a:t>
            </a:r>
            <a:endParaRPr sz="2000" b="0" dirty="0">
              <a:solidFill>
                <a:srgbClr val="626262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396200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804EEF52-72E0-493F-A32F-B06060F402E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F04B23"/>
          </a:solidFill>
          <a:ln w="0">
            <a:noFill/>
          </a:ln>
        </p:spPr>
        <p:txBody>
          <a:bodyPr/>
          <a:lstStyle/>
          <a:p>
            <a:endParaRPr lang="fr-CH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56FC265-D724-429E-A533-6063027EBC64}"/>
              </a:ext>
            </a:extLst>
          </p:cNvPr>
          <p:cNvSpPr>
            <a:spLocks noGrp="1"/>
          </p:cNvSpPr>
          <p:nvPr/>
        </p:nvSpPr>
        <p:spPr>
          <a:xfrm>
            <a:off x="457200" y="266700"/>
            <a:ext cx="10287000" cy="4381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875" b="1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2400" b="1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Revenir</a:t>
            </a:r>
            <a:r>
              <a:rPr sz="2400" b="1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avec le </a:t>
            </a:r>
            <a:r>
              <a:rPr sz="2400" b="1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niveau</a:t>
            </a:r>
            <a:r>
              <a:rPr sz="2400" b="1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C1</a:t>
            </a:r>
          </a:p>
        </p:txBody>
      </p:sp>
      <p:pic>
        <p:nvPicPr>
          <p:cNvPr id="19" name="Image 18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1191875" y="171450"/>
            <a:ext cx="666750" cy="66675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5687A46-F173-498E-80E9-73FD87DC1E47}"/>
              </a:ext>
            </a:extLst>
          </p:cNvPr>
          <p:cNvSpPr>
            <a:spLocks noGrp="1"/>
          </p:cNvSpPr>
          <p:nvPr/>
        </p:nvSpPr>
        <p:spPr>
          <a:xfrm>
            <a:off x="11382375" y="6477000"/>
            <a:ext cx="381000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51250" lnSpcReduction="20000"/>
          </a:bodyPr>
          <a:lstStyle/>
          <a:p>
            <a:pPr algn="r">
              <a:defRPr sz="1200" b="0">
                <a:solidFill>
                  <a:srgbClr val="626262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626262"/>
                </a:solidFill>
                <a:latin typeface="Arial"/>
                <a:ea typeface="Arial"/>
                <a:cs typeface="Arial"/>
              </a:rPr>
              <a:t>15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9E7F79B-B8EB-4247-90A1-B47A38E322F7}"/>
              </a:ext>
            </a:extLst>
          </p:cNvPr>
          <p:cNvSpPr>
            <a:spLocks noGrp="1"/>
          </p:cNvSpPr>
          <p:nvPr/>
        </p:nvSpPr>
        <p:spPr>
          <a:xfrm>
            <a:off x="1143000" y="1381125"/>
            <a:ext cx="9906000" cy="666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defRPr sz="2100" b="1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2400" b="1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Nous </a:t>
            </a:r>
            <a:r>
              <a:rPr sz="2400" b="1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recommandons</a:t>
            </a:r>
            <a:r>
              <a:rPr sz="2400" b="1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</a:t>
            </a:r>
            <a:r>
              <a:rPr sz="2400" b="1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vivement</a:t>
            </a:r>
            <a:r>
              <a:rPr sz="2400" b="1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la </a:t>
            </a:r>
            <a:r>
              <a:rPr sz="2400" b="1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passation</a:t>
            </a:r>
            <a:r>
              <a:rPr sz="2400" b="1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de </a:t>
            </a:r>
            <a:r>
              <a:rPr sz="2400" b="1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l’examen</a:t>
            </a:r>
            <a:r>
              <a:rPr sz="2400" b="1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CECR C1 sur place.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7B8CE1A-CC73-431F-91EA-F28A84C8DB52}"/>
              </a:ext>
            </a:extLst>
          </p:cNvPr>
          <p:cNvSpPr>
            <a:spLocks noGrp="1"/>
          </p:cNvSpPr>
          <p:nvPr/>
        </p:nvSpPr>
        <p:spPr>
          <a:xfrm>
            <a:off x="1273629" y="2476499"/>
            <a:ext cx="9537246" cy="3000375"/>
          </a:xfrm>
          <a:prstGeom prst="roundRect">
            <a:avLst>
              <a:gd name="adj" fmla="val 4615"/>
            </a:avLst>
          </a:prstGeom>
          <a:solidFill>
            <a:srgbClr val="FFFFFF"/>
          </a:solidFill>
          <a:ln w="14288">
            <a:solidFill>
              <a:srgbClr val="E8D8CF"/>
            </a:solidFill>
          </a:ln>
        </p:spPr>
        <p:txBody>
          <a:bodyPr/>
          <a:lstStyle/>
          <a:p>
            <a:endParaRPr lang="fr-CH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1745B59-8063-4EC0-80CF-E5D75CC499B6}"/>
              </a:ext>
            </a:extLst>
          </p:cNvPr>
          <p:cNvSpPr>
            <a:spLocks noGrp="1"/>
          </p:cNvSpPr>
          <p:nvPr/>
        </p:nvSpPr>
        <p:spPr>
          <a:xfrm>
            <a:off x="1809750" y="2857500"/>
            <a:ext cx="190500" cy="228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7500" lnSpcReduction="20000"/>
          </a:bodyPr>
          <a:lstStyle/>
          <a:p>
            <a:pPr algn="l">
              <a:defRPr sz="1425" b="1">
                <a:solidFill>
                  <a:srgbClr val="687A28"/>
                </a:solidFill>
                <a:latin typeface="Arial"/>
                <a:ea typeface="Arial"/>
                <a:cs typeface="Arial"/>
              </a:defRPr>
            </a:pPr>
            <a:endParaRPr sz="1425" b="1" dirty="0">
              <a:solidFill>
                <a:srgbClr val="687A28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A60BDD1-FA97-4722-9248-BFDCE292D0AF}"/>
              </a:ext>
            </a:extLst>
          </p:cNvPr>
          <p:cNvSpPr>
            <a:spLocks noGrp="1"/>
          </p:cNvSpPr>
          <p:nvPr/>
        </p:nvSpPr>
        <p:spPr>
          <a:xfrm>
            <a:off x="2076450" y="2857500"/>
            <a:ext cx="8115300" cy="304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  <a:defRPr sz="1425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20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Canada : </a:t>
            </a:r>
            <a:r>
              <a:rPr lang="fr-CH" sz="20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préparation + passation couplé à un dernier </a:t>
            </a:r>
            <a:r>
              <a:rPr lang="fr-CH" sz="2000" b="0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we</a:t>
            </a:r>
            <a:r>
              <a:rPr lang="fr-CH" sz="20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à Toronto</a:t>
            </a:r>
            <a:endParaRPr sz="2000" b="0" dirty="0">
              <a:solidFill>
                <a:srgbClr val="202124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AB765E1-89B6-48E8-B0CE-DDFFC99F27EA}"/>
              </a:ext>
            </a:extLst>
          </p:cNvPr>
          <p:cNvSpPr>
            <a:spLocks noGrp="1"/>
          </p:cNvSpPr>
          <p:nvPr/>
        </p:nvSpPr>
        <p:spPr>
          <a:xfrm>
            <a:off x="2076450" y="3257550"/>
            <a:ext cx="8115300" cy="304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  <a:defRPr sz="1425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lang="fr-CH" sz="20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Irlande: préparation + passation centralisée </a:t>
            </a:r>
          </a:p>
          <a:p>
            <a:pPr marL="342900" indent="-342900" algn="l">
              <a:buFont typeface="Arial" panose="020B0604020202020204" pitchFamily="34" charset="0"/>
              <a:buChar char="•"/>
              <a:defRPr sz="1425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2000" b="0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Allemagne</a:t>
            </a:r>
            <a:r>
              <a:rPr sz="20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: initiative </a:t>
            </a:r>
            <a:r>
              <a:rPr sz="2000" b="0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personnelle</a:t>
            </a:r>
            <a:endParaRPr sz="2000" b="0" dirty="0">
              <a:solidFill>
                <a:srgbClr val="202124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D8728E7-9DD1-44AE-8016-D9F2FC7F3582}"/>
              </a:ext>
            </a:extLst>
          </p:cNvPr>
          <p:cNvSpPr>
            <a:spLocks noGrp="1"/>
          </p:cNvSpPr>
          <p:nvPr/>
        </p:nvSpPr>
        <p:spPr>
          <a:xfrm>
            <a:off x="2076450" y="3935865"/>
            <a:ext cx="8115300" cy="304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  <a:defRPr sz="1425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2000" b="0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Informations</a:t>
            </a:r>
            <a:r>
              <a:rPr sz="20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</a:t>
            </a:r>
            <a:r>
              <a:rPr sz="2000" b="0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détaillées</a:t>
            </a:r>
            <a:r>
              <a:rPr sz="20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</a:t>
            </a:r>
            <a:r>
              <a:rPr lang="fr-CH" sz="20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en juin 2027</a:t>
            </a:r>
            <a:endParaRPr sz="2000" b="0" dirty="0">
              <a:solidFill>
                <a:srgbClr val="202124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6231C46-E61E-41AF-BC97-00EB2DFB3009}"/>
              </a:ext>
            </a:extLst>
          </p:cNvPr>
          <p:cNvSpPr>
            <a:spLocks noGrp="1"/>
          </p:cNvSpPr>
          <p:nvPr/>
        </p:nvSpPr>
        <p:spPr>
          <a:xfrm>
            <a:off x="2076450" y="4294411"/>
            <a:ext cx="8115300" cy="304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  <a:defRPr sz="1425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lang="fr-CH" sz="200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Inscriptions automne 2027</a:t>
            </a:r>
          </a:p>
          <a:p>
            <a:pPr marL="342900" indent="-342900">
              <a:buFont typeface="Arial" panose="020B0604020202020204" pitchFamily="34" charset="0"/>
              <a:buChar char="•"/>
              <a:defRPr sz="1425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lang="fr-CH" sz="200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A charge personnelle (environ 800 CHF IRL /1000 CHF Canada)</a:t>
            </a:r>
          </a:p>
          <a:p>
            <a:pPr marL="342900" indent="-342900">
              <a:buFont typeface="Arial" panose="020B0604020202020204" pitchFamily="34" charset="0"/>
              <a:buChar char="•"/>
              <a:defRPr sz="1425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endParaRPr lang="fr-CH" sz="2000" dirty="0">
              <a:solidFill>
                <a:srgbClr val="202124"/>
              </a:solidFill>
              <a:latin typeface="Arial"/>
              <a:ea typeface="Arial"/>
              <a:cs typeface="Arial"/>
            </a:endParaRPr>
          </a:p>
          <a:p>
            <a:pPr algn="l">
              <a:defRPr sz="1425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endParaRPr lang="fr-CH" sz="2000" b="0" dirty="0">
              <a:solidFill>
                <a:srgbClr val="202124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706677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0D4BF30-452E-4FAE-B9EB-16EEDD56290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F04B23"/>
          </a:solidFill>
          <a:ln w="0">
            <a:noFill/>
          </a:ln>
        </p:spPr>
        <p:txBody>
          <a:bodyPr/>
          <a:lstStyle/>
          <a:p>
            <a:endParaRPr lang="fr-CH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0B5DD37-D1B3-4ED6-9637-37E04E3DDC5D}"/>
              </a:ext>
            </a:extLst>
          </p:cNvPr>
          <p:cNvSpPr>
            <a:spLocks noGrp="1"/>
          </p:cNvSpPr>
          <p:nvPr/>
        </p:nvSpPr>
        <p:spPr>
          <a:xfrm>
            <a:off x="457200" y="266700"/>
            <a:ext cx="10287000" cy="4381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875" b="1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2400" b="1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À </a:t>
            </a:r>
            <a:r>
              <a:rPr sz="2400" b="1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retenir</a:t>
            </a:r>
            <a:endParaRPr sz="2400" b="1" dirty="0">
              <a:solidFill>
                <a:srgbClr val="202124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9" name="Image 18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1191875" y="171450"/>
            <a:ext cx="666750" cy="66675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5FA534C-FD12-4E8F-A404-C278DBC0B0E9}"/>
              </a:ext>
            </a:extLst>
          </p:cNvPr>
          <p:cNvSpPr>
            <a:spLocks noGrp="1"/>
          </p:cNvSpPr>
          <p:nvPr/>
        </p:nvSpPr>
        <p:spPr>
          <a:xfrm>
            <a:off x="11382375" y="6477000"/>
            <a:ext cx="381000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51250" lnSpcReduction="20000"/>
          </a:bodyPr>
          <a:lstStyle/>
          <a:p>
            <a:pPr algn="r">
              <a:defRPr sz="1200" b="0">
                <a:solidFill>
                  <a:srgbClr val="626262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626262"/>
                </a:solidFill>
                <a:latin typeface="Arial"/>
                <a:ea typeface="Arial"/>
                <a:cs typeface="Arial"/>
              </a:rPr>
              <a:t>16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22C20D56-BBA0-458A-B2B7-0B93A392D345}"/>
              </a:ext>
            </a:extLst>
          </p:cNvPr>
          <p:cNvSpPr>
            <a:spLocks noGrp="1"/>
          </p:cNvSpPr>
          <p:nvPr/>
        </p:nvSpPr>
        <p:spPr>
          <a:xfrm>
            <a:off x="904875" y="1238250"/>
            <a:ext cx="10382250" cy="876300"/>
          </a:xfrm>
          <a:prstGeom prst="roundRect">
            <a:avLst>
              <a:gd name="adj" fmla="val 13043"/>
            </a:avLst>
          </a:prstGeom>
          <a:solidFill>
            <a:srgbClr val="FFF1E8"/>
          </a:solidFill>
          <a:ln w="14288">
            <a:solidFill>
              <a:srgbClr val="E8D8CF"/>
            </a:solidFill>
          </a:ln>
        </p:spPr>
        <p:txBody>
          <a:bodyPr/>
          <a:lstStyle/>
          <a:p>
            <a:endParaRPr lang="fr-CH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664C837-43C1-4FF4-ABA1-50C6DEFD33C8}"/>
              </a:ext>
            </a:extLst>
          </p:cNvPr>
          <p:cNvSpPr>
            <a:spLocks noGrp="1"/>
          </p:cNvSpPr>
          <p:nvPr/>
        </p:nvSpPr>
        <p:spPr>
          <a:xfrm>
            <a:off x="1143000" y="1485900"/>
            <a:ext cx="523875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500" b="1">
                <a:solidFill>
                  <a:srgbClr val="F04B23"/>
                </a:solidFill>
                <a:latin typeface="Arial"/>
                <a:ea typeface="Arial"/>
                <a:cs typeface="Arial"/>
              </a:defRPr>
            </a:pPr>
            <a:r>
              <a:rPr sz="2000" b="1" dirty="0">
                <a:solidFill>
                  <a:srgbClr val="F04B23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B905DF9-0459-41E8-BDBB-AC64E0A0DACC}"/>
              </a:ext>
            </a:extLst>
          </p:cNvPr>
          <p:cNvSpPr>
            <a:spLocks noGrp="1"/>
          </p:cNvSpPr>
          <p:nvPr/>
        </p:nvSpPr>
        <p:spPr>
          <a:xfrm>
            <a:off x="1952625" y="1409700"/>
            <a:ext cx="8763000" cy="4000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500" b="1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2000" b="1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Les </a:t>
            </a:r>
            <a:r>
              <a:rPr sz="2000" b="1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programmes</a:t>
            </a:r>
            <a:r>
              <a:rPr sz="2000" b="1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EL&amp;M </a:t>
            </a:r>
            <a:r>
              <a:rPr sz="2000" b="1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s’adressent</a:t>
            </a:r>
            <a:r>
              <a:rPr sz="2000" b="1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au plus grand </a:t>
            </a:r>
            <a:r>
              <a:rPr sz="2000" b="1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nombre</a:t>
            </a:r>
            <a:r>
              <a:rPr sz="2000" b="1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.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99B48DD-8004-4077-9229-77882740E8B7}"/>
              </a:ext>
            </a:extLst>
          </p:cNvPr>
          <p:cNvSpPr>
            <a:spLocks noGrp="1"/>
          </p:cNvSpPr>
          <p:nvPr/>
        </p:nvSpPr>
        <p:spPr>
          <a:xfrm>
            <a:off x="904875" y="2428875"/>
            <a:ext cx="10382250" cy="876300"/>
          </a:xfrm>
          <a:prstGeom prst="roundRect">
            <a:avLst>
              <a:gd name="adj" fmla="val 13043"/>
            </a:avLst>
          </a:prstGeom>
          <a:solidFill>
            <a:srgbClr val="FFFFFF"/>
          </a:solidFill>
          <a:ln w="14288">
            <a:solidFill>
              <a:srgbClr val="E8D8CF"/>
            </a:solidFill>
          </a:ln>
        </p:spPr>
        <p:txBody>
          <a:bodyPr/>
          <a:lstStyle/>
          <a:p>
            <a:endParaRPr lang="fr-CH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785EA8C-8DA1-4558-BEA9-99C6EE1158F5}"/>
              </a:ext>
            </a:extLst>
          </p:cNvPr>
          <p:cNvSpPr>
            <a:spLocks noGrp="1"/>
          </p:cNvSpPr>
          <p:nvPr/>
        </p:nvSpPr>
        <p:spPr>
          <a:xfrm>
            <a:off x="1143000" y="2676525"/>
            <a:ext cx="523875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500" b="1">
                <a:solidFill>
                  <a:srgbClr val="F04B23"/>
                </a:solidFill>
                <a:latin typeface="Arial"/>
                <a:ea typeface="Arial"/>
                <a:cs typeface="Arial"/>
              </a:defRPr>
            </a:pPr>
            <a:r>
              <a:rPr sz="2000" b="1" dirty="0">
                <a:solidFill>
                  <a:srgbClr val="F04B23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6FB9AF8-9221-4096-BBB1-0515DC005A45}"/>
              </a:ext>
            </a:extLst>
          </p:cNvPr>
          <p:cNvSpPr>
            <a:spLocks noGrp="1"/>
          </p:cNvSpPr>
          <p:nvPr/>
        </p:nvSpPr>
        <p:spPr>
          <a:xfrm>
            <a:off x="1905000" y="2543175"/>
            <a:ext cx="8763000" cy="4000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500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20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En </a:t>
            </a:r>
            <a:r>
              <a:rPr sz="2000" b="0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Irlande</a:t>
            </a:r>
            <a:r>
              <a:rPr sz="20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</a:t>
            </a:r>
            <a:r>
              <a:rPr sz="2000" b="0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ou</a:t>
            </a:r>
            <a:r>
              <a:rPr sz="20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au Canada, les écoles </a:t>
            </a:r>
            <a:r>
              <a:rPr lang="fr-CH" sz="20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sont pour la plupart / </a:t>
            </a:r>
            <a:r>
              <a:rPr sz="2000" b="0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peuvent</a:t>
            </a:r>
            <a:r>
              <a:rPr sz="20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</a:t>
            </a:r>
            <a:r>
              <a:rPr sz="2000" b="0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être</a:t>
            </a:r>
            <a:r>
              <a:rPr sz="20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</a:t>
            </a:r>
            <a:r>
              <a:rPr sz="2000" b="0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catholiques</a:t>
            </a:r>
            <a:r>
              <a:rPr sz="20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.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F825ED0B-15D1-43A9-8205-66ADFDA87275}"/>
              </a:ext>
            </a:extLst>
          </p:cNvPr>
          <p:cNvSpPr>
            <a:spLocks noGrp="1"/>
          </p:cNvSpPr>
          <p:nvPr/>
        </p:nvSpPr>
        <p:spPr>
          <a:xfrm>
            <a:off x="904875" y="3619500"/>
            <a:ext cx="10382250" cy="876300"/>
          </a:xfrm>
          <a:prstGeom prst="roundRect">
            <a:avLst>
              <a:gd name="adj" fmla="val 13043"/>
            </a:avLst>
          </a:prstGeom>
          <a:solidFill>
            <a:srgbClr val="FFFFFF"/>
          </a:solidFill>
          <a:ln w="14288">
            <a:solidFill>
              <a:srgbClr val="E8D8CF"/>
            </a:solidFill>
          </a:ln>
        </p:spPr>
        <p:txBody>
          <a:bodyPr/>
          <a:lstStyle/>
          <a:p>
            <a:endParaRPr lang="fr-CH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6241DDF-E6A0-42B5-B944-7102A386CECA}"/>
              </a:ext>
            </a:extLst>
          </p:cNvPr>
          <p:cNvSpPr>
            <a:spLocks noGrp="1"/>
          </p:cNvSpPr>
          <p:nvPr/>
        </p:nvSpPr>
        <p:spPr>
          <a:xfrm>
            <a:off x="1143000" y="3867150"/>
            <a:ext cx="523875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500" b="1">
                <a:solidFill>
                  <a:srgbClr val="F04B23"/>
                </a:solidFill>
                <a:latin typeface="Arial"/>
                <a:ea typeface="Arial"/>
                <a:cs typeface="Arial"/>
              </a:defRPr>
            </a:pPr>
            <a:r>
              <a:rPr sz="2000" b="1" dirty="0">
                <a:solidFill>
                  <a:srgbClr val="F04B23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3154FE4-C42E-4B1B-B336-AC68EDB2C407}"/>
              </a:ext>
            </a:extLst>
          </p:cNvPr>
          <p:cNvSpPr>
            <a:spLocks noGrp="1"/>
          </p:cNvSpPr>
          <p:nvPr/>
        </p:nvSpPr>
        <p:spPr>
          <a:xfrm>
            <a:off x="1905000" y="3857625"/>
            <a:ext cx="8763000" cy="4000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500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20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En </a:t>
            </a:r>
            <a:r>
              <a:rPr sz="2000" b="0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Irlande</a:t>
            </a:r>
            <a:r>
              <a:rPr sz="20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, </a:t>
            </a:r>
            <a:r>
              <a:rPr lang="fr-CH" sz="200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on porte l'uniforme</a:t>
            </a:r>
            <a:r>
              <a:rPr sz="20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. </a:t>
            </a:r>
            <a:r>
              <a:rPr lang="fr-CH" sz="20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L</a:t>
            </a:r>
            <a:r>
              <a:rPr sz="20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es écoles </a:t>
            </a:r>
            <a:r>
              <a:rPr sz="2000" b="0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sont</a:t>
            </a:r>
            <a:r>
              <a:rPr sz="20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</a:t>
            </a:r>
            <a:r>
              <a:rPr lang="fr-CH" sz="20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rarement </a:t>
            </a:r>
            <a:r>
              <a:rPr sz="2000" b="0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mixtes</a:t>
            </a:r>
            <a:r>
              <a:rPr sz="20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.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C5601ED6-DAF0-45A8-8F26-E2286A01BBDD}"/>
              </a:ext>
            </a:extLst>
          </p:cNvPr>
          <p:cNvSpPr>
            <a:spLocks noGrp="1"/>
          </p:cNvSpPr>
          <p:nvPr/>
        </p:nvSpPr>
        <p:spPr>
          <a:xfrm>
            <a:off x="904875" y="4810125"/>
            <a:ext cx="10382250" cy="876300"/>
          </a:xfrm>
          <a:prstGeom prst="roundRect">
            <a:avLst>
              <a:gd name="adj" fmla="val 13043"/>
            </a:avLst>
          </a:prstGeom>
          <a:solidFill>
            <a:srgbClr val="FFFFFF"/>
          </a:solidFill>
          <a:ln w="14288">
            <a:solidFill>
              <a:srgbClr val="E8D8CF"/>
            </a:solidFill>
          </a:ln>
        </p:spPr>
        <p:txBody>
          <a:bodyPr/>
          <a:lstStyle/>
          <a:p>
            <a:endParaRPr lang="fr-CH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C6B72CD-CA61-4E90-B10E-50E0248ADDA0}"/>
              </a:ext>
            </a:extLst>
          </p:cNvPr>
          <p:cNvSpPr>
            <a:spLocks noGrp="1"/>
          </p:cNvSpPr>
          <p:nvPr/>
        </p:nvSpPr>
        <p:spPr>
          <a:xfrm>
            <a:off x="1143000" y="5057775"/>
            <a:ext cx="523875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500" b="1">
                <a:solidFill>
                  <a:srgbClr val="F04B23"/>
                </a:solidFill>
                <a:latin typeface="Arial"/>
                <a:ea typeface="Arial"/>
                <a:cs typeface="Arial"/>
              </a:defRPr>
            </a:pPr>
            <a:r>
              <a:rPr sz="2000" b="1" dirty="0">
                <a:solidFill>
                  <a:srgbClr val="F04B23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D4548D4-1D2B-4D2D-AEC4-544BE006B5BC}"/>
              </a:ext>
            </a:extLst>
          </p:cNvPr>
          <p:cNvSpPr>
            <a:spLocks noGrp="1"/>
          </p:cNvSpPr>
          <p:nvPr/>
        </p:nvSpPr>
        <p:spPr>
          <a:xfrm>
            <a:off x="1981200" y="4991100"/>
            <a:ext cx="8763000" cy="4000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500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20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Le Canada </a:t>
            </a:r>
            <a:r>
              <a:rPr sz="2000" b="0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est</a:t>
            </a:r>
            <a:r>
              <a:rPr sz="20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un pays </a:t>
            </a:r>
            <a:r>
              <a:rPr sz="2000" b="0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multiculturel</a:t>
            </a:r>
            <a:r>
              <a:rPr sz="2000" b="0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1084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F3045D4C-53E1-41DC-AE95-7DB33A87D44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F04B23"/>
          </a:solidFill>
          <a:ln w="0">
            <a:noFill/>
          </a:ln>
        </p:spPr>
        <p:txBody>
          <a:bodyPr/>
          <a:lstStyle/>
          <a:p>
            <a:endParaRPr lang="fr-CH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2154A29-1B95-49D7-9934-9E4A90223803}"/>
              </a:ext>
            </a:extLst>
          </p:cNvPr>
          <p:cNvSpPr>
            <a:spLocks noGrp="1"/>
          </p:cNvSpPr>
          <p:nvPr/>
        </p:nvSpPr>
        <p:spPr>
          <a:xfrm>
            <a:off x="457200" y="266700"/>
            <a:ext cx="10287000" cy="4381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875" b="1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2400" b="1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Inscriptions et documents </a:t>
            </a:r>
            <a:r>
              <a:rPr sz="2400" b="1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en</a:t>
            </a:r>
            <a:r>
              <a:rPr sz="2400" b="1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</a:t>
            </a:r>
            <a:r>
              <a:rPr sz="2400" b="1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ligne</a:t>
            </a:r>
            <a:endParaRPr sz="2400" b="1" dirty="0">
              <a:solidFill>
                <a:srgbClr val="202124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1" name="Image 2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1191875" y="171450"/>
            <a:ext cx="666750" cy="66675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96BF3D0-1C95-41D2-A64B-CD8D2E4659F9}"/>
              </a:ext>
            </a:extLst>
          </p:cNvPr>
          <p:cNvSpPr>
            <a:spLocks noGrp="1"/>
          </p:cNvSpPr>
          <p:nvPr/>
        </p:nvSpPr>
        <p:spPr>
          <a:xfrm>
            <a:off x="11382375" y="6477000"/>
            <a:ext cx="381000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51250" lnSpcReduction="20000"/>
          </a:bodyPr>
          <a:lstStyle/>
          <a:p>
            <a:pPr algn="r">
              <a:defRPr sz="1200" b="0">
                <a:solidFill>
                  <a:srgbClr val="626262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626262"/>
                </a:solidFill>
                <a:latin typeface="Arial"/>
                <a:ea typeface="Arial"/>
                <a:cs typeface="Arial"/>
              </a:rPr>
              <a:t>17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522D40-C794-4552-A7C6-4F0E23C94D7C}"/>
              </a:ext>
            </a:extLst>
          </p:cNvPr>
          <p:cNvSpPr>
            <a:spLocks noGrp="1"/>
          </p:cNvSpPr>
          <p:nvPr/>
        </p:nvSpPr>
        <p:spPr>
          <a:xfrm>
            <a:off x="809625" y="1190625"/>
            <a:ext cx="2857500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725" b="1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2000" b="1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Dates </a:t>
            </a:r>
            <a:r>
              <a:rPr sz="2000" b="1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butoirs</a:t>
            </a:r>
            <a:endParaRPr sz="2000" b="1" dirty="0">
              <a:solidFill>
                <a:srgbClr val="202124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8199907-E399-445C-8DC2-F7C3DDD20515}"/>
              </a:ext>
            </a:extLst>
          </p:cNvPr>
          <p:cNvSpPr>
            <a:spLocks noGrp="1"/>
          </p:cNvSpPr>
          <p:nvPr/>
        </p:nvSpPr>
        <p:spPr>
          <a:xfrm>
            <a:off x="809625" y="1809750"/>
            <a:ext cx="5810250" cy="666750"/>
          </a:xfrm>
          <a:prstGeom prst="roundRect">
            <a:avLst>
              <a:gd name="adj" fmla="val 17143"/>
            </a:avLst>
          </a:prstGeom>
          <a:solidFill>
            <a:srgbClr val="FFFFFF"/>
          </a:solidFill>
          <a:ln w="14288">
            <a:solidFill>
              <a:srgbClr val="E8D8CF"/>
            </a:solidFill>
          </a:ln>
        </p:spPr>
        <p:txBody>
          <a:bodyPr/>
          <a:lstStyle/>
          <a:p>
            <a:endParaRPr lang="fr-CH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D3A5873-BBD0-4A59-8526-AB35EACAC1D2}"/>
              </a:ext>
            </a:extLst>
          </p:cNvPr>
          <p:cNvSpPr>
            <a:spLocks noGrp="1"/>
          </p:cNvSpPr>
          <p:nvPr/>
        </p:nvSpPr>
        <p:spPr>
          <a:xfrm>
            <a:off x="1047750" y="1924050"/>
            <a:ext cx="257175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350" b="1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2000" b="1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Canada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D189611-7CB8-4918-9C02-1AB6C583E6C6}"/>
              </a:ext>
            </a:extLst>
          </p:cNvPr>
          <p:cNvSpPr>
            <a:spLocks noGrp="1"/>
          </p:cNvSpPr>
          <p:nvPr/>
        </p:nvSpPr>
        <p:spPr>
          <a:xfrm>
            <a:off x="3619500" y="1924050"/>
            <a:ext cx="257175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r">
              <a:defRPr sz="1500" b="1">
                <a:solidFill>
                  <a:srgbClr val="F04B23"/>
                </a:solidFill>
                <a:latin typeface="Arial"/>
                <a:ea typeface="Arial"/>
                <a:cs typeface="Arial"/>
              </a:defRPr>
            </a:pPr>
            <a:r>
              <a:rPr sz="2000" b="1" dirty="0">
                <a:solidFill>
                  <a:srgbClr val="F04B23"/>
                </a:solidFill>
                <a:latin typeface="Arial"/>
                <a:ea typeface="Arial"/>
                <a:cs typeface="Arial"/>
              </a:rPr>
              <a:t>4 </a:t>
            </a:r>
            <a:r>
              <a:rPr sz="2000" b="1" dirty="0" err="1">
                <a:solidFill>
                  <a:srgbClr val="F04B23"/>
                </a:solidFill>
                <a:latin typeface="Arial"/>
                <a:ea typeface="Arial"/>
                <a:cs typeface="Arial"/>
              </a:rPr>
              <a:t>janvier</a:t>
            </a:r>
            <a:r>
              <a:rPr sz="2000" b="1" dirty="0">
                <a:solidFill>
                  <a:srgbClr val="F04B23"/>
                </a:solidFill>
                <a:latin typeface="Arial"/>
                <a:ea typeface="Arial"/>
                <a:cs typeface="Arial"/>
              </a:rPr>
              <a:t> 2027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46A1E73-69FB-4508-9DB6-4303051EBD9D}"/>
              </a:ext>
            </a:extLst>
          </p:cNvPr>
          <p:cNvSpPr>
            <a:spLocks noGrp="1"/>
          </p:cNvSpPr>
          <p:nvPr/>
        </p:nvSpPr>
        <p:spPr>
          <a:xfrm>
            <a:off x="809625" y="2686050"/>
            <a:ext cx="5810250" cy="666750"/>
          </a:xfrm>
          <a:prstGeom prst="roundRect">
            <a:avLst>
              <a:gd name="adj" fmla="val 17143"/>
            </a:avLst>
          </a:prstGeom>
          <a:solidFill>
            <a:srgbClr val="FFFFFF"/>
          </a:solidFill>
          <a:ln w="14288">
            <a:solidFill>
              <a:srgbClr val="E8D8CF"/>
            </a:solidFill>
          </a:ln>
        </p:spPr>
        <p:txBody>
          <a:bodyPr/>
          <a:lstStyle/>
          <a:p>
            <a:endParaRPr lang="fr-CH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8E15825-C126-4A51-95D1-D1C1B8C9FD00}"/>
              </a:ext>
            </a:extLst>
          </p:cNvPr>
          <p:cNvSpPr>
            <a:spLocks noGrp="1"/>
          </p:cNvSpPr>
          <p:nvPr/>
        </p:nvSpPr>
        <p:spPr>
          <a:xfrm>
            <a:off x="1062718" y="2834878"/>
            <a:ext cx="3197679" cy="2571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350" b="1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2000" b="1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Irlande</a:t>
            </a:r>
            <a:r>
              <a:rPr sz="2000" b="1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et </a:t>
            </a:r>
            <a:r>
              <a:rPr sz="2000" b="1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Allemagne</a:t>
            </a:r>
            <a:endParaRPr sz="2000" b="1" dirty="0">
              <a:solidFill>
                <a:srgbClr val="202124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F61B27F-67A2-44C8-860E-F29037B78456}"/>
              </a:ext>
            </a:extLst>
          </p:cNvPr>
          <p:cNvSpPr>
            <a:spLocks noGrp="1"/>
          </p:cNvSpPr>
          <p:nvPr/>
        </p:nvSpPr>
        <p:spPr>
          <a:xfrm>
            <a:off x="3714750" y="2834878"/>
            <a:ext cx="257175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r">
              <a:defRPr sz="1500" b="1">
                <a:solidFill>
                  <a:srgbClr val="F04B23"/>
                </a:solidFill>
                <a:latin typeface="Arial"/>
                <a:ea typeface="Arial"/>
                <a:cs typeface="Arial"/>
              </a:defRPr>
            </a:pPr>
            <a:r>
              <a:rPr sz="2000" b="1" dirty="0">
                <a:solidFill>
                  <a:srgbClr val="F04B23"/>
                </a:solidFill>
                <a:latin typeface="Arial"/>
                <a:ea typeface="Arial"/>
                <a:cs typeface="Arial"/>
              </a:rPr>
              <a:t>31 </a:t>
            </a:r>
            <a:r>
              <a:rPr sz="2000" b="1" dirty="0" err="1">
                <a:solidFill>
                  <a:srgbClr val="F04B23"/>
                </a:solidFill>
                <a:latin typeface="Arial"/>
                <a:ea typeface="Arial"/>
                <a:cs typeface="Arial"/>
              </a:rPr>
              <a:t>janvier</a:t>
            </a:r>
            <a:r>
              <a:rPr sz="2000" b="1" dirty="0">
                <a:solidFill>
                  <a:srgbClr val="F04B23"/>
                </a:solidFill>
                <a:latin typeface="Arial"/>
                <a:ea typeface="Arial"/>
                <a:cs typeface="Arial"/>
              </a:rPr>
              <a:t> 2027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545B83D4-A786-4C06-95B7-2FDF89B2B23E}"/>
              </a:ext>
            </a:extLst>
          </p:cNvPr>
          <p:cNvSpPr>
            <a:spLocks noGrp="1"/>
          </p:cNvSpPr>
          <p:nvPr/>
        </p:nvSpPr>
        <p:spPr>
          <a:xfrm>
            <a:off x="809625" y="3562350"/>
            <a:ext cx="5810250" cy="666750"/>
          </a:xfrm>
          <a:prstGeom prst="roundRect">
            <a:avLst>
              <a:gd name="adj" fmla="val 17143"/>
            </a:avLst>
          </a:prstGeom>
          <a:solidFill>
            <a:srgbClr val="FFFFFF"/>
          </a:solidFill>
          <a:ln w="14288">
            <a:solidFill>
              <a:srgbClr val="E8D8CF"/>
            </a:solidFill>
          </a:ln>
        </p:spPr>
        <p:txBody>
          <a:bodyPr/>
          <a:lstStyle/>
          <a:p>
            <a:endParaRPr lang="fr-CH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6B8C614-663E-4B57-8367-51D34A8A1C6C}"/>
              </a:ext>
            </a:extLst>
          </p:cNvPr>
          <p:cNvSpPr>
            <a:spLocks noGrp="1"/>
          </p:cNvSpPr>
          <p:nvPr/>
        </p:nvSpPr>
        <p:spPr>
          <a:xfrm>
            <a:off x="1047750" y="3701482"/>
            <a:ext cx="257175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350" b="1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2000" b="1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Suisse </a:t>
            </a:r>
            <a:r>
              <a:rPr sz="2000" b="1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alémanique</a:t>
            </a:r>
            <a:endParaRPr sz="2000" b="1" dirty="0">
              <a:solidFill>
                <a:srgbClr val="202124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54E31C8-AC7E-4ADB-B544-0B72F5006EC8}"/>
              </a:ext>
            </a:extLst>
          </p:cNvPr>
          <p:cNvSpPr>
            <a:spLocks noGrp="1"/>
          </p:cNvSpPr>
          <p:nvPr/>
        </p:nvSpPr>
        <p:spPr>
          <a:xfrm>
            <a:off x="3857625" y="3701482"/>
            <a:ext cx="257175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r">
              <a:defRPr sz="1500" b="1">
                <a:solidFill>
                  <a:srgbClr val="F04B23"/>
                </a:solidFill>
                <a:latin typeface="Arial"/>
                <a:ea typeface="Arial"/>
                <a:cs typeface="Arial"/>
              </a:defRPr>
            </a:pPr>
            <a:r>
              <a:rPr sz="2000" b="1" dirty="0">
                <a:solidFill>
                  <a:srgbClr val="F04B23"/>
                </a:solidFill>
                <a:latin typeface="Arial"/>
                <a:ea typeface="Arial"/>
                <a:cs typeface="Arial"/>
              </a:rPr>
              <a:t>30 </a:t>
            </a:r>
            <a:r>
              <a:rPr sz="2000" b="1" dirty="0" err="1">
                <a:solidFill>
                  <a:srgbClr val="F04B23"/>
                </a:solidFill>
                <a:latin typeface="Arial"/>
                <a:ea typeface="Arial"/>
                <a:cs typeface="Arial"/>
              </a:rPr>
              <a:t>novembre</a:t>
            </a:r>
            <a:r>
              <a:rPr sz="2000" b="1" dirty="0">
                <a:solidFill>
                  <a:srgbClr val="F04B23"/>
                </a:solidFill>
                <a:latin typeface="Arial"/>
                <a:ea typeface="Arial"/>
                <a:cs typeface="Arial"/>
              </a:rPr>
              <a:t> 2026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EA332942-5F7D-4CAE-88F9-6E498DEE8297}"/>
              </a:ext>
            </a:extLst>
          </p:cNvPr>
          <p:cNvSpPr>
            <a:spLocks noGrp="1"/>
          </p:cNvSpPr>
          <p:nvPr/>
        </p:nvSpPr>
        <p:spPr>
          <a:xfrm>
            <a:off x="7334251" y="1897856"/>
            <a:ext cx="3905250" cy="1795462"/>
          </a:xfrm>
          <a:prstGeom prst="roundRect">
            <a:avLst>
              <a:gd name="adj" fmla="val 4000"/>
            </a:avLst>
          </a:prstGeom>
          <a:solidFill>
            <a:srgbClr val="FFF1E8"/>
          </a:solidFill>
          <a:ln w="14288">
            <a:solidFill>
              <a:srgbClr val="E8D8CF"/>
            </a:solidFill>
          </a:ln>
        </p:spPr>
        <p:txBody>
          <a:bodyPr/>
          <a:lstStyle/>
          <a:p>
            <a:endParaRPr lang="fr-CH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C1C57E4-9ADF-4A84-85CB-F601880F00F3}"/>
              </a:ext>
            </a:extLst>
          </p:cNvPr>
          <p:cNvSpPr>
            <a:spLocks noGrp="1"/>
          </p:cNvSpPr>
          <p:nvPr/>
        </p:nvSpPr>
        <p:spPr>
          <a:xfrm>
            <a:off x="7620000" y="2047875"/>
            <a:ext cx="3143250" cy="3429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575" b="1">
                <a:solidFill>
                  <a:srgbClr val="F04B23"/>
                </a:solidFill>
                <a:latin typeface="Arial"/>
                <a:ea typeface="Arial"/>
                <a:cs typeface="Arial"/>
              </a:defRPr>
            </a:pPr>
            <a:r>
              <a:rPr sz="2000" b="1" dirty="0">
                <a:solidFill>
                  <a:srgbClr val="F04B23"/>
                </a:solidFill>
                <a:latin typeface="Arial"/>
                <a:ea typeface="Arial"/>
                <a:cs typeface="Arial"/>
              </a:rPr>
              <a:t>Conseil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0570620-1855-4F03-986F-FFE1C8F51DBD}"/>
              </a:ext>
            </a:extLst>
          </p:cNvPr>
          <p:cNvSpPr>
            <a:spLocks noGrp="1"/>
          </p:cNvSpPr>
          <p:nvPr/>
        </p:nvSpPr>
        <p:spPr>
          <a:xfrm>
            <a:off x="7620000" y="2571750"/>
            <a:ext cx="3143250" cy="666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800" b="1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1800" b="1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Inscrivez-vous</a:t>
            </a:r>
            <a:r>
              <a:rPr sz="1800" b="1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le plus </a:t>
            </a:r>
            <a:r>
              <a:rPr sz="1800" b="1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vite</a:t>
            </a:r>
            <a:r>
              <a:rPr sz="1800" b="1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possible</a:t>
            </a:r>
            <a:r>
              <a:rPr lang="fr-CH" sz="1800" b="1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!</a:t>
            </a:r>
            <a:endParaRPr sz="1800" b="1" dirty="0">
              <a:solidFill>
                <a:srgbClr val="202124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A8D257D-22BB-4B4A-A7C0-EFAB384A2A6E}"/>
              </a:ext>
            </a:extLst>
          </p:cNvPr>
          <p:cNvSpPr>
            <a:spLocks noGrp="1"/>
          </p:cNvSpPr>
          <p:nvPr/>
        </p:nvSpPr>
        <p:spPr>
          <a:xfrm>
            <a:off x="1382485" y="5310187"/>
            <a:ext cx="9809389" cy="7143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defRPr sz="1275" b="0">
                <a:solidFill>
                  <a:srgbClr val="626262"/>
                </a:solidFill>
                <a:latin typeface="Arial"/>
                <a:ea typeface="Arial"/>
                <a:cs typeface="Arial"/>
              </a:defRPr>
            </a:pPr>
            <a:r>
              <a:rPr sz="2400" b="0" dirty="0" err="1">
                <a:solidFill>
                  <a:srgbClr val="626262"/>
                </a:solidFill>
                <a:latin typeface="Arial"/>
                <a:ea typeface="Arial"/>
                <a:cs typeface="Arial"/>
              </a:rPr>
              <a:t>Toutes</a:t>
            </a:r>
            <a:r>
              <a:rPr sz="2400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 les </a:t>
            </a:r>
            <a:r>
              <a:rPr sz="2400" b="0" dirty="0" err="1">
                <a:solidFill>
                  <a:srgbClr val="626262"/>
                </a:solidFill>
                <a:latin typeface="Arial"/>
                <a:ea typeface="Arial"/>
                <a:cs typeface="Arial"/>
              </a:rPr>
              <a:t>informations</a:t>
            </a:r>
            <a:r>
              <a:rPr sz="2400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 et les documents </a:t>
            </a:r>
            <a:r>
              <a:rPr sz="2400" b="0" dirty="0" err="1">
                <a:solidFill>
                  <a:srgbClr val="626262"/>
                </a:solidFill>
                <a:latin typeface="Arial"/>
                <a:ea typeface="Arial"/>
                <a:cs typeface="Arial"/>
              </a:rPr>
              <a:t>sont</a:t>
            </a:r>
            <a:r>
              <a:rPr sz="2400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 </a:t>
            </a:r>
            <a:r>
              <a:rPr sz="2400" b="0" dirty="0" err="1">
                <a:solidFill>
                  <a:srgbClr val="626262"/>
                </a:solidFill>
                <a:latin typeface="Arial"/>
                <a:ea typeface="Arial"/>
                <a:cs typeface="Arial"/>
              </a:rPr>
              <a:t>disponibles</a:t>
            </a:r>
            <a:r>
              <a:rPr sz="2400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 sur le </a:t>
            </a:r>
            <a:r>
              <a:rPr sz="2400" b="0" dirty="0">
                <a:solidFill>
                  <a:srgbClr val="626262"/>
                </a:solidFill>
                <a:latin typeface="Arial"/>
                <a:ea typeface="Arial"/>
                <a:cs typeface="Arial"/>
                <a:hlinkClick r:id="rId4"/>
              </a:rPr>
              <a:t>site cantonal EL&amp;M.</a:t>
            </a:r>
            <a:endParaRPr sz="2400" b="0" dirty="0">
              <a:solidFill>
                <a:srgbClr val="626262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713477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05155D5-264D-4541-BA2D-28F63E37CBB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F04B23"/>
          </a:solidFill>
          <a:ln w="0">
            <a:noFill/>
          </a:ln>
        </p:spPr>
        <p:txBody>
          <a:bodyPr/>
          <a:lstStyle/>
          <a:p>
            <a:endParaRPr lang="fr-CH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43FBCDA-31C8-4927-ACC1-444726F87C64}"/>
              </a:ext>
            </a:extLst>
          </p:cNvPr>
          <p:cNvSpPr>
            <a:spLocks noGrp="1"/>
          </p:cNvSpPr>
          <p:nvPr/>
        </p:nvSpPr>
        <p:spPr>
          <a:xfrm>
            <a:off x="457200" y="266700"/>
            <a:ext cx="10287000" cy="4381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875" b="1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2400" b="1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Webinaire</a:t>
            </a:r>
            <a:r>
              <a:rPr sz="2400" b="1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</a:t>
            </a:r>
            <a:r>
              <a:rPr sz="2400" b="1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spécial</a:t>
            </a:r>
            <a:r>
              <a:rPr sz="2400" b="1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Canada</a:t>
            </a:r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1191875" y="171450"/>
            <a:ext cx="666750" cy="66675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7290DCD-84EC-4674-99EB-2B165BF55050}"/>
              </a:ext>
            </a:extLst>
          </p:cNvPr>
          <p:cNvSpPr>
            <a:spLocks noGrp="1"/>
          </p:cNvSpPr>
          <p:nvPr/>
        </p:nvSpPr>
        <p:spPr>
          <a:xfrm>
            <a:off x="11382375" y="6477000"/>
            <a:ext cx="381000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51250" lnSpcReduction="20000"/>
          </a:bodyPr>
          <a:lstStyle/>
          <a:p>
            <a:pPr algn="r">
              <a:defRPr sz="1200" b="0">
                <a:solidFill>
                  <a:srgbClr val="626262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626262"/>
                </a:solidFill>
                <a:latin typeface="Arial"/>
                <a:ea typeface="Arial"/>
                <a:cs typeface="Arial"/>
              </a:rPr>
              <a:t>18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9EAE958-0AEA-49E3-8A6D-C1A30A236219}"/>
              </a:ext>
            </a:extLst>
          </p:cNvPr>
          <p:cNvSpPr>
            <a:spLocks noGrp="1"/>
          </p:cNvSpPr>
          <p:nvPr/>
        </p:nvSpPr>
        <p:spPr>
          <a:xfrm>
            <a:off x="1143000" y="1381125"/>
            <a:ext cx="9906000" cy="3810000"/>
          </a:xfrm>
          <a:prstGeom prst="roundRect">
            <a:avLst>
              <a:gd name="adj" fmla="val 3000"/>
            </a:avLst>
          </a:prstGeom>
          <a:solidFill>
            <a:srgbClr val="FFF1E8"/>
          </a:solidFill>
          <a:ln w="14288">
            <a:solidFill>
              <a:srgbClr val="E8D8CF"/>
            </a:solidFill>
          </a:ln>
        </p:spPr>
        <p:txBody>
          <a:bodyPr/>
          <a:lstStyle/>
          <a:p>
            <a:endParaRPr lang="fr-CH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85AE756-5175-4255-8D2B-FE0A484F93E8}"/>
              </a:ext>
            </a:extLst>
          </p:cNvPr>
          <p:cNvSpPr>
            <a:spLocks noGrp="1"/>
          </p:cNvSpPr>
          <p:nvPr/>
        </p:nvSpPr>
        <p:spPr>
          <a:xfrm>
            <a:off x="1571625" y="1809749"/>
            <a:ext cx="3392261" cy="619125"/>
          </a:xfrm>
          <a:prstGeom prst="roundRect">
            <a:avLst>
              <a:gd name="adj" fmla="val 40000"/>
            </a:avLst>
          </a:prstGeom>
          <a:solidFill>
            <a:srgbClr val="F04B23"/>
          </a:solidFill>
          <a:ln w="0">
            <a:noFill/>
          </a:ln>
        </p:spPr>
        <p:txBody>
          <a:bodyPr/>
          <a:lstStyle/>
          <a:p>
            <a:endParaRPr lang="fr-CH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8370F0E-9CA0-440D-822C-5BBC55C8CC94}"/>
              </a:ext>
            </a:extLst>
          </p:cNvPr>
          <p:cNvSpPr>
            <a:spLocks noGrp="1"/>
          </p:cNvSpPr>
          <p:nvPr/>
        </p:nvSpPr>
        <p:spPr>
          <a:xfrm>
            <a:off x="1685925" y="1866900"/>
            <a:ext cx="2113189" cy="1428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000" b="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CANADA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EB6E44D-9F50-46D5-AA5C-014D746FA2F8}"/>
              </a:ext>
            </a:extLst>
          </p:cNvPr>
          <p:cNvSpPr>
            <a:spLocks noGrp="1"/>
          </p:cNvSpPr>
          <p:nvPr/>
        </p:nvSpPr>
        <p:spPr>
          <a:xfrm>
            <a:off x="1571625" y="2786062"/>
            <a:ext cx="4572000" cy="10001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2700" b="1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2700" b="1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Lundi 30 </a:t>
            </a:r>
            <a:r>
              <a:rPr sz="2700" b="1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novembre</a:t>
            </a:r>
            <a:endParaRPr sz="2700" b="1" dirty="0">
              <a:solidFill>
                <a:srgbClr val="202124"/>
              </a:solidFill>
              <a:latin typeface="Arial"/>
              <a:ea typeface="Arial"/>
              <a:cs typeface="Arial"/>
            </a:endParaRPr>
          </a:p>
          <a:p>
            <a:pPr algn="l">
              <a:defRPr sz="2700" b="1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2700" b="1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de 18 h à 19 h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1BEAC95-3376-4B42-B7EA-9C1881C67A58}"/>
              </a:ext>
            </a:extLst>
          </p:cNvPr>
          <p:cNvSpPr>
            <a:spLocks noGrp="1"/>
          </p:cNvSpPr>
          <p:nvPr/>
        </p:nvSpPr>
        <p:spPr>
          <a:xfrm>
            <a:off x="6301468" y="2119311"/>
            <a:ext cx="4124325" cy="2770414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650" b="1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lang="fr-CH" sz="2000" b="1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Un webinaire </a:t>
            </a:r>
            <a:r>
              <a:rPr sz="2000" b="1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est</a:t>
            </a:r>
            <a:r>
              <a:rPr sz="2000" b="1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</a:t>
            </a:r>
            <a:r>
              <a:rPr sz="2000" b="1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prévu</a:t>
            </a:r>
            <a:r>
              <a:rPr sz="2000" b="1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</a:t>
            </a:r>
            <a:r>
              <a:rPr sz="2000" b="1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spécialement</a:t>
            </a:r>
            <a:r>
              <a:rPr sz="2000" b="1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pour le Canada.</a:t>
            </a:r>
            <a:endParaRPr lang="fr-CH" sz="2000" b="1" dirty="0">
              <a:solidFill>
                <a:srgbClr val="202124"/>
              </a:solidFill>
              <a:latin typeface="Arial"/>
              <a:ea typeface="Arial"/>
              <a:cs typeface="Arial"/>
            </a:endParaRPr>
          </a:p>
          <a:p>
            <a:pPr algn="l">
              <a:defRPr sz="1650" b="1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endParaRPr lang="fr-CH" sz="2000" b="1" dirty="0">
              <a:solidFill>
                <a:srgbClr val="202124"/>
              </a:solidFill>
              <a:latin typeface="Arial"/>
              <a:ea typeface="Arial"/>
              <a:cs typeface="Arial"/>
            </a:endParaRPr>
          </a:p>
          <a:p>
            <a:pPr algn="l">
              <a:defRPr sz="1650" b="1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lang="fr-CH" sz="2000" b="1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Informations de connexion: </a:t>
            </a:r>
            <a:r>
              <a:rPr lang="fr-CH" sz="2000" b="1" dirty="0">
                <a:solidFill>
                  <a:srgbClr val="202124"/>
                </a:solidFill>
                <a:latin typeface="Arial"/>
                <a:ea typeface="Arial"/>
                <a:cs typeface="Arial"/>
                <a:hlinkClick r:id="rId4"/>
              </a:rPr>
              <a:t>page Canada</a:t>
            </a:r>
            <a:r>
              <a:rPr lang="fr-CH" sz="2000" b="1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, site cantonal EL&amp;M</a:t>
            </a:r>
          </a:p>
          <a:p>
            <a:pPr algn="l">
              <a:defRPr sz="1650" b="1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endParaRPr sz="2000" b="1" dirty="0">
              <a:solidFill>
                <a:srgbClr val="202124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186431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74FC1B56-B62B-4FE1-B9C7-3D5BBB0EDC0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F04B23"/>
          </a:solidFill>
          <a:ln w="0">
            <a:noFill/>
          </a:ln>
        </p:spPr>
        <p:txBody>
          <a:bodyPr/>
          <a:lstStyle/>
          <a:p>
            <a:endParaRPr lang="fr-CH"/>
          </a:p>
        </p:txBody>
      </p:sp>
      <p:pic>
        <p:nvPicPr>
          <p:cNvPr id="17" name="Image 16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1191875" y="171450"/>
            <a:ext cx="666750" cy="66675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F3ED779-B705-47C2-A4AB-AF1892560184}"/>
              </a:ext>
            </a:extLst>
          </p:cNvPr>
          <p:cNvSpPr>
            <a:spLocks noGrp="1"/>
          </p:cNvSpPr>
          <p:nvPr/>
        </p:nvSpPr>
        <p:spPr>
          <a:xfrm>
            <a:off x="762000" y="714375"/>
            <a:ext cx="4762500" cy="4953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2550" b="1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202124"/>
                </a:solidFill>
                <a:latin typeface="Arial"/>
                <a:ea typeface="Arial"/>
                <a:cs typeface="Arial"/>
              </a:rPr>
              <a:t>Contacts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E187C96-BC76-4658-902F-89C42277C37D}"/>
              </a:ext>
            </a:extLst>
          </p:cNvPr>
          <p:cNvSpPr>
            <a:spLocks noGrp="1"/>
          </p:cNvSpPr>
          <p:nvPr/>
        </p:nvSpPr>
        <p:spPr>
          <a:xfrm>
            <a:off x="762000" y="1619250"/>
            <a:ext cx="10668000" cy="3190875"/>
          </a:xfrm>
          <a:prstGeom prst="roundRect">
            <a:avLst>
              <a:gd name="adj" fmla="val 3582"/>
            </a:avLst>
          </a:prstGeom>
          <a:solidFill>
            <a:srgbClr val="FFFFFF"/>
          </a:solidFill>
          <a:ln w="14288">
            <a:solidFill>
              <a:srgbClr val="E8D8CF"/>
            </a:solidFill>
          </a:ln>
        </p:spPr>
        <p:txBody>
          <a:bodyPr/>
          <a:lstStyle/>
          <a:p>
            <a:endParaRPr lang="fr-CH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768F962-1A22-4B75-BEE1-8CD447850782}"/>
              </a:ext>
            </a:extLst>
          </p:cNvPr>
          <p:cNvSpPr>
            <a:spLocks noGrp="1"/>
          </p:cNvSpPr>
          <p:nvPr/>
        </p:nvSpPr>
        <p:spPr>
          <a:xfrm>
            <a:off x="1095375" y="1952625"/>
            <a:ext cx="10001250" cy="666750"/>
          </a:xfrm>
          <a:prstGeom prst="roundRect">
            <a:avLst>
              <a:gd name="adj" fmla="val 40000"/>
            </a:avLst>
          </a:prstGeom>
          <a:solidFill>
            <a:srgbClr val="F04B23"/>
          </a:solidFill>
          <a:ln w="0">
            <a:noFill/>
          </a:ln>
        </p:spPr>
        <p:txBody>
          <a:bodyPr/>
          <a:lstStyle/>
          <a:p>
            <a:endParaRPr lang="fr-CH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4952A22-016F-483F-B5A6-CD43354B3D69}"/>
              </a:ext>
            </a:extLst>
          </p:cNvPr>
          <p:cNvSpPr>
            <a:spLocks noGrp="1"/>
          </p:cNvSpPr>
          <p:nvPr/>
        </p:nvSpPr>
        <p:spPr>
          <a:xfrm>
            <a:off x="3619500" y="2062843"/>
            <a:ext cx="6268811" cy="1428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000" b="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SERVICE ÉCHANGES &amp; MOBILITÉ DIP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8712FD2-49E7-44EA-A456-760EE3EC4BB4}"/>
              </a:ext>
            </a:extLst>
          </p:cNvPr>
          <p:cNvSpPr>
            <a:spLocks noGrp="1"/>
          </p:cNvSpPr>
          <p:nvPr/>
        </p:nvSpPr>
        <p:spPr>
          <a:xfrm>
            <a:off x="1095375" y="2971800"/>
            <a:ext cx="4191000" cy="3333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800" b="1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2000" b="1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Catherine Sonino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E9762CC-313D-4666-8536-9C4C33D8152F}"/>
              </a:ext>
            </a:extLst>
          </p:cNvPr>
          <p:cNvSpPr>
            <a:spLocks noGrp="1"/>
          </p:cNvSpPr>
          <p:nvPr/>
        </p:nvSpPr>
        <p:spPr>
          <a:xfrm>
            <a:off x="1095375" y="3411311"/>
            <a:ext cx="419100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350" b="0">
                <a:solidFill>
                  <a:srgbClr val="626262"/>
                </a:solidFill>
                <a:latin typeface="Arial"/>
                <a:ea typeface="Arial"/>
                <a:cs typeface="Arial"/>
              </a:defRPr>
            </a:pPr>
            <a:r>
              <a:rPr sz="1600" b="0" dirty="0" err="1">
                <a:solidFill>
                  <a:srgbClr val="626262"/>
                </a:solidFill>
                <a:latin typeface="Arial"/>
                <a:ea typeface="Arial"/>
                <a:cs typeface="Arial"/>
              </a:rPr>
              <a:t>Cheffe</a:t>
            </a:r>
            <a:r>
              <a:rPr sz="1600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 de service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E2B7907-0344-4F69-A871-EA3E7D73A9D8}"/>
              </a:ext>
            </a:extLst>
          </p:cNvPr>
          <p:cNvSpPr>
            <a:spLocks noGrp="1"/>
          </p:cNvSpPr>
          <p:nvPr/>
        </p:nvSpPr>
        <p:spPr>
          <a:xfrm>
            <a:off x="5876925" y="2993572"/>
            <a:ext cx="4191000" cy="3333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800" b="1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2000" b="1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Laurie Fritsch</a:t>
            </a:r>
            <a:r>
              <a:rPr lang="fr-CH" sz="2000" b="1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i</a:t>
            </a:r>
            <a:endParaRPr sz="2000" b="1" dirty="0">
              <a:solidFill>
                <a:srgbClr val="202124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688B0FA-7421-45AB-9E3A-EA43C5FB9C7F}"/>
              </a:ext>
            </a:extLst>
          </p:cNvPr>
          <p:cNvSpPr>
            <a:spLocks noGrp="1"/>
          </p:cNvSpPr>
          <p:nvPr/>
        </p:nvSpPr>
        <p:spPr>
          <a:xfrm>
            <a:off x="5876925" y="3411311"/>
            <a:ext cx="4476750" cy="4762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350" b="0">
                <a:solidFill>
                  <a:srgbClr val="626262"/>
                </a:solidFill>
                <a:latin typeface="Arial"/>
                <a:ea typeface="Arial"/>
                <a:cs typeface="Arial"/>
              </a:defRPr>
            </a:pPr>
            <a:r>
              <a:rPr lang="fr-CH" sz="1600" b="0" dirty="0">
                <a:solidFill>
                  <a:srgbClr val="626262"/>
                </a:solidFill>
                <a:latin typeface="Arial"/>
                <a:ea typeface="Arial"/>
                <a:cs typeface="Arial"/>
              </a:rPr>
              <a:t>Coordinatrice de projets et assistante EL&amp;M</a:t>
            </a:r>
            <a:endParaRPr sz="1600" b="0" dirty="0">
              <a:solidFill>
                <a:srgbClr val="62626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AE3B590-2166-4080-B62A-B6AE3860F0DA}"/>
              </a:ext>
            </a:extLst>
          </p:cNvPr>
          <p:cNvSpPr>
            <a:spLocks noGrp="1"/>
          </p:cNvSpPr>
          <p:nvPr/>
        </p:nvSpPr>
        <p:spPr>
          <a:xfrm>
            <a:off x="1095375" y="3762375"/>
            <a:ext cx="8858250" cy="9525"/>
          </a:xfrm>
          <a:prstGeom prst="rect">
            <a:avLst/>
          </a:prstGeom>
          <a:solidFill>
            <a:srgbClr val="E8D8CF"/>
          </a:solidFill>
          <a:ln w="0">
            <a:noFill/>
          </a:ln>
        </p:spPr>
        <p:txBody>
          <a:bodyPr/>
          <a:lstStyle/>
          <a:p>
            <a:endParaRPr lang="fr-CH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B72A813-BBED-4940-A7C6-743C2B43D86B}"/>
              </a:ext>
            </a:extLst>
          </p:cNvPr>
          <p:cNvSpPr>
            <a:spLocks noGrp="1"/>
          </p:cNvSpPr>
          <p:nvPr/>
        </p:nvSpPr>
        <p:spPr>
          <a:xfrm>
            <a:off x="1095375" y="4048125"/>
            <a:ext cx="4953000" cy="304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500" b="1">
                <a:solidFill>
                  <a:srgbClr val="F04B23"/>
                </a:solidFill>
                <a:latin typeface="Arial"/>
                <a:ea typeface="Arial"/>
                <a:cs typeface="Arial"/>
              </a:defRPr>
            </a:pPr>
            <a:r>
              <a:rPr sz="2000" b="1" dirty="0">
                <a:solidFill>
                  <a:srgbClr val="F04B23"/>
                </a:solidFill>
                <a:latin typeface="Arial"/>
                <a:ea typeface="Arial"/>
                <a:cs typeface="Arial"/>
              </a:rPr>
              <a:t>info.echanges-mobilite@etat.ge.ch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D2715A2-0ABC-452C-B18A-ABA0F8D3D4F4}"/>
              </a:ext>
            </a:extLst>
          </p:cNvPr>
          <p:cNvSpPr>
            <a:spLocks noGrp="1"/>
          </p:cNvSpPr>
          <p:nvPr/>
        </p:nvSpPr>
        <p:spPr>
          <a:xfrm>
            <a:off x="5905500" y="4048125"/>
            <a:ext cx="2857500" cy="304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500" b="1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2000" b="1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022 327 06 60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A6717B-91DD-4F8B-BC48-E445FDC94200}"/>
              </a:ext>
            </a:extLst>
          </p:cNvPr>
          <p:cNvSpPr>
            <a:spLocks noGrp="1"/>
          </p:cNvSpPr>
          <p:nvPr/>
        </p:nvSpPr>
        <p:spPr>
          <a:xfrm>
            <a:off x="4572000" y="5476875"/>
            <a:ext cx="8572500" cy="4762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2250" b="1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2250" b="1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Merci de </a:t>
            </a:r>
            <a:r>
              <a:rPr sz="2250" b="1" dirty="0" err="1">
                <a:solidFill>
                  <a:srgbClr val="202124"/>
                </a:solidFill>
                <a:latin typeface="Arial"/>
                <a:ea typeface="Arial"/>
                <a:cs typeface="Arial"/>
              </a:rPr>
              <a:t>votre</a:t>
            </a:r>
            <a:r>
              <a:rPr sz="2250" b="1" dirty="0">
                <a:solidFill>
                  <a:srgbClr val="202124"/>
                </a:solidFill>
                <a:latin typeface="Arial"/>
                <a:ea typeface="Arial"/>
                <a:cs typeface="Arial"/>
              </a:rPr>
              <a:t> attention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80FEA85-1968-4EBB-9588-625A70B950E7}"/>
              </a:ext>
            </a:extLst>
          </p:cNvPr>
          <p:cNvSpPr>
            <a:spLocks noGrp="1"/>
          </p:cNvSpPr>
          <p:nvPr/>
        </p:nvSpPr>
        <p:spPr>
          <a:xfrm>
            <a:off x="4572000" y="5715000"/>
            <a:ext cx="5023757" cy="4762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425" b="1">
                <a:solidFill>
                  <a:srgbClr val="F04B23"/>
                </a:solidFill>
                <a:latin typeface="Arial"/>
                <a:ea typeface="Arial"/>
                <a:cs typeface="Arial"/>
              </a:defRPr>
            </a:pPr>
            <a:endParaRPr sz="3200" b="1" dirty="0">
              <a:solidFill>
                <a:srgbClr val="F04B23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3461017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TUSGUID" val="3101fbb1-8e38-4eba-9fa1-f287da83345c"/>
  <p:tag name="EGE1012" val="EGE1012-201F035592"/>
</p:tagLst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titus xmlns="http://schemas.titus.com/TitusProperties/">
  <TitusGUID xmlns="">3101fbb1-8e38-4eba-9fa1-f287da83345c</TitusGUID>
  <TitusMetadata xmlns="">eyJucyI6Imh0dHBzOlwvXC93d3cuZ2UuY2giLCJwcm9wcyI6W3sibiI6IkVHRTEwMTIiLCJ2YWxzIjpbeyJ2YWx1ZSI6IkVHRTEwMTItMjAxRjAzNTU5MiJ9XX1dfQ==</TitusMetadata>
</titus>
</file>

<file path=customXml/itemProps1.xml><?xml version="1.0" encoding="utf-8"?>
<ds:datastoreItem xmlns:ds="http://schemas.openxmlformats.org/officeDocument/2006/customXml" ds:itemID="{4094F3C0-C699-49E4-96BC-11DE62A6DE7A}">
  <ds:schemaRefs>
    <ds:schemaRef ds:uri="http://schemas.titus.com/TitusPropertie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807</Words>
  <Application>Microsoft Office PowerPoint</Application>
  <DocSecurity>0</DocSecurity>
  <PresentationFormat>Grand écran</PresentationFormat>
  <Paragraphs>194</Paragraphs>
  <Slides>19</Slides>
  <Notes>19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19</vt:i4>
      </vt:variant>
    </vt:vector>
  </HeadingPairs>
  <TitlesOfParts>
    <vt:vector size="22" baseType="lpstr">
      <vt:lpstr>Arial</vt:lpstr>
      <vt:lpstr>Calibri</vt:lpstr>
      <vt:lpstr>ChatGPT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Sonino Catherine (DIP)</cp:lastModifiedBy>
  <cp:revision>18</cp:revision>
  <dcterms:created xsi:type="dcterms:W3CDTF">2026-09-21T14:11:09Z</dcterms:created>
  <dcterms:modified xsi:type="dcterms:W3CDTF">2026-10-12T13:24:56Z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itusGUID">
    <vt:lpwstr>3101fbb1-8e38-4eba-9fa1-f287da83345c</vt:lpwstr>
  </property>
  <property fmtid="{D5CDD505-2E9C-101B-9397-08002B2CF9AE}" pid="3" name="EGE1012">
    <vt:lpwstr>EGE1012-201F035592</vt:lpwstr>
  </property>
</Properties>
</file>