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u.ge.ch/site/elem/category/programmes/possibilites-a-lec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4E8520C-C6AC-401A-B36D-AF1628EDA5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" y="476250"/>
            <a:ext cx="914400" cy="9144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F4EDF5-39B1-42F2-A051-ABBB0F220B6B}"/>
              </a:ext>
            </a:extLst>
          </p:cNvPr>
          <p:cNvSpPr>
            <a:spLocks noGrp="1"/>
          </p:cNvSpPr>
          <p:nvPr/>
        </p:nvSpPr>
        <p:spPr>
          <a:xfrm>
            <a:off x="1762125" y="666750"/>
            <a:ext cx="1676400" cy="266700"/>
          </a:xfrm>
          <a:prstGeom prst="roundRect">
            <a:avLst>
              <a:gd name="adj" fmla="val 42857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04AF00-0D35-4A69-8A2A-17B505830528}"/>
              </a:ext>
            </a:extLst>
          </p:cNvPr>
          <p:cNvSpPr>
            <a:spLocks noGrp="1"/>
          </p:cNvSpPr>
          <p:nvPr/>
        </p:nvSpPr>
        <p:spPr>
          <a:xfrm>
            <a:off x="1762124" y="714375"/>
            <a:ext cx="2981325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75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ÉCHANGES &amp; MOBILITÉ</a:t>
            </a:r>
            <a:r>
              <a:rPr lang="fr-CH" sz="14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DIP</a:t>
            </a:r>
            <a:endParaRPr sz="1400" b="1" dirty="0">
              <a:solidFill>
                <a:srgbClr val="F04B2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F7DF03-63F5-49C1-9AD1-FB358C67A269}"/>
              </a:ext>
            </a:extLst>
          </p:cNvPr>
          <p:cNvSpPr>
            <a:spLocks noGrp="1"/>
          </p:cNvSpPr>
          <p:nvPr/>
        </p:nvSpPr>
        <p:spPr>
          <a:xfrm>
            <a:off x="628650" y="1685925"/>
            <a:ext cx="495300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32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Séjours linguistiques</a:t>
            </a:r>
          </a:p>
          <a:p>
            <a:pPr algn="l">
              <a:defRPr sz="32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à l’ECG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4C403-8694-449C-9AFB-65B39A738344}"/>
              </a:ext>
            </a:extLst>
          </p:cNvPr>
          <p:cNvSpPr>
            <a:spLocks noGrp="1"/>
          </p:cNvSpPr>
          <p:nvPr/>
        </p:nvSpPr>
        <p:spPr>
          <a:xfrm>
            <a:off x="647700" y="3190875"/>
            <a:ext cx="44767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Présentation</a:t>
            </a:r>
            <a:r>
              <a:rPr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aux </a:t>
            </a:r>
            <a:r>
              <a:rPr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élèves</a:t>
            </a:r>
            <a:r>
              <a:rPr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aux </a:t>
            </a:r>
            <a:r>
              <a:rPr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familles</a:t>
            </a:r>
            <a:endParaRPr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069A64F-2098-4155-99E8-034B14F4D36B}"/>
              </a:ext>
            </a:extLst>
          </p:cNvPr>
          <p:cNvSpPr>
            <a:spLocks noGrp="1"/>
          </p:cNvSpPr>
          <p:nvPr/>
        </p:nvSpPr>
        <p:spPr>
          <a:xfrm>
            <a:off x="633412" y="3867150"/>
            <a:ext cx="4619625" cy="142875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8BD2C5-287E-4C33-B455-C3FF36865386}"/>
              </a:ext>
            </a:extLst>
          </p:cNvPr>
          <p:cNvSpPr>
            <a:spLocks noGrp="1"/>
          </p:cNvSpPr>
          <p:nvPr/>
        </p:nvSpPr>
        <p:spPr>
          <a:xfrm>
            <a:off x="838200" y="4095750"/>
            <a:ext cx="2000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8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MARDI 6 OCTOBRE 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4B57CF-6D3E-4323-BA60-290EF117A0E4}"/>
              </a:ext>
            </a:extLst>
          </p:cNvPr>
          <p:cNvSpPr>
            <a:spLocks noGrp="1"/>
          </p:cNvSpPr>
          <p:nvPr/>
        </p:nvSpPr>
        <p:spPr>
          <a:xfrm>
            <a:off x="838200" y="4324350"/>
            <a:ext cx="39052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30" lnSpcReduction="10000"/>
          </a:bodyPr>
          <a:lstStyle/>
          <a:p>
            <a:pPr algn="l">
              <a:defRPr sz="14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25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Rive droite · ECG Henry-Dunant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72214E-8D5A-4A7B-A117-C8A660DFAC4E}"/>
              </a:ext>
            </a:extLst>
          </p:cNvPr>
          <p:cNvSpPr>
            <a:spLocks noGrp="1"/>
          </p:cNvSpPr>
          <p:nvPr/>
        </p:nvSpPr>
        <p:spPr>
          <a:xfrm>
            <a:off x="838200" y="4667250"/>
            <a:ext cx="2000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8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JEUDI 8 OCTOBRE 2026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447AD8-1BE1-44BF-BA42-0FA63ED4FE83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39052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30" lnSpcReduction="10000"/>
          </a:bodyPr>
          <a:lstStyle/>
          <a:p>
            <a:pPr algn="l">
              <a:defRPr sz="14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Rive gauche · ECG Ella-Maillart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4"/>
          <a:srcRect l="17114" r="17114"/>
          <a:stretch>
            <a:fillRect/>
          </a:stretch>
        </p:blipFill>
        <p:spPr>
          <a:xfrm>
            <a:off x="5762625" y="0"/>
            <a:ext cx="3381375" cy="3429000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5"/>
          <a:srcRect l="17130" r="17130"/>
          <a:stretch>
            <a:fillRect/>
          </a:stretch>
        </p:blipFill>
        <p:spPr>
          <a:xfrm>
            <a:off x="5762625" y="3429000"/>
            <a:ext cx="3381375" cy="3429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0BFF263-FF6B-434B-9C20-D2D4014757AC}"/>
              </a:ext>
            </a:extLst>
          </p:cNvPr>
          <p:cNvSpPr>
            <a:spLocks noGrp="1"/>
          </p:cNvSpPr>
          <p:nvPr/>
        </p:nvSpPr>
        <p:spPr>
          <a:xfrm>
            <a:off x="5572125" y="0"/>
            <a:ext cx="190500" cy="68580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8095E8-1ECF-4087-872F-D5A92ACA6963}"/>
              </a:ext>
            </a:extLst>
          </p:cNvPr>
          <p:cNvSpPr>
            <a:spLocks noGrp="1"/>
          </p:cNvSpPr>
          <p:nvPr/>
        </p:nvSpPr>
        <p:spPr>
          <a:xfrm>
            <a:off x="647700" y="6257925"/>
            <a:ext cx="43815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12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Service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transversal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Échanges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&amp; Mobilité DIP</a:t>
            </a:r>
          </a:p>
        </p:txBody>
      </p:sp>
    </p:spTree>
    <p:extLst>
      <p:ext uri="{BB962C8B-B14F-4D97-AF65-F5344CB8AC3E}">
        <p14:creationId xmlns:p14="http://schemas.microsoft.com/office/powerpoint/2010/main" val="1777243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0FD6607-94E1-4D79-A04C-88F0A965C5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2D9F2-A128-41D5-A981-36A88D8BE9C0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Au programme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D59CC5E7-33D4-4D56-ABF8-72E45BB440E6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9C12EF-C249-4C73-B54E-7A4DA78A7010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1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AF4CE5-C475-45E4-B766-BE569F3BDECE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6477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278890-1E5B-4CB9-8783-D5BB9D64501C}"/>
              </a:ext>
            </a:extLst>
          </p:cNvPr>
          <p:cNvSpPr>
            <a:spLocks noGrp="1"/>
          </p:cNvSpPr>
          <p:nvPr/>
        </p:nvSpPr>
        <p:spPr>
          <a:xfrm>
            <a:off x="1428750" y="1304925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C</a:t>
            </a: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ontexte</a:t>
            </a:r>
            <a:endParaRPr sz="16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6C0790-A761-4726-B2B6-F6CF8B193AED}"/>
              </a:ext>
            </a:extLst>
          </p:cNvPr>
          <p:cNvSpPr>
            <a:spLocks noGrp="1"/>
          </p:cNvSpPr>
          <p:nvPr/>
        </p:nvSpPr>
        <p:spPr>
          <a:xfrm>
            <a:off x="1428750" y="1666875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14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adre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institutionnel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réglementaire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Connecteur droit 8">
            <a:extLst>
              <a:ext uri="{FF2B5EF4-FFF2-40B4-BE49-F238E27FC236}">
                <a16:creationId xmlns:a16="http://schemas.microsoft.com/office/drawing/2014/main" id="{B9ABAFF2-39AE-4B37-AC27-65C0A827AB7D}"/>
              </a:ext>
            </a:extLst>
          </p:cNvPr>
          <p:cNvSpPr>
            <a:spLocks noGrp="1"/>
          </p:cNvSpPr>
          <p:nvPr/>
        </p:nvSpPr>
        <p:spPr>
          <a:xfrm>
            <a:off x="1428750" y="2162175"/>
            <a:ext cx="66675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FF8B4A-47BE-489B-9842-DCEEBFA1944E}"/>
              </a:ext>
            </a:extLst>
          </p:cNvPr>
          <p:cNvSpPr>
            <a:spLocks noGrp="1"/>
          </p:cNvSpPr>
          <p:nvPr/>
        </p:nvSpPr>
        <p:spPr>
          <a:xfrm>
            <a:off x="628650" y="2486025"/>
            <a:ext cx="6477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773331-1075-43DB-9162-4B2FF366C4FA}"/>
              </a:ext>
            </a:extLst>
          </p:cNvPr>
          <p:cNvSpPr>
            <a:spLocks noGrp="1"/>
          </p:cNvSpPr>
          <p:nvPr/>
        </p:nvSpPr>
        <p:spPr>
          <a:xfrm>
            <a:off x="1428750" y="2486025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Pourquoi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partir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027544-F7B1-4F34-936D-514F2A214DB9}"/>
              </a:ext>
            </a:extLst>
          </p:cNvPr>
          <p:cNvSpPr>
            <a:spLocks noGrp="1"/>
          </p:cNvSpPr>
          <p:nvPr/>
        </p:nvSpPr>
        <p:spPr>
          <a:xfrm>
            <a:off x="1428750" y="2847975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Les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bénéfices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d’une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immersion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linguistique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Connecteur droit 12">
            <a:extLst>
              <a:ext uri="{FF2B5EF4-FFF2-40B4-BE49-F238E27FC236}">
                <a16:creationId xmlns:a16="http://schemas.microsoft.com/office/drawing/2014/main" id="{076A1BF9-BBE8-49CF-9D27-33866338A775}"/>
              </a:ext>
            </a:extLst>
          </p:cNvPr>
          <p:cNvSpPr>
            <a:spLocks noGrp="1"/>
          </p:cNvSpPr>
          <p:nvPr/>
        </p:nvSpPr>
        <p:spPr>
          <a:xfrm>
            <a:off x="1428750" y="3343275"/>
            <a:ext cx="66675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0FEEAA-1261-47D1-B0D4-B297E3035E7F}"/>
              </a:ext>
            </a:extLst>
          </p:cNvPr>
          <p:cNvSpPr>
            <a:spLocks noGrp="1"/>
          </p:cNvSpPr>
          <p:nvPr/>
        </p:nvSpPr>
        <p:spPr>
          <a:xfrm>
            <a:off x="628650" y="3667125"/>
            <a:ext cx="6477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86D571-BE68-48D9-9C8D-22B4B1D757C5}"/>
              </a:ext>
            </a:extLst>
          </p:cNvPr>
          <p:cNvSpPr>
            <a:spLocks noGrp="1"/>
          </p:cNvSpPr>
          <p:nvPr/>
        </p:nvSpPr>
        <p:spPr>
          <a:xfrm>
            <a:off x="1428750" y="3667125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Quelles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possibilités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00B13F-687F-438D-9621-0FFD91D71323}"/>
              </a:ext>
            </a:extLst>
          </p:cNvPr>
          <p:cNvSpPr>
            <a:spLocks noGrp="1"/>
          </p:cNvSpPr>
          <p:nvPr/>
        </p:nvSpPr>
        <p:spPr>
          <a:xfrm>
            <a:off x="1428750" y="4029075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14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S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éjours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en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2e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en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3e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année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Connecteur droit 16">
            <a:extLst>
              <a:ext uri="{FF2B5EF4-FFF2-40B4-BE49-F238E27FC236}">
                <a16:creationId xmlns:a16="http://schemas.microsoft.com/office/drawing/2014/main" id="{4C18CD54-2EDB-49F4-AE4D-6A3E55DEB8D5}"/>
              </a:ext>
            </a:extLst>
          </p:cNvPr>
          <p:cNvSpPr>
            <a:spLocks noGrp="1"/>
          </p:cNvSpPr>
          <p:nvPr/>
        </p:nvSpPr>
        <p:spPr>
          <a:xfrm>
            <a:off x="1428750" y="4524375"/>
            <a:ext cx="66675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FF8051-29DC-4D73-8614-9980E8D3EB26}"/>
              </a:ext>
            </a:extLst>
          </p:cNvPr>
          <p:cNvSpPr>
            <a:spLocks noGrp="1"/>
          </p:cNvSpPr>
          <p:nvPr/>
        </p:nvSpPr>
        <p:spPr>
          <a:xfrm>
            <a:off x="628650" y="4848225"/>
            <a:ext cx="6477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685A53-5A29-432E-8BD5-4A567901D388}"/>
              </a:ext>
            </a:extLst>
          </p:cNvPr>
          <p:cNvSpPr>
            <a:spLocks noGrp="1"/>
          </p:cNvSpPr>
          <p:nvPr/>
        </p:nvSpPr>
        <p:spPr>
          <a:xfrm>
            <a:off x="1428750" y="4848225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P</a:t>
            </a: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rogrammes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EL&amp;M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12549B-8B56-4E3A-8774-154847E0CD99}"/>
              </a:ext>
            </a:extLst>
          </p:cNvPr>
          <p:cNvSpPr>
            <a:spLocks noGrp="1"/>
          </p:cNvSpPr>
          <p:nvPr/>
        </p:nvSpPr>
        <p:spPr>
          <a:xfrm>
            <a:off x="1428750" y="5210175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Une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année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en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Irlande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en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Allemagne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Connecteur droit 20">
            <a:extLst>
              <a:ext uri="{FF2B5EF4-FFF2-40B4-BE49-F238E27FC236}">
                <a16:creationId xmlns:a16="http://schemas.microsoft.com/office/drawing/2014/main" id="{89889021-1E20-42B1-BBC1-D7CF5C9B690D}"/>
              </a:ext>
            </a:extLst>
          </p:cNvPr>
          <p:cNvSpPr>
            <a:spLocks noGrp="1"/>
          </p:cNvSpPr>
          <p:nvPr/>
        </p:nvSpPr>
        <p:spPr>
          <a:xfrm>
            <a:off x="1428750" y="5705475"/>
            <a:ext cx="66675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59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122D829-3FF0-480C-A395-8F22FCA439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20348D-BC79-4A1F-A2AE-537E2F52A262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Séjours linguistiques à l’ECG</a:t>
            </a: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A2FF5DBB-3A74-4A40-ADAB-978059B835D2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1F77D3-9B9B-4A40-8C60-C50BE47F1B12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1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266940-89AA-4458-858B-B13229EB8661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Deux moments possibles dans le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parcours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8E0FEC-E478-4BE7-99DE-6F4AA5D3FABA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1952625" cy="495300"/>
          </a:xfrm>
          <a:prstGeom prst="rect">
            <a:avLst/>
          </a:prstGeom>
          <a:solidFill>
            <a:srgbClr val="202124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C29A29-1D4B-4919-8D16-7F377F67E9B8}"/>
              </a:ext>
            </a:extLst>
          </p:cNvPr>
          <p:cNvSpPr>
            <a:spLocks noGrp="1"/>
          </p:cNvSpPr>
          <p:nvPr/>
        </p:nvSpPr>
        <p:spPr>
          <a:xfrm>
            <a:off x="666750" y="1743075"/>
            <a:ext cx="172402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PRINCIPES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AEE049-87B8-478C-9620-A1280A6AE43B}"/>
              </a:ext>
            </a:extLst>
          </p:cNvPr>
          <p:cNvSpPr>
            <a:spLocks noGrp="1"/>
          </p:cNvSpPr>
          <p:nvPr/>
        </p:nvSpPr>
        <p:spPr>
          <a:xfrm>
            <a:off x="2505075" y="1638300"/>
            <a:ext cx="3028950" cy="4953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5D4CF7-7678-48D7-9F6C-93F25A5CD6D8}"/>
              </a:ext>
            </a:extLst>
          </p:cNvPr>
          <p:cNvSpPr>
            <a:spLocks noGrp="1"/>
          </p:cNvSpPr>
          <p:nvPr/>
        </p:nvSpPr>
        <p:spPr>
          <a:xfrm>
            <a:off x="2619375" y="1756682"/>
            <a:ext cx="28003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 2e ANNÉE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D23A03-A309-4925-A842-FFBBA44F91EC}"/>
              </a:ext>
            </a:extLst>
          </p:cNvPr>
          <p:cNvSpPr>
            <a:spLocks noGrp="1"/>
          </p:cNvSpPr>
          <p:nvPr/>
        </p:nvSpPr>
        <p:spPr>
          <a:xfrm>
            <a:off x="5534025" y="1638300"/>
            <a:ext cx="3028950" cy="4953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B2E71A-D3CB-4EBB-853E-C28606A9F078}"/>
              </a:ext>
            </a:extLst>
          </p:cNvPr>
          <p:cNvSpPr>
            <a:spLocks noGrp="1"/>
          </p:cNvSpPr>
          <p:nvPr/>
        </p:nvSpPr>
        <p:spPr>
          <a:xfrm>
            <a:off x="5648325" y="1763486"/>
            <a:ext cx="28003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 3e ANNÉE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481C9D-0370-447A-9750-0F840363B939}"/>
              </a:ext>
            </a:extLst>
          </p:cNvPr>
          <p:cNvSpPr>
            <a:spLocks noGrp="1"/>
          </p:cNvSpPr>
          <p:nvPr/>
        </p:nvSpPr>
        <p:spPr>
          <a:xfrm>
            <a:off x="552450" y="2133600"/>
            <a:ext cx="1952625" cy="552450"/>
          </a:xfrm>
          <a:prstGeom prst="rect">
            <a:avLst/>
          </a:prstGeom>
          <a:solidFill>
            <a:srgbClr val="FFF1E8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E824E-8D65-41DD-965C-0E3A0A6D1C38}"/>
              </a:ext>
            </a:extLst>
          </p:cNvPr>
          <p:cNvSpPr>
            <a:spLocks noGrp="1"/>
          </p:cNvSpPr>
          <p:nvPr/>
        </p:nvSpPr>
        <p:spPr>
          <a:xfrm>
            <a:off x="666750" y="2238375"/>
            <a:ext cx="172402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Période</a:t>
            </a:r>
            <a:endParaRPr sz="1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F22770-EC5D-47EC-8471-777203D98B31}"/>
              </a:ext>
            </a:extLst>
          </p:cNvPr>
          <p:cNvSpPr>
            <a:spLocks noGrp="1"/>
          </p:cNvSpPr>
          <p:nvPr/>
        </p:nvSpPr>
        <p:spPr>
          <a:xfrm>
            <a:off x="2505075" y="2133600"/>
            <a:ext cx="30289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1CA652-4747-4FAB-979D-6AF76E9B78BB}"/>
              </a:ext>
            </a:extLst>
          </p:cNvPr>
          <p:cNvSpPr>
            <a:spLocks noGrp="1"/>
          </p:cNvSpPr>
          <p:nvPr/>
        </p:nvSpPr>
        <p:spPr>
          <a:xfrm>
            <a:off x="2619375" y="2238375"/>
            <a:ext cx="28003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1er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trimestre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toute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l’année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5428D7-039C-4BD6-8589-2936ED171574}"/>
              </a:ext>
            </a:extLst>
          </p:cNvPr>
          <p:cNvSpPr>
            <a:spLocks noGrp="1"/>
          </p:cNvSpPr>
          <p:nvPr/>
        </p:nvSpPr>
        <p:spPr>
          <a:xfrm>
            <a:off x="5534025" y="2133600"/>
            <a:ext cx="30289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5B8D58-A40B-47D5-A755-092AB1BEE88E}"/>
              </a:ext>
            </a:extLst>
          </p:cNvPr>
          <p:cNvSpPr>
            <a:spLocks noGrp="1"/>
          </p:cNvSpPr>
          <p:nvPr/>
        </p:nvSpPr>
        <p:spPr>
          <a:xfrm>
            <a:off x="5648325" y="2238375"/>
            <a:ext cx="28003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Toute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l’année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C24AE5-F152-45D3-A87E-79F3A478ABBA}"/>
              </a:ext>
            </a:extLst>
          </p:cNvPr>
          <p:cNvSpPr>
            <a:spLocks noGrp="1"/>
          </p:cNvSpPr>
          <p:nvPr/>
        </p:nvSpPr>
        <p:spPr>
          <a:xfrm>
            <a:off x="552450" y="2686050"/>
            <a:ext cx="1952625" cy="647700"/>
          </a:xfrm>
          <a:prstGeom prst="rect">
            <a:avLst/>
          </a:prstGeom>
          <a:solidFill>
            <a:srgbClr val="FFF1E8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703968-70BA-4EF3-BB66-68318A719653}"/>
              </a:ext>
            </a:extLst>
          </p:cNvPr>
          <p:cNvSpPr>
            <a:spLocks noGrp="1"/>
          </p:cNvSpPr>
          <p:nvPr/>
        </p:nvSpPr>
        <p:spPr>
          <a:xfrm>
            <a:off x="666750" y="2790825"/>
            <a:ext cx="1724025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Durée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C797B6-594E-48B9-B919-B31B23DD2A12}"/>
              </a:ext>
            </a:extLst>
          </p:cNvPr>
          <p:cNvSpPr>
            <a:spLocks noGrp="1"/>
          </p:cNvSpPr>
          <p:nvPr/>
        </p:nvSpPr>
        <p:spPr>
          <a:xfrm>
            <a:off x="2505075" y="2686050"/>
            <a:ext cx="302895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1B9B77-0085-4C43-A0BD-A2327FC0EAEC}"/>
              </a:ext>
            </a:extLst>
          </p:cNvPr>
          <p:cNvSpPr>
            <a:spLocks noGrp="1"/>
          </p:cNvSpPr>
          <p:nvPr/>
        </p:nvSpPr>
        <p:spPr>
          <a:xfrm>
            <a:off x="2619375" y="2790825"/>
            <a:ext cx="280035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3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mois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1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année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scolaire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DC2169-C9A2-4670-B1E4-A24B07B462CC}"/>
              </a:ext>
            </a:extLst>
          </p:cNvPr>
          <p:cNvSpPr>
            <a:spLocks noGrp="1"/>
          </p:cNvSpPr>
          <p:nvPr/>
        </p:nvSpPr>
        <p:spPr>
          <a:xfrm>
            <a:off x="5534025" y="2686050"/>
            <a:ext cx="302895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038201-D331-4C28-82B5-FF5CC93E17D6}"/>
              </a:ext>
            </a:extLst>
          </p:cNvPr>
          <p:cNvSpPr>
            <a:spLocks noGrp="1"/>
          </p:cNvSpPr>
          <p:nvPr/>
        </p:nvSpPr>
        <p:spPr>
          <a:xfrm>
            <a:off x="5648325" y="2790825"/>
            <a:ext cx="280035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année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scolaire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1F09C6-B21C-4A8C-BF91-1116AEB3992E}"/>
              </a:ext>
            </a:extLst>
          </p:cNvPr>
          <p:cNvSpPr>
            <a:spLocks noGrp="1"/>
          </p:cNvSpPr>
          <p:nvPr/>
        </p:nvSpPr>
        <p:spPr>
          <a:xfrm>
            <a:off x="552450" y="3333750"/>
            <a:ext cx="1952625" cy="609600"/>
          </a:xfrm>
          <a:prstGeom prst="rect">
            <a:avLst/>
          </a:prstGeom>
          <a:solidFill>
            <a:srgbClr val="FFF1E8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55A39F-15CB-4B3C-8767-789361667401}"/>
              </a:ext>
            </a:extLst>
          </p:cNvPr>
          <p:cNvSpPr>
            <a:spLocks noGrp="1"/>
          </p:cNvSpPr>
          <p:nvPr/>
        </p:nvSpPr>
        <p:spPr>
          <a:xfrm>
            <a:off x="666750" y="3438525"/>
            <a:ext cx="17240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Destination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5AAD48-DA38-40C0-B722-B9FC51006E82}"/>
              </a:ext>
            </a:extLst>
          </p:cNvPr>
          <p:cNvSpPr>
            <a:spLocks noGrp="1"/>
          </p:cNvSpPr>
          <p:nvPr/>
        </p:nvSpPr>
        <p:spPr>
          <a:xfrm>
            <a:off x="2505075" y="3333750"/>
            <a:ext cx="302895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681E2F-AE5F-4E6C-9374-21B91D549EAC}"/>
              </a:ext>
            </a:extLst>
          </p:cNvPr>
          <p:cNvSpPr>
            <a:spLocks noGrp="1"/>
          </p:cNvSpPr>
          <p:nvPr/>
        </p:nvSpPr>
        <p:spPr>
          <a:xfrm>
            <a:off x="2576513" y="3438525"/>
            <a:ext cx="29146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Pays anglophone,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germanophone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Suisse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alémanique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B67173-CE7F-4310-A8A2-348797E0BCEA}"/>
              </a:ext>
            </a:extLst>
          </p:cNvPr>
          <p:cNvSpPr>
            <a:spLocks noGrp="1"/>
          </p:cNvSpPr>
          <p:nvPr/>
        </p:nvSpPr>
        <p:spPr>
          <a:xfrm>
            <a:off x="5534025" y="3324225"/>
            <a:ext cx="302895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endParaRPr lang="fr-CH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6BAD72A-7223-49E2-8FB0-72148F660D36}"/>
              </a:ext>
            </a:extLst>
          </p:cNvPr>
          <p:cNvSpPr>
            <a:spLocks noGrp="1"/>
          </p:cNvSpPr>
          <p:nvPr/>
        </p:nvSpPr>
        <p:spPr>
          <a:xfrm>
            <a:off x="5648325" y="3438525"/>
            <a:ext cx="28003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endParaRPr sz="105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100C58-9360-4517-95E6-60E672A501EF}"/>
              </a:ext>
            </a:extLst>
          </p:cNvPr>
          <p:cNvSpPr>
            <a:spLocks noGrp="1"/>
          </p:cNvSpPr>
          <p:nvPr/>
        </p:nvSpPr>
        <p:spPr>
          <a:xfrm>
            <a:off x="552450" y="3943350"/>
            <a:ext cx="1952625" cy="552450"/>
          </a:xfrm>
          <a:prstGeom prst="rect">
            <a:avLst/>
          </a:prstGeom>
          <a:solidFill>
            <a:srgbClr val="FFF1E8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6EFFF02-76FF-412B-BD47-CA5B20046F3D}"/>
              </a:ext>
            </a:extLst>
          </p:cNvPr>
          <p:cNvSpPr>
            <a:spLocks noGrp="1"/>
          </p:cNvSpPr>
          <p:nvPr/>
        </p:nvSpPr>
        <p:spPr>
          <a:xfrm>
            <a:off x="666750" y="4048125"/>
            <a:ext cx="172402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Retour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E55AD6-2D87-4F68-BE79-9C7CCD7745BA}"/>
              </a:ext>
            </a:extLst>
          </p:cNvPr>
          <p:cNvSpPr>
            <a:spLocks noGrp="1"/>
          </p:cNvSpPr>
          <p:nvPr/>
        </p:nvSpPr>
        <p:spPr>
          <a:xfrm>
            <a:off x="2505075" y="3943350"/>
            <a:ext cx="30289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09DE6D-CCCF-4344-8AFC-4B0474666D97}"/>
              </a:ext>
            </a:extLst>
          </p:cNvPr>
          <p:cNvSpPr>
            <a:spLocks noGrp="1"/>
          </p:cNvSpPr>
          <p:nvPr/>
        </p:nvSpPr>
        <p:spPr>
          <a:xfrm>
            <a:off x="2619375" y="4048125"/>
            <a:ext cx="28003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En 2e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année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*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FC76A8-BCE1-4F84-A3CA-663279E598B1}"/>
              </a:ext>
            </a:extLst>
          </p:cNvPr>
          <p:cNvSpPr>
            <a:spLocks noGrp="1"/>
          </p:cNvSpPr>
          <p:nvPr/>
        </p:nvSpPr>
        <p:spPr>
          <a:xfrm>
            <a:off x="5562600" y="3943350"/>
            <a:ext cx="30289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C84013-2A11-4706-BAE9-33A4C331D3E8}"/>
              </a:ext>
            </a:extLst>
          </p:cNvPr>
          <p:cNvSpPr>
            <a:spLocks noGrp="1"/>
          </p:cNvSpPr>
          <p:nvPr/>
        </p:nvSpPr>
        <p:spPr>
          <a:xfrm>
            <a:off x="5648325" y="4048125"/>
            <a:ext cx="28003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En 3e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année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C7ECA8-45F2-43F3-89F5-82BB112F01F2}"/>
              </a:ext>
            </a:extLst>
          </p:cNvPr>
          <p:cNvSpPr>
            <a:spLocks noGrp="1"/>
          </p:cNvSpPr>
          <p:nvPr/>
        </p:nvSpPr>
        <p:spPr>
          <a:xfrm>
            <a:off x="552450" y="4495800"/>
            <a:ext cx="1952625" cy="552450"/>
          </a:xfrm>
          <a:prstGeom prst="rect">
            <a:avLst/>
          </a:prstGeom>
          <a:solidFill>
            <a:srgbClr val="FFF1E8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CE5E5E1-10EF-47E2-9B5B-AA6D49180F91}"/>
              </a:ext>
            </a:extLst>
          </p:cNvPr>
          <p:cNvSpPr>
            <a:spLocks noGrp="1"/>
          </p:cNvSpPr>
          <p:nvPr/>
        </p:nvSpPr>
        <p:spPr>
          <a:xfrm>
            <a:off x="666750" y="4600575"/>
            <a:ext cx="172402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Organisation</a:t>
            </a:r>
            <a:endParaRPr sz="1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409EEC-0EFF-4131-B012-62CB272CFAF2}"/>
              </a:ext>
            </a:extLst>
          </p:cNvPr>
          <p:cNvSpPr>
            <a:spLocks noGrp="1"/>
          </p:cNvSpPr>
          <p:nvPr/>
        </p:nvSpPr>
        <p:spPr>
          <a:xfrm>
            <a:off x="2505075" y="4495800"/>
            <a:ext cx="30289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E3DA50E-40BD-4E1E-A410-F875CF23EB7F}"/>
              </a:ext>
            </a:extLst>
          </p:cNvPr>
          <p:cNvSpPr>
            <a:spLocks noGrp="1"/>
          </p:cNvSpPr>
          <p:nvPr/>
        </p:nvSpPr>
        <p:spPr>
          <a:xfrm>
            <a:off x="2619375" y="4600575"/>
            <a:ext cx="28003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Individuelle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EL&amp;M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907CF2C-27B1-41C0-BA08-25C10EAE284D}"/>
              </a:ext>
            </a:extLst>
          </p:cNvPr>
          <p:cNvSpPr>
            <a:spLocks noGrp="1"/>
          </p:cNvSpPr>
          <p:nvPr/>
        </p:nvSpPr>
        <p:spPr>
          <a:xfrm>
            <a:off x="5534025" y="4495800"/>
            <a:ext cx="30289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D9CA040-68E5-4168-BF18-1BE336550F33}"/>
              </a:ext>
            </a:extLst>
          </p:cNvPr>
          <p:cNvSpPr>
            <a:spLocks noGrp="1"/>
          </p:cNvSpPr>
          <p:nvPr/>
        </p:nvSpPr>
        <p:spPr>
          <a:xfrm>
            <a:off x="5648325" y="4600575"/>
            <a:ext cx="28003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Individuelle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D40C2322-75AC-4C27-ABDC-5E41CAF1C279}"/>
              </a:ext>
            </a:extLst>
          </p:cNvPr>
          <p:cNvSpPr>
            <a:spLocks noGrp="1"/>
          </p:cNvSpPr>
          <p:nvPr/>
        </p:nvSpPr>
        <p:spPr>
          <a:xfrm>
            <a:off x="552450" y="5438775"/>
            <a:ext cx="8010525" cy="523875"/>
          </a:xfrm>
          <a:prstGeom prst="roundRect">
            <a:avLst>
              <a:gd name="adj" fmla="val 18182"/>
            </a:avLst>
          </a:prstGeom>
          <a:solidFill>
            <a:srgbClr val="EFF3E2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726AE1B-FF44-4DCB-9C57-62996F279AD3}"/>
              </a:ext>
            </a:extLst>
          </p:cNvPr>
          <p:cNvSpPr>
            <a:spLocks noGrp="1"/>
          </p:cNvSpPr>
          <p:nvPr/>
        </p:nvSpPr>
        <p:spPr>
          <a:xfrm>
            <a:off x="723900" y="5591175"/>
            <a:ext cx="762000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* Exception : séjour </a:t>
            </a:r>
            <a:r>
              <a:rPr sz="1400" b="0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en</a:t>
            </a:r>
            <a:r>
              <a:rPr sz="1400" b="0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Suisse </a:t>
            </a:r>
            <a:r>
              <a:rPr sz="1400" b="0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alémanique</a:t>
            </a:r>
            <a:r>
              <a:rPr sz="1400" b="0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avec promotion </a:t>
            </a:r>
            <a:r>
              <a:rPr sz="1400" b="0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en</a:t>
            </a:r>
            <a:r>
              <a:rPr sz="1400" b="0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fin </a:t>
            </a:r>
            <a:r>
              <a:rPr sz="1400" b="0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d’année</a:t>
            </a:r>
            <a:r>
              <a:rPr sz="1400" b="0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, </a:t>
            </a:r>
            <a:r>
              <a:rPr sz="1400" b="0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puis</a:t>
            </a:r>
            <a:r>
              <a:rPr sz="1400" b="0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retour </a:t>
            </a:r>
            <a:r>
              <a:rPr sz="1400" b="0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en</a:t>
            </a:r>
            <a:r>
              <a:rPr sz="1400" b="0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3e.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5023EB0-57AE-4754-B390-7CF64042DD55}"/>
              </a:ext>
            </a:extLst>
          </p:cNvPr>
          <p:cNvSpPr>
            <a:spLocks noGrp="1"/>
          </p:cNvSpPr>
          <p:nvPr/>
        </p:nvSpPr>
        <p:spPr>
          <a:xfrm>
            <a:off x="552450" y="6143625"/>
            <a:ext cx="80105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1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Informations</a:t>
            </a: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complètes</a:t>
            </a: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sur le site cantonal EL&amp;M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8B68D46-71EA-1FB4-D2B3-9259B3877025}"/>
              </a:ext>
            </a:extLst>
          </p:cNvPr>
          <p:cNvSpPr>
            <a:spLocks noGrp="1"/>
          </p:cNvSpPr>
          <p:nvPr/>
        </p:nvSpPr>
        <p:spPr>
          <a:xfrm>
            <a:off x="5562600" y="3448050"/>
            <a:ext cx="29146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Pays anglophone,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germanophone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Suisse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alémanique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1095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1651667-25A8-4C04-8DA5-E73FBD1143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37F491-CB99-4B8A-BE47-0C226CD028E8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Un cadre politique et institutionnel clair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6ED2DF15-3E0A-4C78-94DA-CB9BAD5B5222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27D374-38D4-4A7C-8C1E-525F5CBBE7A5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2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F2F3C7-AB4F-485B-9FF6-A4AEE6E13341}"/>
              </a:ext>
            </a:extLst>
          </p:cNvPr>
          <p:cNvSpPr>
            <a:spLocks noGrp="1"/>
          </p:cNvSpPr>
          <p:nvPr/>
        </p:nvSpPr>
        <p:spPr>
          <a:xfrm>
            <a:off x="628650" y="1762125"/>
            <a:ext cx="4381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4E0A10-DE6D-4D4C-9F87-32F30488464B}"/>
              </a:ext>
            </a:extLst>
          </p:cNvPr>
          <p:cNvSpPr>
            <a:spLocks noGrp="1"/>
          </p:cNvSpPr>
          <p:nvPr/>
        </p:nvSpPr>
        <p:spPr>
          <a:xfrm>
            <a:off x="1190625" y="1762125"/>
            <a:ext cx="6096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Stratégie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nationale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Échanges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&amp; Mobilité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2E4B6D-787D-4B86-99C5-18FA539D15EF}"/>
              </a:ext>
            </a:extLst>
          </p:cNvPr>
          <p:cNvSpPr>
            <a:spLocks noGrp="1"/>
          </p:cNvSpPr>
          <p:nvPr/>
        </p:nvSpPr>
        <p:spPr>
          <a:xfrm>
            <a:off x="1190625" y="2085975"/>
            <a:ext cx="6096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Confédération et cantons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FFCCDE-1867-4FD9-A15B-8DB0FCB3FF8B}"/>
              </a:ext>
            </a:extLst>
          </p:cNvPr>
          <p:cNvSpPr>
            <a:spLocks noGrp="1"/>
          </p:cNvSpPr>
          <p:nvPr/>
        </p:nvSpPr>
        <p:spPr>
          <a:xfrm>
            <a:off x="628650" y="2762250"/>
            <a:ext cx="4381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D7681D-978A-478B-88B5-592444454780}"/>
              </a:ext>
            </a:extLst>
          </p:cNvPr>
          <p:cNvSpPr>
            <a:spLocks noGrp="1"/>
          </p:cNvSpPr>
          <p:nvPr/>
        </p:nvSpPr>
        <p:spPr>
          <a:xfrm>
            <a:off x="1190625" y="2762250"/>
            <a:ext cx="6096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de </a:t>
            </a:r>
            <a:r>
              <a:rPr sz="16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législature</a:t>
            </a:r>
            <a:endParaRPr sz="16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51BF44-6B21-40AA-BAA8-B96AB1D3704C}"/>
              </a:ext>
            </a:extLst>
          </p:cNvPr>
          <p:cNvSpPr>
            <a:spLocks noGrp="1"/>
          </p:cNvSpPr>
          <p:nvPr/>
        </p:nvSpPr>
        <p:spPr>
          <a:xfrm>
            <a:off x="1190625" y="3086100"/>
            <a:ext cx="6096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Conseil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d’État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2023–2028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20899E-4A54-4323-8E2E-C36D285EB91D}"/>
              </a:ext>
            </a:extLst>
          </p:cNvPr>
          <p:cNvSpPr>
            <a:spLocks noGrp="1"/>
          </p:cNvSpPr>
          <p:nvPr/>
        </p:nvSpPr>
        <p:spPr>
          <a:xfrm>
            <a:off x="628650" y="3762375"/>
            <a:ext cx="4381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83C606-8E7A-4EC1-9A68-E90197F7AF34}"/>
              </a:ext>
            </a:extLst>
          </p:cNvPr>
          <p:cNvSpPr>
            <a:spLocks noGrp="1"/>
          </p:cNvSpPr>
          <p:nvPr/>
        </p:nvSpPr>
        <p:spPr>
          <a:xfrm>
            <a:off x="1190625" y="3762375"/>
            <a:ext cx="6096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Feuille de route du DIP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DFAA41-E7A9-4356-9BE9-F3812F8F0D60}"/>
              </a:ext>
            </a:extLst>
          </p:cNvPr>
          <p:cNvSpPr>
            <a:spLocks noGrp="1"/>
          </p:cNvSpPr>
          <p:nvPr/>
        </p:nvSpPr>
        <p:spPr>
          <a:xfrm>
            <a:off x="1190625" y="4086225"/>
            <a:ext cx="6096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Période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2023–2028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0C964E2-DCDC-4A3A-BBD0-4B0C0D45B5D7}"/>
              </a:ext>
            </a:extLst>
          </p:cNvPr>
          <p:cNvSpPr>
            <a:spLocks noGrp="1"/>
          </p:cNvSpPr>
          <p:nvPr/>
        </p:nvSpPr>
        <p:spPr>
          <a:xfrm>
            <a:off x="552450" y="4914900"/>
            <a:ext cx="8020050" cy="914400"/>
          </a:xfrm>
          <a:prstGeom prst="roundRect">
            <a:avLst>
              <a:gd name="adj" fmla="val 14583"/>
            </a:avLst>
          </a:prstGeom>
          <a:solidFill>
            <a:srgbClr val="202124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97E929D-D8AD-4BCC-B14D-07E0F12EA91A}"/>
              </a:ext>
            </a:extLst>
          </p:cNvPr>
          <p:cNvSpPr>
            <a:spLocks noGrp="1"/>
          </p:cNvSpPr>
          <p:nvPr/>
        </p:nvSpPr>
        <p:spPr>
          <a:xfrm>
            <a:off x="723899" y="5114925"/>
            <a:ext cx="1743075" cy="323850"/>
          </a:xfrm>
          <a:prstGeom prst="roundRect">
            <a:avLst>
              <a:gd name="adj" fmla="val 42857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D6270C-E25D-4434-AC78-C4A65AA21CAD}"/>
              </a:ext>
            </a:extLst>
          </p:cNvPr>
          <p:cNvSpPr>
            <a:spLocks noGrp="1"/>
          </p:cNvSpPr>
          <p:nvPr/>
        </p:nvSpPr>
        <p:spPr>
          <a:xfrm>
            <a:off x="770843" y="5133975"/>
            <a:ext cx="1649186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RÉGLEMENTAIRE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EF882B-A812-47E2-BF7C-84459A21FD68}"/>
              </a:ext>
            </a:extLst>
          </p:cNvPr>
          <p:cNvSpPr>
            <a:spLocks noGrp="1"/>
          </p:cNvSpPr>
          <p:nvPr/>
        </p:nvSpPr>
        <p:spPr>
          <a:xfrm>
            <a:off x="2466975" y="5114925"/>
            <a:ext cx="59531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Directive « </a:t>
            </a:r>
            <a:r>
              <a:rPr sz="15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Séjours</a:t>
            </a:r>
            <a:r>
              <a:rPr sz="15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linguistiques</a:t>
            </a:r>
            <a:r>
              <a:rPr sz="15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à </a:t>
            </a:r>
            <a:r>
              <a:rPr sz="15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l’ESII</a:t>
            </a:r>
            <a:r>
              <a:rPr sz="15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»</a:t>
            </a:r>
          </a:p>
        </p:txBody>
      </p:sp>
    </p:spTree>
    <p:extLst>
      <p:ext uri="{BB962C8B-B14F-4D97-AF65-F5344CB8AC3E}">
        <p14:creationId xmlns:p14="http://schemas.microsoft.com/office/powerpoint/2010/main" val="1677902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5ADCC5C-50AB-4476-828A-D7E111CCDE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42C526-7488-47B9-B9ED-A36F0C7DD139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Pourquoi partir ?</a:t>
            </a: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79E21AA0-D192-49CC-BA14-610BDCF9A695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956FC8-A08C-4D19-988A-541220F53B66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2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0AE43B-F919-4C3E-89F7-CB71C274C844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7143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444" lnSpcReduction="10000"/>
          </a:bodyPr>
          <a:lstStyle/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Une immersion développe bien plus que la langue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FD4CBCA-5037-4565-8C61-0A8B91EEFE1E}"/>
              </a:ext>
            </a:extLst>
          </p:cNvPr>
          <p:cNvSpPr>
            <a:spLocks noGrp="1"/>
          </p:cNvSpPr>
          <p:nvPr/>
        </p:nvSpPr>
        <p:spPr>
          <a:xfrm>
            <a:off x="552450" y="1776411"/>
            <a:ext cx="8020050" cy="1000125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F0774E-2C6A-4B4E-8458-7E27FDF33D56}"/>
              </a:ext>
            </a:extLst>
          </p:cNvPr>
          <p:cNvSpPr>
            <a:spLocks noGrp="1"/>
          </p:cNvSpPr>
          <p:nvPr/>
        </p:nvSpPr>
        <p:spPr>
          <a:xfrm>
            <a:off x="752475" y="1981200"/>
            <a:ext cx="5238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675D6F8-B7FC-47A9-B101-DA1CB6073F96}"/>
              </a:ext>
            </a:extLst>
          </p:cNvPr>
          <p:cNvSpPr>
            <a:spLocks noGrp="1"/>
          </p:cNvSpPr>
          <p:nvPr/>
        </p:nvSpPr>
        <p:spPr>
          <a:xfrm>
            <a:off x="1381125" y="1914524"/>
            <a:ext cx="1455962" cy="361950"/>
          </a:xfrm>
          <a:prstGeom prst="roundRect">
            <a:avLst>
              <a:gd name="adj" fmla="val 42857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E20680-32AF-4864-85BB-AB4E6E254E5F}"/>
              </a:ext>
            </a:extLst>
          </p:cNvPr>
          <p:cNvSpPr>
            <a:spLocks noGrp="1"/>
          </p:cNvSpPr>
          <p:nvPr/>
        </p:nvSpPr>
        <p:spPr>
          <a:xfrm>
            <a:off x="1381124" y="1962149"/>
            <a:ext cx="1351189" cy="3143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LANGUES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F91D7E-5124-4A66-A185-5156597EF833}"/>
              </a:ext>
            </a:extLst>
          </p:cNvPr>
          <p:cNvSpPr>
            <a:spLocks noGrp="1"/>
          </p:cNvSpPr>
          <p:nvPr/>
        </p:nvSpPr>
        <p:spPr>
          <a:xfrm>
            <a:off x="1381125" y="2324099"/>
            <a:ext cx="48577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Perfectionner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ses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langues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étrangères</a:t>
            </a:r>
            <a:endParaRPr sz="1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B8F226-8774-45E9-9250-E21C691CE601}"/>
              </a:ext>
            </a:extLst>
          </p:cNvPr>
          <p:cNvSpPr>
            <a:spLocks noGrp="1"/>
          </p:cNvSpPr>
          <p:nvPr/>
        </p:nvSpPr>
        <p:spPr>
          <a:xfrm>
            <a:off x="5998029" y="2038349"/>
            <a:ext cx="2288721" cy="53339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12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Pratiquer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au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quotidien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gagner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en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aisance</a:t>
            </a:r>
            <a:r>
              <a:rPr sz="1125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6596C6F-53DC-4DFB-8D29-929D45EF9472}"/>
              </a:ext>
            </a:extLst>
          </p:cNvPr>
          <p:cNvSpPr>
            <a:spLocks noGrp="1"/>
          </p:cNvSpPr>
          <p:nvPr/>
        </p:nvSpPr>
        <p:spPr>
          <a:xfrm>
            <a:off x="552450" y="2981325"/>
            <a:ext cx="8020050" cy="1000125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DF2C5E-F34F-4CD9-9F8F-E2D97E60C3D2}"/>
              </a:ext>
            </a:extLst>
          </p:cNvPr>
          <p:cNvSpPr>
            <a:spLocks noGrp="1"/>
          </p:cNvSpPr>
          <p:nvPr/>
        </p:nvSpPr>
        <p:spPr>
          <a:xfrm>
            <a:off x="752475" y="3219450"/>
            <a:ext cx="5238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0F30C2-0CC8-4EBD-B9FC-12F84B37FAF4}"/>
              </a:ext>
            </a:extLst>
          </p:cNvPr>
          <p:cNvSpPr>
            <a:spLocks noGrp="1"/>
          </p:cNvSpPr>
          <p:nvPr/>
        </p:nvSpPr>
        <p:spPr>
          <a:xfrm>
            <a:off x="1381124" y="3152775"/>
            <a:ext cx="1601561" cy="303440"/>
          </a:xfrm>
          <a:prstGeom prst="roundRect">
            <a:avLst>
              <a:gd name="adj" fmla="val 42857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059211-57BE-41CA-A8A3-05F701D64809}"/>
              </a:ext>
            </a:extLst>
          </p:cNvPr>
          <p:cNvSpPr>
            <a:spLocks noGrp="1"/>
          </p:cNvSpPr>
          <p:nvPr/>
        </p:nvSpPr>
        <p:spPr>
          <a:xfrm>
            <a:off x="1381124" y="3200399"/>
            <a:ext cx="1601561" cy="303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04B23"/>
                </a:solidFill>
                <a:latin typeface="Arial"/>
                <a:cs typeface="Arial"/>
              </a:rPr>
              <a:t>AUTONOMIE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B7E693-B3B0-4EAD-8161-EA7063394778}"/>
              </a:ext>
            </a:extLst>
          </p:cNvPr>
          <p:cNvSpPr>
            <a:spLocks noGrp="1"/>
          </p:cNvSpPr>
          <p:nvPr/>
        </p:nvSpPr>
        <p:spPr>
          <a:xfrm>
            <a:off x="1381125" y="3558267"/>
            <a:ext cx="48577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Renforcer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ses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capacités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personnelles</a:t>
            </a:r>
            <a:endParaRPr sz="1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63BE54-96BC-47D3-BF6A-DECDB3D458C4}"/>
              </a:ext>
            </a:extLst>
          </p:cNvPr>
          <p:cNvSpPr>
            <a:spLocks noGrp="1"/>
          </p:cNvSpPr>
          <p:nvPr/>
        </p:nvSpPr>
        <p:spPr>
          <a:xfrm>
            <a:off x="5998029" y="3276600"/>
            <a:ext cx="2288721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S’adapter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décider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prendre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confiance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2898F78-50FB-44B2-BCE8-C939BCEE39E4}"/>
              </a:ext>
            </a:extLst>
          </p:cNvPr>
          <p:cNvSpPr>
            <a:spLocks noGrp="1"/>
          </p:cNvSpPr>
          <p:nvPr/>
        </p:nvSpPr>
        <p:spPr>
          <a:xfrm>
            <a:off x="552450" y="4219575"/>
            <a:ext cx="8020050" cy="1000125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9452AB-E13A-429D-9EDB-CA40F0050A88}"/>
              </a:ext>
            </a:extLst>
          </p:cNvPr>
          <p:cNvSpPr>
            <a:spLocks noGrp="1"/>
          </p:cNvSpPr>
          <p:nvPr/>
        </p:nvSpPr>
        <p:spPr>
          <a:xfrm>
            <a:off x="752475" y="4457700"/>
            <a:ext cx="5238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A4CD734-47C8-4BE8-B559-4AAC6CA3D9F6}"/>
              </a:ext>
            </a:extLst>
          </p:cNvPr>
          <p:cNvSpPr>
            <a:spLocks noGrp="1"/>
          </p:cNvSpPr>
          <p:nvPr/>
        </p:nvSpPr>
        <p:spPr>
          <a:xfrm>
            <a:off x="1381125" y="4391024"/>
            <a:ext cx="1601560" cy="333376"/>
          </a:xfrm>
          <a:prstGeom prst="roundRect">
            <a:avLst>
              <a:gd name="adj" fmla="val 42857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310C8E-BE5F-435D-A6E4-2A3B95235825}"/>
              </a:ext>
            </a:extLst>
          </p:cNvPr>
          <p:cNvSpPr>
            <a:spLocks noGrp="1"/>
          </p:cNvSpPr>
          <p:nvPr/>
        </p:nvSpPr>
        <p:spPr>
          <a:xfrm>
            <a:off x="1381125" y="4438650"/>
            <a:ext cx="1601560" cy="76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OUVERTURE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B5C31A-8157-409D-B78D-46FE9609F079}"/>
              </a:ext>
            </a:extLst>
          </p:cNvPr>
          <p:cNvSpPr>
            <a:spLocks noGrp="1"/>
          </p:cNvSpPr>
          <p:nvPr/>
        </p:nvSpPr>
        <p:spPr>
          <a:xfrm>
            <a:off x="1428750" y="4782911"/>
            <a:ext cx="48577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Développer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ses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compétences</a:t>
            </a:r>
            <a:r>
              <a:rPr sz="1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interculturelles</a:t>
            </a:r>
            <a:endParaRPr sz="1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AC3334-261D-42D8-868F-93BE96368337}"/>
              </a:ext>
            </a:extLst>
          </p:cNvPr>
          <p:cNvSpPr>
            <a:spLocks noGrp="1"/>
          </p:cNvSpPr>
          <p:nvPr/>
        </p:nvSpPr>
        <p:spPr>
          <a:xfrm>
            <a:off x="5998029" y="4532540"/>
            <a:ext cx="2125433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Comprendre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d’autres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repères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façons de vivre.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E164A0-D3BC-450F-83F5-C6402505B3E6}"/>
              </a:ext>
            </a:extLst>
          </p:cNvPr>
          <p:cNvSpPr>
            <a:spLocks noGrp="1"/>
          </p:cNvSpPr>
          <p:nvPr/>
        </p:nvSpPr>
        <p:spPr>
          <a:xfrm>
            <a:off x="552450" y="5810250"/>
            <a:ext cx="80200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Partir, c’est grandir et s’enrichir.</a:t>
            </a:r>
          </a:p>
        </p:txBody>
      </p:sp>
    </p:spTree>
    <p:extLst>
      <p:ext uri="{BB962C8B-B14F-4D97-AF65-F5344CB8AC3E}">
        <p14:creationId xmlns:p14="http://schemas.microsoft.com/office/powerpoint/2010/main" val="1055543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00D551D-AEB8-4AAE-A9C0-40C40CB74C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DE73BA-5873-4398-8D6C-B3345C735A61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 EL&amp;M ECG en Irlande</a:t>
            </a: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358B9041-D489-481F-8DD8-F0BA597385C3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C548C0-D90B-45AD-9EC2-9BA3E1C29199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2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4"/>
          <a:srcRect l="27449" r="27449"/>
          <a:stretch>
            <a:fillRect/>
          </a:stretch>
        </p:blipFill>
        <p:spPr>
          <a:xfrm>
            <a:off x="5867400" y="1200150"/>
            <a:ext cx="2705100" cy="4000500"/>
          </a:xfrm>
          <a:prstGeom prst="roundRect">
            <a:avLst>
              <a:gd name="adj" fmla="val 5634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2602AE4-4F9C-4C49-BC8A-EA736F5C48D1}"/>
              </a:ext>
            </a:extLst>
          </p:cNvPr>
          <p:cNvSpPr>
            <a:spLocks noGrp="1"/>
          </p:cNvSpPr>
          <p:nvPr/>
        </p:nvSpPr>
        <p:spPr>
          <a:xfrm>
            <a:off x="628650" y="1122591"/>
            <a:ext cx="1243693" cy="415694"/>
          </a:xfrm>
          <a:prstGeom prst="roundRect">
            <a:avLst>
              <a:gd name="adj" fmla="val 42857"/>
            </a:avLst>
          </a:prstGeom>
          <a:solidFill>
            <a:srgbClr val="EFF3E2"/>
          </a:solidFill>
          <a:ln w="0">
            <a:noFill/>
          </a:ln>
        </p:spPr>
        <p:txBody>
          <a:bodyPr/>
          <a:lstStyle/>
          <a:p>
            <a:endParaRPr lang="fr-CH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A8C8D9-EC33-4F83-B1F1-8002CDF1B515}"/>
              </a:ext>
            </a:extLst>
          </p:cNvPr>
          <p:cNvSpPr>
            <a:spLocks noGrp="1"/>
          </p:cNvSpPr>
          <p:nvPr/>
        </p:nvSpPr>
        <p:spPr>
          <a:xfrm>
            <a:off x="206829" y="1174296"/>
            <a:ext cx="1869621" cy="33065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lang="fr-CH"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   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PRINCIPE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BDDCFC1-45B5-4FC5-9A1C-9BD25BA11D18}"/>
              </a:ext>
            </a:extLst>
          </p:cNvPr>
          <p:cNvSpPr>
            <a:spLocks noGrp="1"/>
          </p:cNvSpPr>
          <p:nvPr/>
        </p:nvSpPr>
        <p:spPr>
          <a:xfrm>
            <a:off x="552450" y="1800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80B28-6C55-4871-BB4D-345EC1FE70AF}"/>
              </a:ext>
            </a:extLst>
          </p:cNvPr>
          <p:cNvSpPr>
            <a:spLocks noGrp="1"/>
          </p:cNvSpPr>
          <p:nvPr/>
        </p:nvSpPr>
        <p:spPr>
          <a:xfrm>
            <a:off x="742950" y="1724025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1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scolaire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(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partie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ouest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F95EE4-330A-476F-944D-D5A27C5EAF5A}"/>
              </a:ext>
            </a:extLst>
          </p:cNvPr>
          <p:cNvSpPr>
            <a:spLocks noGrp="1"/>
          </p:cNvSpPr>
          <p:nvPr/>
        </p:nvSpPr>
        <p:spPr>
          <a:xfrm>
            <a:off x="552450" y="2266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456EFB-D26F-4DCF-9AB5-4664C36222BC}"/>
              </a:ext>
            </a:extLst>
          </p:cNvPr>
          <p:cNvSpPr>
            <a:spLocks noGrp="1"/>
          </p:cNvSpPr>
          <p:nvPr/>
        </p:nvSpPr>
        <p:spPr>
          <a:xfrm>
            <a:off x="742950" y="2190750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Partenaire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sur place : SPIL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7AD28DA-2B78-41B3-A05F-ECC2F3D908C7}"/>
              </a:ext>
            </a:extLst>
          </p:cNvPr>
          <p:cNvSpPr>
            <a:spLocks noGrp="1"/>
          </p:cNvSpPr>
          <p:nvPr/>
        </p:nvSpPr>
        <p:spPr>
          <a:xfrm>
            <a:off x="552450" y="2733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6ABB69-FCA0-4760-9436-E2AF3078CDFC}"/>
              </a:ext>
            </a:extLst>
          </p:cNvPr>
          <p:cNvSpPr>
            <a:spLocks noGrp="1"/>
          </p:cNvSpPr>
          <p:nvPr/>
        </p:nvSpPr>
        <p:spPr>
          <a:xfrm>
            <a:off x="742950" y="2657475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Hébergement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famille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d’accueil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86659B6-6103-429F-82DB-6C3405B1E733}"/>
              </a:ext>
            </a:extLst>
          </p:cNvPr>
          <p:cNvSpPr>
            <a:spLocks noGrp="1"/>
          </p:cNvSpPr>
          <p:nvPr/>
        </p:nvSpPr>
        <p:spPr>
          <a:xfrm>
            <a:off x="552450" y="3200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4ADA31-1E63-40AA-9A2A-16BAEC704D80}"/>
              </a:ext>
            </a:extLst>
          </p:cNvPr>
          <p:cNvSpPr>
            <a:spLocks noGrp="1"/>
          </p:cNvSpPr>
          <p:nvPr/>
        </p:nvSpPr>
        <p:spPr>
          <a:xfrm>
            <a:off x="742950" y="3124200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Placement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école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publique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(Transition Year)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018579B-EBD7-4987-AA45-17917E6B507A}"/>
              </a:ext>
            </a:extLst>
          </p:cNvPr>
          <p:cNvSpPr>
            <a:spLocks noGrp="1"/>
          </p:cNvSpPr>
          <p:nvPr/>
        </p:nvSpPr>
        <p:spPr>
          <a:xfrm>
            <a:off x="552450" y="3667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7F40E9-239D-4B90-B0D5-068AFD60F66F}"/>
              </a:ext>
            </a:extLst>
          </p:cNvPr>
          <p:cNvSpPr>
            <a:spLocks noGrp="1"/>
          </p:cNvSpPr>
          <p:nvPr/>
        </p:nvSpPr>
        <p:spPr>
          <a:xfrm>
            <a:off x="742950" y="3590925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financier Movetia Erasmus+*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980BF87-9909-4FB0-9CDB-78A56504D901}"/>
              </a:ext>
            </a:extLst>
          </p:cNvPr>
          <p:cNvSpPr>
            <a:spLocks noGrp="1"/>
          </p:cNvSpPr>
          <p:nvPr/>
        </p:nvSpPr>
        <p:spPr>
          <a:xfrm>
            <a:off x="571500" y="4124325"/>
            <a:ext cx="4953000" cy="800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6B027A-2C41-4232-B60A-779C31825BD0}"/>
              </a:ext>
            </a:extLst>
          </p:cNvPr>
          <p:cNvSpPr>
            <a:spLocks noGrp="1"/>
          </p:cNvSpPr>
          <p:nvPr/>
        </p:nvSpPr>
        <p:spPr>
          <a:xfrm>
            <a:off x="862012" y="4229100"/>
            <a:ext cx="1333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13’000 €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76FEEC8-B80E-4C96-AC53-DF99EDC7B167}"/>
              </a:ext>
            </a:extLst>
          </p:cNvPr>
          <p:cNvSpPr>
            <a:spLocks noGrp="1"/>
          </p:cNvSpPr>
          <p:nvPr/>
        </p:nvSpPr>
        <p:spPr>
          <a:xfrm>
            <a:off x="628650" y="4548187"/>
            <a:ext cx="1571624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12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oût</a:t>
            </a:r>
            <a:r>
              <a:rPr sz="12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du </a:t>
            </a:r>
            <a:r>
              <a:rPr sz="12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programme</a:t>
            </a:r>
            <a:endParaRPr sz="12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8B29B7-1165-4A6F-8772-52E226CBE355}"/>
              </a:ext>
            </a:extLst>
          </p:cNvPr>
          <p:cNvSpPr>
            <a:spLocks noGrp="1"/>
          </p:cNvSpPr>
          <p:nvPr/>
        </p:nvSpPr>
        <p:spPr>
          <a:xfrm>
            <a:off x="2538412" y="4229100"/>
            <a:ext cx="1143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42AEA9-D868-4C86-AEAA-6B798115D45A}"/>
              </a:ext>
            </a:extLst>
          </p:cNvPr>
          <p:cNvSpPr>
            <a:spLocks noGrp="1"/>
          </p:cNvSpPr>
          <p:nvPr/>
        </p:nvSpPr>
        <p:spPr>
          <a:xfrm>
            <a:off x="2433637" y="4529137"/>
            <a:ext cx="952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places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4152A5-A780-4DA3-B573-A7ABADA2D62A}"/>
              </a:ext>
            </a:extLst>
          </p:cNvPr>
          <p:cNvSpPr>
            <a:spLocks noGrp="1"/>
          </p:cNvSpPr>
          <p:nvPr/>
        </p:nvSpPr>
        <p:spPr>
          <a:xfrm>
            <a:off x="3676650" y="4233182"/>
            <a:ext cx="157162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31.01.2027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C27458-67F3-4D44-9B54-96D726F369CA}"/>
              </a:ext>
            </a:extLst>
          </p:cNvPr>
          <p:cNvSpPr>
            <a:spLocks noGrp="1"/>
          </p:cNvSpPr>
          <p:nvPr/>
        </p:nvSpPr>
        <p:spPr>
          <a:xfrm>
            <a:off x="3521868" y="4516210"/>
            <a:ext cx="157162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délai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d’inscription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FEF91A0-6434-4D38-8BB8-F49B93E2DAC7}"/>
              </a:ext>
            </a:extLst>
          </p:cNvPr>
          <p:cNvSpPr>
            <a:spLocks noGrp="1"/>
          </p:cNvSpPr>
          <p:nvPr/>
        </p:nvSpPr>
        <p:spPr>
          <a:xfrm>
            <a:off x="561975" y="5357812"/>
            <a:ext cx="8020050" cy="495300"/>
          </a:xfrm>
          <a:prstGeom prst="roundRect">
            <a:avLst>
              <a:gd name="adj" fmla="val 19231"/>
            </a:avLst>
          </a:prstGeom>
          <a:solidFill>
            <a:srgbClr val="EFF3E2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4C949E-BC45-486F-8CA6-2244727287CA}"/>
              </a:ext>
            </a:extLst>
          </p:cNvPr>
          <p:cNvSpPr>
            <a:spLocks noGrp="1"/>
          </p:cNvSpPr>
          <p:nvPr/>
        </p:nvSpPr>
        <p:spPr>
          <a:xfrm>
            <a:off x="733425" y="5419727"/>
            <a:ext cx="76771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050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Priorité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: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élèves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de 1re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inscrits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2e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OSP CI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OSP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pédagogie</a:t>
            </a:r>
            <a:endParaRPr sz="1600" b="1" dirty="0">
              <a:solidFill>
                <a:srgbClr val="687A2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4B951C-0381-498B-9A51-AB4ECD68ABCE}"/>
              </a:ext>
            </a:extLst>
          </p:cNvPr>
          <p:cNvSpPr>
            <a:spLocks noGrp="1"/>
          </p:cNvSpPr>
          <p:nvPr/>
        </p:nvSpPr>
        <p:spPr>
          <a:xfrm>
            <a:off x="508907" y="6010274"/>
            <a:ext cx="80200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*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Décision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montants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connus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décembre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2026 · Vol et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dépenses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personnelles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non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compris</a:t>
            </a:r>
            <a:endParaRPr sz="16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695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3809A2B-1670-401F-9697-B094E126BE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CC6075-D4B6-415F-969A-AC184F8894CD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 EL&amp;M ECG en Allemagne</a:t>
            </a: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64CBBBAD-A944-4656-B3F1-45E05E358C8E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908028-2202-4304-9937-4F6940B2B36C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2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4"/>
          <a:srcRect l="27460" r="27460"/>
          <a:stretch>
            <a:fillRect/>
          </a:stretch>
        </p:blipFill>
        <p:spPr>
          <a:xfrm>
            <a:off x="5867400" y="1200150"/>
            <a:ext cx="2705100" cy="4000500"/>
          </a:xfrm>
          <a:prstGeom prst="roundRect">
            <a:avLst>
              <a:gd name="adj" fmla="val 5634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92BEB3A-2D80-495D-A019-B00DBD064CA5}"/>
              </a:ext>
            </a:extLst>
          </p:cNvPr>
          <p:cNvSpPr>
            <a:spLocks noGrp="1"/>
          </p:cNvSpPr>
          <p:nvPr/>
        </p:nvSpPr>
        <p:spPr>
          <a:xfrm>
            <a:off x="590550" y="1147763"/>
            <a:ext cx="1330779" cy="466725"/>
          </a:xfrm>
          <a:prstGeom prst="roundRect">
            <a:avLst>
              <a:gd name="adj" fmla="val 42857"/>
            </a:avLst>
          </a:prstGeom>
          <a:solidFill>
            <a:srgbClr val="EAF3FA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FE1269-73F8-4077-809E-46171754AC77}"/>
              </a:ext>
            </a:extLst>
          </p:cNvPr>
          <p:cNvSpPr>
            <a:spLocks noGrp="1"/>
          </p:cNvSpPr>
          <p:nvPr/>
        </p:nvSpPr>
        <p:spPr>
          <a:xfrm>
            <a:off x="590551" y="1207294"/>
            <a:ext cx="1330778" cy="11430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3976A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PRINCIPE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0D19185-ECB9-4E96-ACE7-4CD21459CB41}"/>
              </a:ext>
            </a:extLst>
          </p:cNvPr>
          <p:cNvSpPr>
            <a:spLocks noGrp="1"/>
          </p:cNvSpPr>
          <p:nvPr/>
        </p:nvSpPr>
        <p:spPr>
          <a:xfrm>
            <a:off x="552450" y="1800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3976A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2ECF65-BA4D-40E5-85C4-36C51CBA0B67}"/>
              </a:ext>
            </a:extLst>
          </p:cNvPr>
          <p:cNvSpPr>
            <a:spLocks noGrp="1"/>
          </p:cNvSpPr>
          <p:nvPr/>
        </p:nvSpPr>
        <p:spPr>
          <a:xfrm>
            <a:off x="742950" y="1724025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1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scolaire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Allemagne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9CFBC4B-9447-4D25-9725-E62576064330}"/>
              </a:ext>
            </a:extLst>
          </p:cNvPr>
          <p:cNvSpPr>
            <a:spLocks noGrp="1"/>
          </p:cNvSpPr>
          <p:nvPr/>
        </p:nvSpPr>
        <p:spPr>
          <a:xfrm>
            <a:off x="552450" y="2266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3976A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E89C0E-F097-4A51-BABA-CF2A0A397F05}"/>
              </a:ext>
            </a:extLst>
          </p:cNvPr>
          <p:cNvSpPr>
            <a:spLocks noGrp="1"/>
          </p:cNvSpPr>
          <p:nvPr/>
        </p:nvSpPr>
        <p:spPr>
          <a:xfrm>
            <a:off x="742950" y="2190750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Partenaire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sur place : CAMP’s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B8B7021-4D4C-4407-ACB9-276508FAC44E}"/>
              </a:ext>
            </a:extLst>
          </p:cNvPr>
          <p:cNvSpPr>
            <a:spLocks noGrp="1"/>
          </p:cNvSpPr>
          <p:nvPr/>
        </p:nvSpPr>
        <p:spPr>
          <a:xfrm>
            <a:off x="552450" y="27336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3976A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EE038B-A51E-4FF8-939D-75B782ACB85D}"/>
              </a:ext>
            </a:extLst>
          </p:cNvPr>
          <p:cNvSpPr>
            <a:spLocks noGrp="1"/>
          </p:cNvSpPr>
          <p:nvPr/>
        </p:nvSpPr>
        <p:spPr>
          <a:xfrm>
            <a:off x="742950" y="2657475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Hébergement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famille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d’accueil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4F47C19-4D9C-48F6-8A84-9B497AEEF002}"/>
              </a:ext>
            </a:extLst>
          </p:cNvPr>
          <p:cNvSpPr>
            <a:spLocks noGrp="1"/>
          </p:cNvSpPr>
          <p:nvPr/>
        </p:nvSpPr>
        <p:spPr>
          <a:xfrm>
            <a:off x="552450" y="32004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3976A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0EA27C-F6B7-457A-B665-CD961D6E5924}"/>
              </a:ext>
            </a:extLst>
          </p:cNvPr>
          <p:cNvSpPr>
            <a:spLocks noGrp="1"/>
          </p:cNvSpPr>
          <p:nvPr/>
        </p:nvSpPr>
        <p:spPr>
          <a:xfrm>
            <a:off x="742950" y="3124200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Placement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école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publique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FB367C8-E7A9-446D-8909-47A5C637F793}"/>
              </a:ext>
            </a:extLst>
          </p:cNvPr>
          <p:cNvSpPr>
            <a:spLocks noGrp="1"/>
          </p:cNvSpPr>
          <p:nvPr/>
        </p:nvSpPr>
        <p:spPr>
          <a:xfrm>
            <a:off x="552450" y="3667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3976A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D33AD-1221-4EFD-ACCA-70CBF4CB9495}"/>
              </a:ext>
            </a:extLst>
          </p:cNvPr>
          <p:cNvSpPr>
            <a:spLocks noGrp="1"/>
          </p:cNvSpPr>
          <p:nvPr/>
        </p:nvSpPr>
        <p:spPr>
          <a:xfrm>
            <a:off x="742950" y="3590925"/>
            <a:ext cx="4714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financier Movetia Erasmus+*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93CE701-1552-4F83-AC70-4FA11B958A95}"/>
              </a:ext>
            </a:extLst>
          </p:cNvPr>
          <p:cNvSpPr>
            <a:spLocks noGrp="1"/>
          </p:cNvSpPr>
          <p:nvPr/>
        </p:nvSpPr>
        <p:spPr>
          <a:xfrm>
            <a:off x="504825" y="4197803"/>
            <a:ext cx="4953000" cy="800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FBC7CB-EF97-417C-BCD9-986674EAF9B3}"/>
              </a:ext>
            </a:extLst>
          </p:cNvPr>
          <p:cNvSpPr>
            <a:spLocks noGrp="1"/>
          </p:cNvSpPr>
          <p:nvPr/>
        </p:nvSpPr>
        <p:spPr>
          <a:xfrm>
            <a:off x="834118" y="4298496"/>
            <a:ext cx="1333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3976A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9’500 €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34E0B9-B019-434B-8F39-150A464A1BD9}"/>
              </a:ext>
            </a:extLst>
          </p:cNvPr>
          <p:cNvSpPr>
            <a:spLocks noGrp="1"/>
          </p:cNvSpPr>
          <p:nvPr/>
        </p:nvSpPr>
        <p:spPr>
          <a:xfrm>
            <a:off x="576943" y="4571999"/>
            <a:ext cx="1858737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coût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du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programme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9401F7-2BB4-4EEE-A306-F2F9DFFE3CE8}"/>
              </a:ext>
            </a:extLst>
          </p:cNvPr>
          <p:cNvSpPr>
            <a:spLocks noGrp="1"/>
          </p:cNvSpPr>
          <p:nvPr/>
        </p:nvSpPr>
        <p:spPr>
          <a:xfrm>
            <a:off x="2577193" y="4291012"/>
            <a:ext cx="1143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3976A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074904-7C04-4ED5-B768-86A1E227478E}"/>
              </a:ext>
            </a:extLst>
          </p:cNvPr>
          <p:cNvSpPr>
            <a:spLocks noGrp="1"/>
          </p:cNvSpPr>
          <p:nvPr/>
        </p:nvSpPr>
        <p:spPr>
          <a:xfrm>
            <a:off x="2441800" y="4574040"/>
            <a:ext cx="952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places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A22212-9182-465B-B971-47709EAFB14A}"/>
              </a:ext>
            </a:extLst>
          </p:cNvPr>
          <p:cNvSpPr>
            <a:spLocks noGrp="1"/>
          </p:cNvSpPr>
          <p:nvPr/>
        </p:nvSpPr>
        <p:spPr>
          <a:xfrm>
            <a:off x="3662362" y="4314144"/>
            <a:ext cx="157162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3976A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31.01.2027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8AAF73-BBB4-4416-A7AE-2B4FE1490B25}"/>
              </a:ext>
            </a:extLst>
          </p:cNvPr>
          <p:cNvSpPr>
            <a:spLocks noGrp="1"/>
          </p:cNvSpPr>
          <p:nvPr/>
        </p:nvSpPr>
        <p:spPr>
          <a:xfrm>
            <a:off x="3541942" y="4589007"/>
            <a:ext cx="157162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délai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d’inscription</a:t>
            </a:r>
            <a:endParaRPr sz="1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5F1ACDD-4A9D-45C9-864F-3C393BE87C41}"/>
              </a:ext>
            </a:extLst>
          </p:cNvPr>
          <p:cNvSpPr>
            <a:spLocks noGrp="1"/>
          </p:cNvSpPr>
          <p:nvPr/>
        </p:nvSpPr>
        <p:spPr>
          <a:xfrm>
            <a:off x="552450" y="5369378"/>
            <a:ext cx="8020050" cy="495300"/>
          </a:xfrm>
          <a:prstGeom prst="roundRect">
            <a:avLst>
              <a:gd name="adj" fmla="val 19231"/>
            </a:avLst>
          </a:prstGeom>
          <a:solidFill>
            <a:srgbClr val="EAF3FA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4DFDF5-7F1C-4A06-A240-7832E6BB8EFF}"/>
              </a:ext>
            </a:extLst>
          </p:cNvPr>
          <p:cNvSpPr>
            <a:spLocks noGrp="1"/>
          </p:cNvSpPr>
          <p:nvPr/>
        </p:nvSpPr>
        <p:spPr>
          <a:xfrm>
            <a:off x="742950" y="5452381"/>
            <a:ext cx="76771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Priorité</a:t>
            </a: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 : </a:t>
            </a: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élèves</a:t>
            </a: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 de 1re </a:t>
            </a: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inscrits</a:t>
            </a: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 2e </a:t>
            </a: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 OSP CI </a:t>
            </a: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1" dirty="0">
                <a:solidFill>
                  <a:srgbClr val="3976A8"/>
                </a:solidFill>
                <a:latin typeface="Arial"/>
                <a:ea typeface="Arial"/>
                <a:cs typeface="Arial"/>
              </a:rPr>
              <a:t> OSP </a:t>
            </a:r>
            <a:r>
              <a:rPr sz="1600" b="1" dirty="0" err="1">
                <a:solidFill>
                  <a:srgbClr val="3976A8"/>
                </a:solidFill>
                <a:latin typeface="Arial"/>
                <a:ea typeface="Arial"/>
                <a:cs typeface="Arial"/>
              </a:rPr>
              <a:t>pédagogie</a:t>
            </a:r>
            <a:endParaRPr sz="1600" b="1" dirty="0">
              <a:solidFill>
                <a:srgbClr val="3976A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A546FC-25EC-4FAB-91A1-ACC9D5B854A3}"/>
              </a:ext>
            </a:extLst>
          </p:cNvPr>
          <p:cNvSpPr>
            <a:spLocks noGrp="1"/>
          </p:cNvSpPr>
          <p:nvPr/>
        </p:nvSpPr>
        <p:spPr>
          <a:xfrm>
            <a:off x="552450" y="6017077"/>
            <a:ext cx="80200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*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Décision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montants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connus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décembre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2026 · Vol et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dépenses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personnelles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non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compris</a:t>
            </a:r>
            <a:endParaRPr sz="16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2476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B3A48F6C-EFDA-4F0B-9500-9C84A8BD9B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4253BF-2215-4F52-B7D3-84B3810B74E2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Deux procédures selon le projet</a:t>
            </a: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A36EF57F-B4DF-4FD9-9E75-64D9C4D4CE90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4F9842-EC52-4ECD-A64C-596DCBC485ED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2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3908D4-978E-4439-BF2C-D0221DDACD23}"/>
              </a:ext>
            </a:extLst>
          </p:cNvPr>
          <p:cNvSpPr>
            <a:spLocks noGrp="1"/>
          </p:cNvSpPr>
          <p:nvPr/>
        </p:nvSpPr>
        <p:spPr>
          <a:xfrm>
            <a:off x="552450" y="1314450"/>
            <a:ext cx="3905250" cy="447675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E7B299C-2480-4DB5-B0F7-552B3F9D8703}"/>
              </a:ext>
            </a:extLst>
          </p:cNvPr>
          <p:cNvSpPr>
            <a:spLocks noGrp="1"/>
          </p:cNvSpPr>
          <p:nvPr/>
        </p:nvSpPr>
        <p:spPr>
          <a:xfrm>
            <a:off x="552450" y="1314450"/>
            <a:ext cx="3905250" cy="781050"/>
          </a:xfrm>
          <a:prstGeom prst="roundRect">
            <a:avLst>
              <a:gd name="adj" fmla="val 19512"/>
            </a:avLst>
          </a:prstGeom>
          <a:solidFill>
            <a:srgbClr val="EFF3E2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E08DD2-4AF2-477D-9A46-07281E1BB4B6}"/>
              </a:ext>
            </a:extLst>
          </p:cNvPr>
          <p:cNvSpPr>
            <a:spLocks noGrp="1"/>
          </p:cNvSpPr>
          <p:nvPr/>
        </p:nvSpPr>
        <p:spPr>
          <a:xfrm>
            <a:off x="781050" y="1495425"/>
            <a:ext cx="3429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Organisation</a:t>
            </a: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personnelle</a:t>
            </a:r>
            <a:endParaRPr sz="2000" b="1" dirty="0">
              <a:solidFill>
                <a:srgbClr val="687A2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D454AE9-0825-476F-B66C-F8BE9A147655}"/>
              </a:ext>
            </a:extLst>
          </p:cNvPr>
          <p:cNvSpPr>
            <a:spLocks noGrp="1"/>
          </p:cNvSpPr>
          <p:nvPr/>
        </p:nvSpPr>
        <p:spPr>
          <a:xfrm>
            <a:off x="781050" y="23812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AD0366-2329-49DC-8CD5-36768C2EE7DA}"/>
              </a:ext>
            </a:extLst>
          </p:cNvPr>
          <p:cNvSpPr>
            <a:spLocks noGrp="1"/>
          </p:cNvSpPr>
          <p:nvPr/>
        </p:nvSpPr>
        <p:spPr>
          <a:xfrm>
            <a:off x="781050" y="245745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FA8F99-9296-4B89-B024-DD9295B1C668}"/>
              </a:ext>
            </a:extLst>
          </p:cNvPr>
          <p:cNvSpPr>
            <a:spLocks noGrp="1"/>
          </p:cNvSpPr>
          <p:nvPr/>
        </p:nvSpPr>
        <p:spPr>
          <a:xfrm>
            <a:off x="1276350" y="2400300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Présenter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le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projet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à la doyenne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au doyen de 1re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endParaRPr sz="14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Connecteur droit 12">
            <a:extLst>
              <a:ext uri="{FF2B5EF4-FFF2-40B4-BE49-F238E27FC236}">
                <a16:creationId xmlns:a16="http://schemas.microsoft.com/office/drawing/2014/main" id="{A2AF7F8D-1F6D-4DB9-B10C-9C49CFA5BFEA}"/>
              </a:ext>
            </a:extLst>
          </p:cNvPr>
          <p:cNvSpPr>
            <a:spLocks noGrp="1"/>
          </p:cNvSpPr>
          <p:nvPr/>
        </p:nvSpPr>
        <p:spPr>
          <a:xfrm>
            <a:off x="952500" y="2752725"/>
            <a:ext cx="0" cy="257175"/>
          </a:xfrm>
          <a:prstGeom prst="line">
            <a:avLst/>
          </a:prstGeom>
          <a:noFill/>
          <a:ln w="19050">
            <a:solidFill>
              <a:srgbClr val="687A28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5C908C9-A39A-4C67-8BFC-097B2C597566}"/>
              </a:ext>
            </a:extLst>
          </p:cNvPr>
          <p:cNvSpPr>
            <a:spLocks noGrp="1"/>
          </p:cNvSpPr>
          <p:nvPr/>
        </p:nvSpPr>
        <p:spPr>
          <a:xfrm>
            <a:off x="781050" y="30480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140FA6-3F59-4661-877A-30B8AF0820D1}"/>
              </a:ext>
            </a:extLst>
          </p:cNvPr>
          <p:cNvSpPr>
            <a:spLocks noGrp="1"/>
          </p:cNvSpPr>
          <p:nvPr/>
        </p:nvSpPr>
        <p:spPr>
          <a:xfrm>
            <a:off x="781050" y="312420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CB6210-999D-4AB9-98CC-D891A9D6F628}"/>
              </a:ext>
            </a:extLst>
          </p:cNvPr>
          <p:cNvSpPr>
            <a:spLocks noGrp="1"/>
          </p:cNvSpPr>
          <p:nvPr/>
        </p:nvSpPr>
        <p:spPr>
          <a:xfrm>
            <a:off x="1276350" y="3067050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Faire signer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l’autorisation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par la direction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scolaire</a:t>
            </a:r>
            <a:endParaRPr sz="14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Connecteur droit 16">
            <a:extLst>
              <a:ext uri="{FF2B5EF4-FFF2-40B4-BE49-F238E27FC236}">
                <a16:creationId xmlns:a16="http://schemas.microsoft.com/office/drawing/2014/main" id="{C7D84E41-1546-4D32-963F-44FD21D4698B}"/>
              </a:ext>
            </a:extLst>
          </p:cNvPr>
          <p:cNvSpPr>
            <a:spLocks noGrp="1"/>
          </p:cNvSpPr>
          <p:nvPr/>
        </p:nvSpPr>
        <p:spPr>
          <a:xfrm>
            <a:off x="952500" y="3419475"/>
            <a:ext cx="0" cy="257175"/>
          </a:xfrm>
          <a:prstGeom prst="line">
            <a:avLst/>
          </a:prstGeom>
          <a:noFill/>
          <a:ln w="19050">
            <a:solidFill>
              <a:srgbClr val="687A28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C16EDEC-5043-41F6-908E-0264019E233B}"/>
              </a:ext>
            </a:extLst>
          </p:cNvPr>
          <p:cNvSpPr>
            <a:spLocks noGrp="1"/>
          </p:cNvSpPr>
          <p:nvPr/>
        </p:nvSpPr>
        <p:spPr>
          <a:xfrm>
            <a:off x="781050" y="37147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CFBB73-82D8-440B-AD57-DEFC227C9D13}"/>
              </a:ext>
            </a:extLst>
          </p:cNvPr>
          <p:cNvSpPr>
            <a:spLocks noGrp="1"/>
          </p:cNvSpPr>
          <p:nvPr/>
        </p:nvSpPr>
        <p:spPr>
          <a:xfrm>
            <a:off x="781050" y="379095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B6EB43-EC53-4C08-8C98-CF897B162237}"/>
              </a:ext>
            </a:extLst>
          </p:cNvPr>
          <p:cNvSpPr>
            <a:spLocks noGrp="1"/>
          </p:cNvSpPr>
          <p:nvPr/>
        </p:nvSpPr>
        <p:spPr>
          <a:xfrm>
            <a:off x="1276350" y="3733800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Organiser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le séjour</a:t>
            </a:r>
          </a:p>
        </p:txBody>
      </p:sp>
      <p:sp>
        <p:nvSpPr>
          <p:cNvPr id="21" name="Connecteur droit 20">
            <a:extLst>
              <a:ext uri="{FF2B5EF4-FFF2-40B4-BE49-F238E27FC236}">
                <a16:creationId xmlns:a16="http://schemas.microsoft.com/office/drawing/2014/main" id="{F90CFA64-118E-48E9-8239-F63F8573653E}"/>
              </a:ext>
            </a:extLst>
          </p:cNvPr>
          <p:cNvSpPr>
            <a:spLocks noGrp="1"/>
          </p:cNvSpPr>
          <p:nvPr/>
        </p:nvSpPr>
        <p:spPr>
          <a:xfrm>
            <a:off x="952500" y="4086225"/>
            <a:ext cx="0" cy="257175"/>
          </a:xfrm>
          <a:prstGeom prst="line">
            <a:avLst/>
          </a:prstGeom>
          <a:noFill/>
          <a:ln w="19050">
            <a:solidFill>
              <a:srgbClr val="687A28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465D0A-5E8D-408A-9FBA-51EB8F6E0CD3}"/>
              </a:ext>
            </a:extLst>
          </p:cNvPr>
          <p:cNvSpPr>
            <a:spLocks noGrp="1"/>
          </p:cNvSpPr>
          <p:nvPr/>
        </p:nvSpPr>
        <p:spPr>
          <a:xfrm>
            <a:off x="781050" y="43815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04B620-B1F3-45E3-BFAF-3BF0EB41551F}"/>
              </a:ext>
            </a:extLst>
          </p:cNvPr>
          <p:cNvSpPr>
            <a:spLocks noGrp="1"/>
          </p:cNvSpPr>
          <p:nvPr/>
        </p:nvSpPr>
        <p:spPr>
          <a:xfrm>
            <a:off x="781050" y="445770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B80E70-209F-4C2B-8D05-C0E00963D7A8}"/>
              </a:ext>
            </a:extLst>
          </p:cNvPr>
          <p:cNvSpPr>
            <a:spLocks noGrp="1"/>
          </p:cNvSpPr>
          <p:nvPr/>
        </p:nvSpPr>
        <p:spPr>
          <a:xfrm>
            <a:off x="1276350" y="4333874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Partir</a:t>
            </a: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8BBBCD-9442-4386-8660-0DF7069EBE2D}"/>
              </a:ext>
            </a:extLst>
          </p:cNvPr>
          <p:cNvSpPr>
            <a:spLocks noGrp="1"/>
          </p:cNvSpPr>
          <p:nvPr/>
        </p:nvSpPr>
        <p:spPr>
          <a:xfrm>
            <a:off x="552450" y="5093152"/>
            <a:ext cx="38862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75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Projet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à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présenter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au plus tard le 15 </a:t>
            </a:r>
            <a:r>
              <a:rPr sz="16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mai</a:t>
            </a:r>
            <a:r>
              <a:rPr sz="16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2027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80F1056-BAD7-475A-A3C5-6C103D23C338}"/>
              </a:ext>
            </a:extLst>
          </p:cNvPr>
          <p:cNvSpPr>
            <a:spLocks noGrp="1"/>
          </p:cNvSpPr>
          <p:nvPr/>
        </p:nvSpPr>
        <p:spPr>
          <a:xfrm>
            <a:off x="4762498" y="1495425"/>
            <a:ext cx="3780065" cy="4295775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1195D78-FD98-43D2-A3F9-A1ACBC60C390}"/>
              </a:ext>
            </a:extLst>
          </p:cNvPr>
          <p:cNvSpPr>
            <a:spLocks noGrp="1"/>
          </p:cNvSpPr>
          <p:nvPr/>
        </p:nvSpPr>
        <p:spPr>
          <a:xfrm>
            <a:off x="4686300" y="1314450"/>
            <a:ext cx="3905250" cy="781050"/>
          </a:xfrm>
          <a:prstGeom prst="roundRect">
            <a:avLst>
              <a:gd name="adj" fmla="val 19512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F2EC49-4032-4B79-87B7-0067ACD3AABF}"/>
              </a:ext>
            </a:extLst>
          </p:cNvPr>
          <p:cNvSpPr>
            <a:spLocks noGrp="1"/>
          </p:cNvSpPr>
          <p:nvPr/>
        </p:nvSpPr>
        <p:spPr>
          <a:xfrm>
            <a:off x="4914900" y="1495425"/>
            <a:ext cx="3429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EL&amp;M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5D619ED-06AE-4F3E-89F9-CB3466BAFACF}"/>
              </a:ext>
            </a:extLst>
          </p:cNvPr>
          <p:cNvSpPr>
            <a:spLocks noGrp="1"/>
          </p:cNvSpPr>
          <p:nvPr/>
        </p:nvSpPr>
        <p:spPr>
          <a:xfrm>
            <a:off x="4914900" y="23812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5C6D4E6-7054-4DBC-9E30-8A2A4EC4EA01}"/>
              </a:ext>
            </a:extLst>
          </p:cNvPr>
          <p:cNvSpPr>
            <a:spLocks noGrp="1"/>
          </p:cNvSpPr>
          <p:nvPr/>
        </p:nvSpPr>
        <p:spPr>
          <a:xfrm>
            <a:off x="4914900" y="245745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435A6F-1C90-4EBC-91A8-2C2629EB03B3}"/>
              </a:ext>
            </a:extLst>
          </p:cNvPr>
          <p:cNvSpPr>
            <a:spLocks noGrp="1"/>
          </p:cNvSpPr>
          <p:nvPr/>
        </p:nvSpPr>
        <p:spPr>
          <a:xfrm>
            <a:off x="5410200" y="2400300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Faire signer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l’autorisation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par la direction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scolaire</a:t>
            </a:r>
            <a:endParaRPr sz="14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Connecteur droit 32">
            <a:extLst>
              <a:ext uri="{FF2B5EF4-FFF2-40B4-BE49-F238E27FC236}">
                <a16:creationId xmlns:a16="http://schemas.microsoft.com/office/drawing/2014/main" id="{F27FB810-8EB6-4E9A-979B-4996A4E30811}"/>
              </a:ext>
            </a:extLst>
          </p:cNvPr>
          <p:cNvSpPr>
            <a:spLocks noGrp="1"/>
          </p:cNvSpPr>
          <p:nvPr/>
        </p:nvSpPr>
        <p:spPr>
          <a:xfrm>
            <a:off x="5086350" y="2752725"/>
            <a:ext cx="0" cy="257175"/>
          </a:xfrm>
          <a:prstGeom prst="line">
            <a:avLst/>
          </a:prstGeom>
          <a:noFill/>
          <a:ln w="19050">
            <a:solidFill>
              <a:srgbClr val="F04B23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0EB8E1DD-BE39-4681-B870-4167CE7D5162}"/>
              </a:ext>
            </a:extLst>
          </p:cNvPr>
          <p:cNvSpPr>
            <a:spLocks noGrp="1"/>
          </p:cNvSpPr>
          <p:nvPr/>
        </p:nvSpPr>
        <p:spPr>
          <a:xfrm>
            <a:off x="4914900" y="30480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1F17F1-A153-49F1-9D09-B2C0724F10C0}"/>
              </a:ext>
            </a:extLst>
          </p:cNvPr>
          <p:cNvSpPr>
            <a:spLocks noGrp="1"/>
          </p:cNvSpPr>
          <p:nvPr/>
        </p:nvSpPr>
        <p:spPr>
          <a:xfrm>
            <a:off x="4914900" y="312420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227FFE-2937-44D0-A7A9-484CE30B6A76}"/>
              </a:ext>
            </a:extLst>
          </p:cNvPr>
          <p:cNvSpPr>
            <a:spLocks noGrp="1"/>
          </p:cNvSpPr>
          <p:nvPr/>
        </p:nvSpPr>
        <p:spPr>
          <a:xfrm>
            <a:off x="5410200" y="3067050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S’inscrire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selon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la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procédure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du site cantonal</a:t>
            </a:r>
          </a:p>
        </p:txBody>
      </p:sp>
      <p:sp>
        <p:nvSpPr>
          <p:cNvPr id="37" name="Connecteur droit 36">
            <a:extLst>
              <a:ext uri="{FF2B5EF4-FFF2-40B4-BE49-F238E27FC236}">
                <a16:creationId xmlns:a16="http://schemas.microsoft.com/office/drawing/2014/main" id="{8B7133F2-0136-4505-8C6B-C7203B0EA585}"/>
              </a:ext>
            </a:extLst>
          </p:cNvPr>
          <p:cNvSpPr>
            <a:spLocks noGrp="1"/>
          </p:cNvSpPr>
          <p:nvPr/>
        </p:nvSpPr>
        <p:spPr>
          <a:xfrm>
            <a:off x="5086350" y="3419475"/>
            <a:ext cx="0" cy="257175"/>
          </a:xfrm>
          <a:prstGeom prst="line">
            <a:avLst/>
          </a:prstGeom>
          <a:noFill/>
          <a:ln w="19050">
            <a:solidFill>
              <a:srgbClr val="F04B23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ACF0F453-2211-46D4-B04F-CC9BE6985139}"/>
              </a:ext>
            </a:extLst>
          </p:cNvPr>
          <p:cNvSpPr>
            <a:spLocks noGrp="1"/>
          </p:cNvSpPr>
          <p:nvPr/>
        </p:nvSpPr>
        <p:spPr>
          <a:xfrm>
            <a:off x="4914900" y="37147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32E119F-49B6-47BB-8EAB-FAEB703C101B}"/>
              </a:ext>
            </a:extLst>
          </p:cNvPr>
          <p:cNvSpPr>
            <a:spLocks noGrp="1"/>
          </p:cNvSpPr>
          <p:nvPr/>
        </p:nvSpPr>
        <p:spPr>
          <a:xfrm>
            <a:off x="4914900" y="379095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1DA35A-1134-4F23-87B4-BEC5D207002F}"/>
              </a:ext>
            </a:extLst>
          </p:cNvPr>
          <p:cNvSpPr>
            <a:spLocks noGrp="1"/>
          </p:cNvSpPr>
          <p:nvPr/>
        </p:nvSpPr>
        <p:spPr>
          <a:xfrm>
            <a:off x="5410200" y="3733800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Respecter le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délai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du 31 </a:t>
            </a:r>
            <a:r>
              <a:rPr sz="14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janvier</a:t>
            </a:r>
            <a:r>
              <a:rPr sz="14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2027</a:t>
            </a:r>
          </a:p>
        </p:txBody>
      </p:sp>
      <p:sp>
        <p:nvSpPr>
          <p:cNvPr id="41" name="Connecteur droit 40">
            <a:extLst>
              <a:ext uri="{FF2B5EF4-FFF2-40B4-BE49-F238E27FC236}">
                <a16:creationId xmlns:a16="http://schemas.microsoft.com/office/drawing/2014/main" id="{EFE207D1-072C-4A2A-9426-7B7D877FCFE1}"/>
              </a:ext>
            </a:extLst>
          </p:cNvPr>
          <p:cNvSpPr>
            <a:spLocks noGrp="1"/>
          </p:cNvSpPr>
          <p:nvPr/>
        </p:nvSpPr>
        <p:spPr>
          <a:xfrm>
            <a:off x="5086350" y="4086225"/>
            <a:ext cx="0" cy="257175"/>
          </a:xfrm>
          <a:prstGeom prst="line">
            <a:avLst/>
          </a:prstGeom>
          <a:noFill/>
          <a:ln w="19050">
            <a:solidFill>
              <a:srgbClr val="F04B23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134433BE-55CF-4840-BF62-AAD0DD2EC613}"/>
              </a:ext>
            </a:extLst>
          </p:cNvPr>
          <p:cNvSpPr>
            <a:spLocks noGrp="1"/>
          </p:cNvSpPr>
          <p:nvPr/>
        </p:nvSpPr>
        <p:spPr>
          <a:xfrm>
            <a:off x="4914900" y="43815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EEFCAED-41FA-49C2-91F8-4FB17191A04C}"/>
              </a:ext>
            </a:extLst>
          </p:cNvPr>
          <p:cNvSpPr>
            <a:spLocks noGrp="1"/>
          </p:cNvSpPr>
          <p:nvPr/>
        </p:nvSpPr>
        <p:spPr>
          <a:xfrm>
            <a:off x="4914900" y="4457700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67" lnSpcReduction="2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BC9B122-098E-46DE-B9B2-2FEF694B40A9}"/>
              </a:ext>
            </a:extLst>
          </p:cNvPr>
          <p:cNvSpPr>
            <a:spLocks noGrp="1"/>
          </p:cNvSpPr>
          <p:nvPr/>
        </p:nvSpPr>
        <p:spPr>
          <a:xfrm>
            <a:off x="5429250" y="4333874"/>
            <a:ext cx="28194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Partir</a:t>
            </a: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!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6097934-1AEC-42E2-9B87-DE94BBAEBD5A}"/>
              </a:ext>
            </a:extLst>
          </p:cNvPr>
          <p:cNvSpPr>
            <a:spLocks noGrp="1"/>
          </p:cNvSpPr>
          <p:nvPr/>
        </p:nvSpPr>
        <p:spPr>
          <a:xfrm>
            <a:off x="4852307" y="5114924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7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Candidature </a:t>
            </a:r>
            <a:r>
              <a:rPr sz="16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en</a:t>
            </a: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ligne</a:t>
            </a: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au 31 </a:t>
            </a:r>
            <a:r>
              <a:rPr sz="16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janvier</a:t>
            </a: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2027</a:t>
            </a:r>
          </a:p>
        </p:txBody>
      </p:sp>
    </p:spTree>
    <p:extLst>
      <p:ext uri="{BB962C8B-B14F-4D97-AF65-F5344CB8AC3E}">
        <p14:creationId xmlns:p14="http://schemas.microsoft.com/office/powerpoint/2010/main" val="1745455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73E7932-ED50-44E2-845D-0B8592279D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525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DAABED-7B9A-4F70-9BCC-E1C4BC120FAB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71437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Contacts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62900" y="228600"/>
            <a:ext cx="666750" cy="666750"/>
          </a:xfrm>
          <a:prstGeom prst="rect">
            <a:avLst/>
          </a:prstGeom>
        </p:spPr>
      </p:pic>
      <p:sp>
        <p:nvSpPr>
          <p:cNvPr id="4" name="Connecteur droit 3">
            <a:extLst>
              <a:ext uri="{FF2B5EF4-FFF2-40B4-BE49-F238E27FC236}">
                <a16:creationId xmlns:a16="http://schemas.microsoft.com/office/drawing/2014/main" id="{4A46C111-4027-47C4-AC91-DEFAEFD13D9A}"/>
              </a:ext>
            </a:extLst>
          </p:cNvPr>
          <p:cNvSpPr>
            <a:spLocks noGrp="1"/>
          </p:cNvSpPr>
          <p:nvPr/>
        </p:nvSpPr>
        <p:spPr>
          <a:xfrm>
            <a:off x="552450" y="990600"/>
            <a:ext cx="803910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18784A-936A-40B4-B743-6504AE695FBB}"/>
              </a:ext>
            </a:extLst>
          </p:cNvPr>
          <p:cNvSpPr>
            <a:spLocks noGrp="1"/>
          </p:cNvSpPr>
          <p:nvPr/>
        </p:nvSpPr>
        <p:spPr>
          <a:xfrm>
            <a:off x="8210550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20000"/>
          </a:bodyPr>
          <a:lstStyle/>
          <a:p>
            <a:pPr algn="r">
              <a:defRPr sz="7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FE16569-460A-450D-A26B-742E6780A3CE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8020050" cy="1190625"/>
          </a:xfrm>
          <a:prstGeom prst="roundRect">
            <a:avLst>
              <a:gd name="adj" fmla="val 12800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5285AB-4E8E-4217-A7A6-7056D16AE435}"/>
              </a:ext>
            </a:extLst>
          </p:cNvPr>
          <p:cNvSpPr>
            <a:spLocks noGrp="1"/>
          </p:cNvSpPr>
          <p:nvPr/>
        </p:nvSpPr>
        <p:spPr>
          <a:xfrm>
            <a:off x="742949" y="1562102"/>
            <a:ext cx="3001737" cy="338136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96F7EB-DC80-4B8B-82B0-ED162469BF27}"/>
              </a:ext>
            </a:extLst>
          </p:cNvPr>
          <p:cNvSpPr>
            <a:spLocks noGrp="1"/>
          </p:cNvSpPr>
          <p:nvPr/>
        </p:nvSpPr>
        <p:spPr>
          <a:xfrm>
            <a:off x="510947" y="1592579"/>
            <a:ext cx="3350080" cy="4571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PROJET ET AUTORISATION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AD5C29-6117-49A5-A0B2-E46AFBD313E6}"/>
              </a:ext>
            </a:extLst>
          </p:cNvPr>
          <p:cNvSpPr>
            <a:spLocks noGrp="1"/>
          </p:cNvSpPr>
          <p:nvPr/>
        </p:nvSpPr>
        <p:spPr>
          <a:xfrm>
            <a:off x="742949" y="2000250"/>
            <a:ext cx="6191250" cy="2952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561" lnSpcReduction="20000"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Doyennes et doyens de 1re </a:t>
            </a:r>
            <a:r>
              <a:rPr sz="165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r>
              <a:rPr lang="fr-CH" sz="165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de chaque ECG</a:t>
            </a:r>
            <a:endParaRPr sz="165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41CA061-3772-4CAA-82CE-BD7F12A403BF}"/>
              </a:ext>
            </a:extLst>
          </p:cNvPr>
          <p:cNvSpPr>
            <a:spLocks noGrp="1"/>
          </p:cNvSpPr>
          <p:nvPr/>
        </p:nvSpPr>
        <p:spPr>
          <a:xfrm>
            <a:off x="514350" y="2762250"/>
            <a:ext cx="8020050" cy="2428875"/>
          </a:xfrm>
          <a:prstGeom prst="roundRect">
            <a:avLst>
              <a:gd name="adj" fmla="val 6275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2A5C7CC-F788-45AC-B569-097CBC3663A5}"/>
              </a:ext>
            </a:extLst>
          </p:cNvPr>
          <p:cNvSpPr>
            <a:spLocks noGrp="1"/>
          </p:cNvSpPr>
          <p:nvPr/>
        </p:nvSpPr>
        <p:spPr>
          <a:xfrm>
            <a:off x="742949" y="2971801"/>
            <a:ext cx="2381251" cy="361949"/>
          </a:xfrm>
          <a:prstGeom prst="roundRect">
            <a:avLst>
              <a:gd name="adj" fmla="val 42857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B16A82-7753-4197-92A8-9EC736CCA0C7}"/>
              </a:ext>
            </a:extLst>
          </p:cNvPr>
          <p:cNvSpPr>
            <a:spLocks noGrp="1"/>
          </p:cNvSpPr>
          <p:nvPr/>
        </p:nvSpPr>
        <p:spPr>
          <a:xfrm>
            <a:off x="-133351" y="3005137"/>
            <a:ext cx="3971925" cy="142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75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PROGRAMME EL&amp;M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38CD25-2229-47D7-80FF-1779FB383461}"/>
              </a:ext>
            </a:extLst>
          </p:cNvPr>
          <p:cNvSpPr>
            <a:spLocks noGrp="1"/>
          </p:cNvSpPr>
          <p:nvPr/>
        </p:nvSpPr>
        <p:spPr>
          <a:xfrm>
            <a:off x="742950" y="3429000"/>
            <a:ext cx="3238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Catherine Sonino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39B7D-ECDB-49C1-A2A3-316A187A7279}"/>
              </a:ext>
            </a:extLst>
          </p:cNvPr>
          <p:cNvSpPr>
            <a:spLocks noGrp="1"/>
          </p:cNvSpPr>
          <p:nvPr/>
        </p:nvSpPr>
        <p:spPr>
          <a:xfrm>
            <a:off x="742950" y="3733800"/>
            <a:ext cx="3686176" cy="20954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Cheffe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de service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Échanges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&amp; Mobilité DIP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4DC393-9A2C-4EA4-BDD6-B3DF02B5012A}"/>
              </a:ext>
            </a:extLst>
          </p:cNvPr>
          <p:cNvSpPr>
            <a:spLocks noGrp="1"/>
          </p:cNvSpPr>
          <p:nvPr/>
        </p:nvSpPr>
        <p:spPr>
          <a:xfrm>
            <a:off x="4714875" y="3429000"/>
            <a:ext cx="3238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Sophie Kurer-Roulin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1F1F36-A08A-4B8B-923C-7DCC1EC097D4}"/>
              </a:ext>
            </a:extLst>
          </p:cNvPr>
          <p:cNvSpPr>
            <a:spLocks noGrp="1"/>
          </p:cNvSpPr>
          <p:nvPr/>
        </p:nvSpPr>
        <p:spPr>
          <a:xfrm>
            <a:off x="4714875" y="3733800"/>
            <a:ext cx="3429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0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Coordinatrice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de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projets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</a:t>
            </a:r>
            <a:r>
              <a:rPr sz="1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assistante</a:t>
            </a:r>
            <a:r>
              <a:rPr sz="1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EL&amp;M</a:t>
            </a:r>
          </a:p>
        </p:txBody>
      </p:sp>
      <p:sp>
        <p:nvSpPr>
          <p:cNvPr id="18" name="Connecteur droit 17">
            <a:extLst>
              <a:ext uri="{FF2B5EF4-FFF2-40B4-BE49-F238E27FC236}">
                <a16:creationId xmlns:a16="http://schemas.microsoft.com/office/drawing/2014/main" id="{4341F93D-4C73-4E25-AAC3-F7776DCAE12E}"/>
              </a:ext>
            </a:extLst>
          </p:cNvPr>
          <p:cNvSpPr>
            <a:spLocks noGrp="1"/>
          </p:cNvSpPr>
          <p:nvPr/>
        </p:nvSpPr>
        <p:spPr>
          <a:xfrm>
            <a:off x="742950" y="4210050"/>
            <a:ext cx="7639050" cy="0"/>
          </a:xfrm>
          <a:prstGeom prst="line">
            <a:avLst/>
          </a:prstGeom>
          <a:noFill/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A2EC04-BA0D-42F8-85A3-34401FCAE83C}"/>
              </a:ext>
            </a:extLst>
          </p:cNvPr>
          <p:cNvSpPr>
            <a:spLocks noGrp="1"/>
          </p:cNvSpPr>
          <p:nvPr/>
        </p:nvSpPr>
        <p:spPr>
          <a:xfrm>
            <a:off x="742950" y="4467225"/>
            <a:ext cx="476250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info.echanges-mobilite@etat.ge.ch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082F9A-94CA-42EC-B6B5-74E4EA531D7D}"/>
              </a:ext>
            </a:extLst>
          </p:cNvPr>
          <p:cNvSpPr>
            <a:spLocks noGrp="1"/>
          </p:cNvSpPr>
          <p:nvPr/>
        </p:nvSpPr>
        <p:spPr>
          <a:xfrm>
            <a:off x="4124325" y="4467225"/>
            <a:ext cx="200025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4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022 327 06 60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919014-35F8-4B74-887A-CDF16C5FB913}"/>
              </a:ext>
            </a:extLst>
          </p:cNvPr>
          <p:cNvSpPr>
            <a:spLocks noGrp="1"/>
          </p:cNvSpPr>
          <p:nvPr/>
        </p:nvSpPr>
        <p:spPr>
          <a:xfrm>
            <a:off x="552450" y="5591175"/>
            <a:ext cx="80200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Toutes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les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informations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tous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les documents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sont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disponibles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sur le 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  <a:hlinkClick r:id="rId4"/>
              </a:rPr>
              <a:t>site cantonal EL&amp;M.</a:t>
            </a:r>
            <a:endParaRPr sz="20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8601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4845200-DB0D-4F52-93AF-8F1DD9F4DD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552450"/>
            <a:ext cx="952500" cy="952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B875F7-51F8-48BA-93CE-327E292EC4ED}"/>
              </a:ext>
            </a:extLst>
          </p:cNvPr>
          <p:cNvSpPr>
            <a:spLocks noGrp="1"/>
          </p:cNvSpPr>
          <p:nvPr/>
        </p:nvSpPr>
        <p:spPr>
          <a:xfrm>
            <a:off x="666750" y="2324100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Merci de votre attention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218D03-0347-4621-883C-51A4930CA3CA}"/>
              </a:ext>
            </a:extLst>
          </p:cNvPr>
          <p:cNvSpPr>
            <a:spLocks noGrp="1"/>
          </p:cNvSpPr>
          <p:nvPr/>
        </p:nvSpPr>
        <p:spPr>
          <a:xfrm>
            <a:off x="666750" y="3086100"/>
            <a:ext cx="4000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Des questions ?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2B00FB-5B6D-4A23-AC35-D27EF03664BD}"/>
              </a:ext>
            </a:extLst>
          </p:cNvPr>
          <p:cNvSpPr>
            <a:spLocks noGrp="1"/>
          </p:cNvSpPr>
          <p:nvPr/>
        </p:nvSpPr>
        <p:spPr>
          <a:xfrm>
            <a:off x="666750" y="3971925"/>
            <a:ext cx="7810500" cy="914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C73904-1B87-496C-8B91-205470AE2148}"/>
              </a:ext>
            </a:extLst>
          </p:cNvPr>
          <p:cNvSpPr>
            <a:spLocks noGrp="1"/>
          </p:cNvSpPr>
          <p:nvPr/>
        </p:nvSpPr>
        <p:spPr>
          <a:xfrm>
            <a:off x="904875" y="42100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67" lnSpcReduction="10000"/>
          </a:bodyPr>
          <a:lstStyle/>
          <a:p>
            <a:pPr algn="l">
              <a:defRPr sz="15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info.echanges-mobilite@etat.ge.ch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C70B80-00D3-481E-A174-8E841B63DA84}"/>
              </a:ext>
            </a:extLst>
          </p:cNvPr>
          <p:cNvSpPr>
            <a:spLocks noGrp="1"/>
          </p:cNvSpPr>
          <p:nvPr/>
        </p:nvSpPr>
        <p:spPr>
          <a:xfrm>
            <a:off x="904875" y="4543425"/>
            <a:ext cx="28575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7778" lnSpcReduction="10000"/>
          </a:bodyPr>
          <a:lstStyle/>
          <a:p>
            <a:pPr algn="l">
              <a:defRPr sz="112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022 327 06 60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472D9C-7934-4158-A7C3-697D3FD11286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48577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6667" lnSpcReduction="10000"/>
          </a:bodyPr>
          <a:lstStyle/>
          <a:p>
            <a:pPr algn="l">
              <a:defRPr sz="97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Unité transversale Échanges &amp; Mobilité DIP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46AA80-7BD3-485D-86D6-46CC7B0CBF62}"/>
              </a:ext>
            </a:extLst>
          </p:cNvPr>
          <p:cNvSpPr>
            <a:spLocks noGrp="1"/>
          </p:cNvSpPr>
          <p:nvPr/>
        </p:nvSpPr>
        <p:spPr>
          <a:xfrm>
            <a:off x="7239000" y="0"/>
            <a:ext cx="1905000" cy="68580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556AB5-9E2F-46D5-80A3-1C3BAFA8E35F}"/>
              </a:ext>
            </a:extLst>
          </p:cNvPr>
          <p:cNvSpPr>
            <a:spLocks noGrp="1"/>
          </p:cNvSpPr>
          <p:nvPr/>
        </p:nvSpPr>
        <p:spPr>
          <a:xfrm>
            <a:off x="7477125" y="2628900"/>
            <a:ext cx="14287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EL&amp;M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89BC6E-9194-46D6-857F-4F05ED33A51E}"/>
              </a:ext>
            </a:extLst>
          </p:cNvPr>
          <p:cNvSpPr>
            <a:spLocks noGrp="1"/>
          </p:cNvSpPr>
          <p:nvPr/>
        </p:nvSpPr>
        <p:spPr>
          <a:xfrm>
            <a:off x="7477125" y="3171825"/>
            <a:ext cx="1428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BOUGE TES</a:t>
            </a:r>
          </a:p>
          <a:p>
            <a:pPr algn="ctr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HORIZONS</a:t>
            </a:r>
          </a:p>
        </p:txBody>
      </p:sp>
    </p:spTree>
    <p:extLst>
      <p:ext uri="{BB962C8B-B14F-4D97-AF65-F5344CB8AC3E}">
        <p14:creationId xmlns:p14="http://schemas.microsoft.com/office/powerpoint/2010/main" val="196090708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613</Words>
  <Application>Microsoft Office PowerPoint</Application>
  <DocSecurity>0</DocSecurity>
  <PresentationFormat>Affichage à l'écran (4:3)</PresentationFormat>
  <Paragraphs>149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Sonino Catherine (DIP)</cp:lastModifiedBy>
  <cp:revision>9</cp:revision>
  <dcterms:created xsi:type="dcterms:W3CDTF">2026-09-21T11:11:29Z</dcterms:created>
  <dcterms:modified xsi:type="dcterms:W3CDTF">2026-09-21T12:26:35Z</dcterms:modified>
</cp:coreProperties>
</file>