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61" r:id="rId2"/>
    <p:sldId id="262" r:id="rId3"/>
    <p:sldId id="263" r:id="rId4"/>
    <p:sldId id="266" r:id="rId5"/>
    <p:sldId id="267" r:id="rId6"/>
    <p:sldId id="268" r:id="rId7"/>
    <p:sldId id="271" r:id="rId8"/>
    <p:sldId id="269" r:id="rId9"/>
    <p:sldId id="270" r:id="rId10"/>
    <p:sldId id="278" r:id="rId11"/>
    <p:sldId id="272" r:id="rId12"/>
    <p:sldId id="273" r:id="rId13"/>
    <p:sldId id="274" r:id="rId14"/>
    <p:sldId id="275" r:id="rId15"/>
    <p:sldId id="279" r:id="rId16"/>
    <p:sldId id="280" r:id="rId17"/>
    <p:sldId id="28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022ED1-A079-520E-9A4A-94FC69E03B7F}" name="Helbling Sandra" initials="SH" userId="S::sandra.helbling@edu.ge.ch::5fe13cf4-2f35-4f3c-9fac-0c531b8a5f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F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3" autoAdjust="0"/>
    <p:restoredTop sz="94868" autoAdjust="0"/>
  </p:normalViewPr>
  <p:slideViewPr>
    <p:cSldViewPr snapToGrid="0">
      <p:cViewPr varScale="1">
        <p:scale>
          <a:sx n="96" d="100"/>
          <a:sy n="96" d="100"/>
        </p:scale>
        <p:origin x="1146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-315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542C6A-BA29-4AC3-92B0-1C237B24FF38}" type="datetimeFigureOut">
              <a:rPr lang="fr-CH" smtClean="0"/>
              <a:t>24.09.2026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907B76-C171-4922-B22B-B34BD3CB1012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92705000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B93378-9885-492E-80DE-6B00DBB480BE}" type="datetimeFigureOut">
              <a:rPr lang="fr-CH" smtClean="0"/>
              <a:t>24.09.2026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A9095-7FE0-4A96-8ADA-8A3E4F73618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85807465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054859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 alt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Text Box 2"/>
          <p:cNvSpPr txBox="1">
            <a:spLocks noChangeArrowheads="1"/>
          </p:cNvSpPr>
          <p:nvPr/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CH" altLang="fr-FR"/>
          </a:p>
        </p:txBody>
      </p:sp>
    </p:spTree>
    <p:extLst>
      <p:ext uri="{BB962C8B-B14F-4D97-AF65-F5344CB8AC3E}">
        <p14:creationId xmlns:p14="http://schemas.microsoft.com/office/powerpoint/2010/main" val="1336877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4D856-2B84-4E6F-82DA-CEABBFCFF223}" type="datetime1">
              <a:rPr lang="fr-CH" smtClean="0"/>
              <a:t>24.09.2026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53B42-5D15-4D43-9C7A-2004794E9425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50283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6DADB-2729-47E2-8889-A1FB26762864}" type="datetime1">
              <a:rPr lang="fr-CH" smtClean="0"/>
              <a:t>24.09.2026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53B42-5D15-4D43-9C7A-2004794E9425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60268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979F8-9673-49C0-9CBC-DB2ED6D4EBC5}" type="datetime1">
              <a:rPr lang="fr-CH" smtClean="0"/>
              <a:t>24.09.2026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53B42-5D15-4D43-9C7A-2004794E9425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34143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E5D3-06C0-43D3-991C-94C08CF13AE4}" type="datetime1">
              <a:rPr lang="fr-CH" smtClean="0"/>
              <a:t>24.09.2026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53B42-5D15-4D43-9C7A-2004794E9425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409607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A39DE-B640-45DE-9ADD-BBCC6F973A24}" type="datetime1">
              <a:rPr lang="fr-CH" smtClean="0"/>
              <a:t>24.09.2026</a:t>
            </a:fld>
            <a:endParaRPr lang="fr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53B42-5D15-4D43-9C7A-2004794E9425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24097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AAB62-D755-4FC0-BAFB-2E26D77CFC1D}" type="datetime1">
              <a:rPr lang="fr-CH" smtClean="0"/>
              <a:t>24.09.2026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53B42-5D15-4D43-9C7A-2004794E9425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24303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E1449-8ADD-44F2-8EC0-8D6F60FFCD5B}" type="datetime1">
              <a:rPr lang="fr-CH" smtClean="0"/>
              <a:t>24.09.2026</a:t>
            </a:fld>
            <a:endParaRPr lang="fr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53B42-5D15-4D43-9C7A-2004794E9425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74888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A2F6-02C9-4C39-8BAB-3245B10A18B1}" type="datetime1">
              <a:rPr lang="fr-CH" smtClean="0"/>
              <a:t>24.09.2026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53B42-5D15-4D43-9C7A-2004794E9425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36916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184B8-A1DD-4B42-BC6B-B9435EECF63D}" type="datetime1">
              <a:rPr lang="fr-CH" smtClean="0"/>
              <a:t>24.09.2026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53B42-5D15-4D43-9C7A-2004794E9425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23280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E64E-6DEE-4C5F-A684-B72A5434D84C}" type="datetime1">
              <a:rPr lang="fr-CH" smtClean="0"/>
              <a:t>24.09.2026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53B42-5D15-4D43-9C7A-2004794E9425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83357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42B2A-D01E-47E7-A97A-7400D78F903A}" type="datetime1">
              <a:rPr lang="fr-CH" smtClean="0"/>
              <a:t>24.09.2026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53B42-5D15-4D43-9C7A-2004794E9425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30656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7B752-9496-4B0C-9A0A-982921C4E67B}" type="datetime1">
              <a:rPr lang="fr-CH" smtClean="0"/>
              <a:t>24.09.2026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53B42-5D15-4D43-9C7A-2004794E9425}" type="slidenum">
              <a:rPr lang="fr-CH" smtClean="0"/>
              <a:t>‹N°›</a:t>
            </a:fld>
            <a:endParaRPr lang="fr-CH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53E78AE-127A-7ACC-A223-6FA299710699}"/>
              </a:ext>
            </a:extLst>
          </p:cNvPr>
          <p:cNvGrpSpPr/>
          <p:nvPr userDrawn="1"/>
        </p:nvGrpSpPr>
        <p:grpSpPr>
          <a:xfrm>
            <a:off x="0" y="5712277"/>
            <a:ext cx="12192000" cy="1117600"/>
            <a:chOff x="0" y="0"/>
            <a:chExt cx="12192000" cy="1122363"/>
          </a:xfrm>
          <a:gradFill flip="none" rotWithShape="1">
            <a:gsLst>
              <a:gs pos="62000">
                <a:schemeClr val="bg1">
                  <a:lumMod val="95000"/>
                </a:schemeClr>
              </a:gs>
              <a:gs pos="58000">
                <a:srgbClr val="B9F9EA"/>
              </a:gs>
              <a:gs pos="5000">
                <a:schemeClr val="bg2"/>
              </a:gs>
              <a:gs pos="98914">
                <a:srgbClr val="B8CAE8"/>
              </a:gs>
              <a:gs pos="98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b="100000"/>
            </a:path>
            <a:tileRect t="-100000" r="-100000"/>
          </a:gra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4B94DE3-32EE-4569-4398-821CA4AF432A}"/>
                </a:ext>
              </a:extLst>
            </p:cNvPr>
            <p:cNvSpPr/>
            <p:nvPr userDrawn="1"/>
          </p:nvSpPr>
          <p:spPr>
            <a:xfrm>
              <a:off x="0" y="0"/>
              <a:ext cx="12192000" cy="1122363"/>
            </a:xfrm>
            <a:prstGeom prst="rect">
              <a:avLst/>
            </a:prstGeom>
            <a:gradFill flip="none" rotWithShape="1">
              <a:gsLst>
                <a:gs pos="15000">
                  <a:schemeClr val="accent5">
                    <a:lumMod val="5000"/>
                    <a:lumOff val="95000"/>
                  </a:schemeClr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alpha val="64000"/>
                    <a:lumMod val="54000"/>
                    <a:lumOff val="46000"/>
                  </a:schemeClr>
                </a:gs>
              </a:gsLst>
              <a:lin ang="0" scaled="1"/>
              <a:tileRect/>
            </a:gra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EC12FE-6A68-E25C-34F8-78B012ED17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950" y="51017"/>
              <a:ext cx="1485900" cy="85095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  <a:effectLst>
              <a:softEdge rad="0"/>
            </a:effectLst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D6299CC9-7D2C-3948-2BAD-A4015AF68074}"/>
              </a:ext>
            </a:extLst>
          </p:cNvPr>
          <p:cNvSpPr txBox="1"/>
          <p:nvPr userDrawn="1"/>
        </p:nvSpPr>
        <p:spPr>
          <a:xfrm>
            <a:off x="5118716" y="5863583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Département de l’instruction publique, de la formation et de la jeunesse</a:t>
            </a:r>
          </a:p>
          <a:p>
            <a:r>
              <a:rPr lang="fr-CH" dirty="0"/>
              <a:t>Enseignement secondaire II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90A9F5F-9246-D535-1C6C-D818BEEAFD78}"/>
              </a:ext>
            </a:extLst>
          </p:cNvPr>
          <p:cNvSpPr txBox="1"/>
          <p:nvPr userDrawn="1"/>
        </p:nvSpPr>
        <p:spPr>
          <a:xfrm>
            <a:off x="514905" y="8878"/>
            <a:ext cx="640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sz="1200" baseline="0" dirty="0" err="1"/>
              <a:t>MMBs</a:t>
            </a:r>
            <a:r>
              <a:rPr lang="fr-CH" sz="1200" baseline="0" dirty="0"/>
              <a:t> - </a:t>
            </a:r>
            <a:r>
              <a:rPr lang="fr-CH" sz="1200" dirty="0"/>
              <a:t>Présentation</a:t>
            </a:r>
            <a:r>
              <a:rPr lang="fr-CH" sz="1200" baseline="0" dirty="0"/>
              <a:t> aux parents</a:t>
            </a:r>
            <a:endParaRPr lang="fr-CH" sz="1200" dirty="0"/>
          </a:p>
        </p:txBody>
      </p:sp>
    </p:spTree>
    <p:extLst>
      <p:ext uri="{BB962C8B-B14F-4D97-AF65-F5344CB8AC3E}">
        <p14:creationId xmlns:p14="http://schemas.microsoft.com/office/powerpoint/2010/main" val="2887464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susanne.scherrer@etat.ge.ch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thierry.dupraz@edu.ge.ch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info.&#233;changes-mobilite@etat.ge.ch" TargetMode="External"/><Relationship Id="rId2" Type="http://schemas.openxmlformats.org/officeDocument/2006/relationships/hyperlink" Target="https://edu.ge.ch/site/ele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1184276" y="3472205"/>
            <a:ext cx="10204449" cy="193899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4000" b="1" i="1" dirty="0"/>
              <a:t>pour les élèves actuellement en 1</a:t>
            </a:r>
            <a:r>
              <a:rPr lang="fr-FR" altLang="fr-FR" sz="4000" b="1" i="1" baseline="30000" dirty="0"/>
              <a:t>re</a:t>
            </a:r>
            <a:r>
              <a:rPr lang="fr-FR" altLang="fr-FR" sz="4000" b="1" i="1" dirty="0"/>
              <a:t> année </a:t>
            </a:r>
          </a:p>
          <a:p>
            <a:pPr algn="ctr"/>
            <a:r>
              <a:rPr lang="fr-FR" altLang="fr-FR" sz="4000" b="1" i="1" dirty="0"/>
              <a:t>inscrits dans la filière </a:t>
            </a:r>
            <a:r>
              <a:rPr lang="fr-FR" altLang="fr-FR" sz="4000" b="1" i="1" dirty="0" err="1"/>
              <a:t>MMBs</a:t>
            </a:r>
            <a:endParaRPr lang="fr-FR" altLang="fr-FR" sz="4000" b="1" i="1" dirty="0"/>
          </a:p>
          <a:p>
            <a:pPr algn="ctr"/>
            <a:endParaRPr lang="fr-FR" altLang="fr-FR" sz="4000" b="1" i="1" dirty="0"/>
          </a:p>
        </p:txBody>
      </p:sp>
      <p:sp>
        <p:nvSpPr>
          <p:cNvPr id="3076" name="ZoneTexte 1"/>
          <p:cNvSpPr txBox="1">
            <a:spLocks noChangeArrowheads="1"/>
          </p:cNvSpPr>
          <p:nvPr/>
        </p:nvSpPr>
        <p:spPr bwMode="auto">
          <a:xfrm>
            <a:off x="1310218" y="807710"/>
            <a:ext cx="9952567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ClrTx/>
              <a:buFontTx/>
              <a:buNone/>
            </a:pPr>
            <a:r>
              <a:rPr lang="fr-FR" altLang="fr-FR" sz="5000" b="1" dirty="0">
                <a:solidFill>
                  <a:srgbClr val="0070C0"/>
                </a:solidFill>
              </a:rPr>
              <a:t>Maturité mention bilingue</a:t>
            </a:r>
            <a:br>
              <a:rPr lang="fr-FR" altLang="fr-FR" sz="5000" b="1" dirty="0">
                <a:solidFill>
                  <a:srgbClr val="0070C0"/>
                </a:solidFill>
              </a:rPr>
            </a:br>
            <a:r>
              <a:rPr lang="fr-FR" altLang="fr-FR" sz="5000" b="1" dirty="0">
                <a:solidFill>
                  <a:srgbClr val="0070C0"/>
                </a:solidFill>
              </a:rPr>
              <a:t>par séjours linguistiques et scolaires</a:t>
            </a:r>
          </a:p>
          <a:p>
            <a:pPr algn="ctr">
              <a:buClrTx/>
              <a:buFontTx/>
              <a:buNone/>
            </a:pPr>
            <a:r>
              <a:rPr lang="fr-FR" altLang="fr-FR" sz="5000" b="1" dirty="0">
                <a:solidFill>
                  <a:srgbClr val="0070C0"/>
                </a:solidFill>
              </a:rPr>
              <a:t>(</a:t>
            </a:r>
            <a:r>
              <a:rPr lang="fr-FR" altLang="fr-FR" sz="5000" b="1" dirty="0" err="1">
                <a:solidFill>
                  <a:srgbClr val="0070C0"/>
                </a:solidFill>
              </a:rPr>
              <a:t>MMBs</a:t>
            </a:r>
            <a:r>
              <a:rPr lang="fr-FR" altLang="fr-FR" sz="5000" b="1" dirty="0">
                <a:solidFill>
                  <a:srgbClr val="0070C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35262298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721785" y="311634"/>
            <a:ext cx="1068916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fr-FR"/>
            </a:defPPr>
            <a:lvl1pPr algn="ctr">
              <a:buClrTx/>
              <a:buFontTx/>
              <a:buNone/>
              <a:defRPr sz="5000" b="1"/>
            </a:lvl1pPr>
          </a:lstStyle>
          <a:p>
            <a:r>
              <a:rPr lang="fr-FR" altLang="fr-FR" dirty="0">
                <a:solidFill>
                  <a:srgbClr val="0070C0"/>
                </a:solidFill>
              </a:rPr>
              <a:t>Objectifs</a:t>
            </a:r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930276" y="1142373"/>
            <a:ext cx="10272183" cy="3889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50760" tIns="50760" rIns="50760" bIns="50760"/>
          <a:lstStyle/>
          <a:p>
            <a:pPr marL="107950" indent="-106363">
              <a:spcBef>
                <a:spcPts val="600"/>
              </a:spcBef>
              <a:buClrTx/>
              <a:buFontTx/>
              <a:buNone/>
              <a:tabLst>
                <a:tab pos="107950" algn="l"/>
                <a:tab pos="677863" algn="l"/>
                <a:tab pos="1592263" algn="l"/>
                <a:tab pos="2506663" algn="l"/>
                <a:tab pos="3421063" algn="l"/>
                <a:tab pos="4335463" algn="l"/>
                <a:tab pos="5249863" algn="l"/>
                <a:tab pos="6164263" algn="l"/>
                <a:tab pos="7078663" algn="l"/>
                <a:tab pos="7993063" algn="l"/>
                <a:tab pos="8907463" algn="l"/>
                <a:tab pos="9821863" algn="l"/>
              </a:tabLst>
              <a:defRPr/>
            </a:pPr>
            <a:endParaRPr lang="fr-FR" sz="3000" b="1" dirty="0">
              <a:solidFill>
                <a:srgbClr val="5F5F5F"/>
              </a:solidFill>
            </a:endParaRPr>
          </a:p>
          <a:p>
            <a:pPr marL="458787" indent="-457200">
              <a:spcBef>
                <a:spcPts val="600"/>
              </a:spcBef>
              <a:spcAft>
                <a:spcPts val="600"/>
              </a:spcAft>
              <a:buClr>
                <a:srgbClr val="535353"/>
              </a:buClr>
              <a:buSzPct val="95000"/>
              <a:buFont typeface="Arial" panose="020B0604020202020204" pitchFamily="34" charset="0"/>
              <a:buChar char="•"/>
              <a:tabLst>
                <a:tab pos="173038" algn="l"/>
                <a:tab pos="7993063" algn="l"/>
                <a:tab pos="8907463" algn="l"/>
                <a:tab pos="9821863" algn="l"/>
              </a:tabLst>
              <a:defRPr/>
            </a:pPr>
            <a:r>
              <a:rPr lang="fr-FR" sz="3500" dirty="0">
                <a:solidFill>
                  <a:schemeClr val="tx1"/>
                </a:solidFill>
              </a:rPr>
              <a:t>Accroître l'acquisition de compétences en langue de communication (allemand ou anglais).</a:t>
            </a:r>
          </a:p>
          <a:p>
            <a:pPr marL="458787" indent="-457200">
              <a:spcBef>
                <a:spcPts val="600"/>
              </a:spcBef>
              <a:spcAft>
                <a:spcPts val="600"/>
              </a:spcAft>
              <a:buClr>
                <a:srgbClr val="535353"/>
              </a:buClr>
              <a:buSzPct val="95000"/>
              <a:buFont typeface="Arial" panose="020B0604020202020204" pitchFamily="34" charset="0"/>
              <a:buChar char="•"/>
              <a:tabLst>
                <a:tab pos="107950" algn="l"/>
                <a:tab pos="677863" algn="l"/>
                <a:tab pos="1592263" algn="l"/>
                <a:tab pos="2506663" algn="l"/>
                <a:tab pos="3421063" algn="l"/>
                <a:tab pos="4335463" algn="l"/>
                <a:tab pos="5249863" algn="l"/>
                <a:tab pos="6164263" algn="l"/>
                <a:tab pos="7078663" algn="l"/>
                <a:tab pos="7993063" algn="l"/>
                <a:tab pos="8907463" algn="l"/>
                <a:tab pos="9821863" algn="l"/>
              </a:tabLst>
              <a:defRPr/>
            </a:pPr>
            <a:r>
              <a:rPr lang="fr-FR" sz="3500" dirty="0"/>
              <a:t>Per</a:t>
            </a:r>
            <a:r>
              <a:rPr lang="fr-FR" sz="3500" dirty="0">
                <a:solidFill>
                  <a:schemeClr val="tx1"/>
                </a:solidFill>
              </a:rPr>
              <a:t>mettre l'acquisition d'un vocabulaire et de concepts spécifiques à certaines disciplines.</a:t>
            </a:r>
          </a:p>
          <a:p>
            <a:pPr marL="458787" indent="-457200">
              <a:spcBef>
                <a:spcPts val="600"/>
              </a:spcBef>
              <a:buClr>
                <a:srgbClr val="535353"/>
              </a:buClr>
              <a:buSzPct val="95000"/>
              <a:buFont typeface="Arial" panose="020B0604020202020204" pitchFamily="34" charset="0"/>
              <a:buChar char="•"/>
              <a:tabLst>
                <a:tab pos="107950" algn="l"/>
                <a:tab pos="677863" algn="l"/>
                <a:tab pos="1592263" algn="l"/>
                <a:tab pos="2506663" algn="l"/>
                <a:tab pos="3421063" algn="l"/>
                <a:tab pos="4335463" algn="l"/>
                <a:tab pos="5249863" algn="l"/>
                <a:tab pos="6164263" algn="l"/>
                <a:tab pos="7078663" algn="l"/>
                <a:tab pos="7993063" algn="l"/>
                <a:tab pos="8907463" algn="l"/>
                <a:tab pos="9821863" algn="l"/>
              </a:tabLst>
              <a:defRPr/>
            </a:pPr>
            <a:r>
              <a:rPr lang="fr-FR" sz="3500" dirty="0">
                <a:solidFill>
                  <a:schemeClr val="tx1"/>
                </a:solidFill>
              </a:rPr>
              <a:t>Approfondir les connaissances culturelles liées à la langue d'immersion.</a:t>
            </a:r>
          </a:p>
        </p:txBody>
      </p:sp>
    </p:spTree>
    <p:extLst>
      <p:ext uri="{BB962C8B-B14F-4D97-AF65-F5344CB8AC3E}">
        <p14:creationId xmlns:p14="http://schemas.microsoft.com/office/powerpoint/2010/main" val="5667353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"/>
          <p:cNvSpPr txBox="1">
            <a:spLocks noChangeArrowheads="1"/>
          </p:cNvSpPr>
          <p:nvPr/>
        </p:nvSpPr>
        <p:spPr bwMode="auto">
          <a:xfrm>
            <a:off x="645042" y="268528"/>
            <a:ext cx="109728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fr-FR"/>
            </a:defPPr>
            <a:lvl1pPr algn="ctr">
              <a:buClrTx/>
              <a:buFontTx/>
              <a:buNone/>
              <a:defRPr sz="5000" b="1">
                <a:solidFill>
                  <a:srgbClr val="0070C0"/>
                </a:solidFill>
              </a:defRPr>
            </a:lvl1pPr>
          </a:lstStyle>
          <a:p>
            <a:r>
              <a:rPr lang="fr-FR" altLang="fr-FR" dirty="0"/>
              <a:t>Deux types de séjour</a:t>
            </a:r>
          </a:p>
        </p:txBody>
      </p:sp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645042" y="1633282"/>
            <a:ext cx="10972800" cy="373616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50760" tIns="50760" rIns="50760" bIns="50760"/>
          <a:lstStyle/>
          <a:p>
            <a:pPr marL="720000" indent="-720000">
              <a:lnSpc>
                <a:spcPct val="80000"/>
              </a:lnSpc>
              <a:spcAft>
                <a:spcPts val="1200"/>
              </a:spcAft>
              <a:buClr>
                <a:srgbClr val="5F5F5F"/>
              </a:buClr>
              <a:buFont typeface="+mj-lt"/>
              <a:buAutoNum type="arabicPeriod"/>
              <a:tabLst>
                <a:tab pos="44450" algn="l"/>
                <a:tab pos="614363" algn="l"/>
                <a:tab pos="1528763" algn="l"/>
                <a:tab pos="2443163" algn="l"/>
                <a:tab pos="3357563" algn="l"/>
                <a:tab pos="4271963" algn="l"/>
                <a:tab pos="5186363" algn="l"/>
                <a:tab pos="6100763" algn="l"/>
                <a:tab pos="7015163" algn="l"/>
                <a:tab pos="7929563" algn="l"/>
                <a:tab pos="8843963" algn="l"/>
                <a:tab pos="9758363" algn="l"/>
              </a:tabLst>
              <a:defRPr/>
            </a:pPr>
            <a:r>
              <a:rPr lang="fr-FR" sz="4000" b="1" i="1" dirty="0">
                <a:solidFill>
                  <a:schemeClr val="tx1"/>
                </a:solidFill>
              </a:rPr>
              <a:t>Séjour court:</a:t>
            </a:r>
            <a:r>
              <a:rPr lang="fr-FR" sz="4000" b="1" dirty="0">
                <a:solidFill>
                  <a:schemeClr val="tx1"/>
                </a:solidFill>
              </a:rPr>
              <a:t> </a:t>
            </a:r>
            <a:r>
              <a:rPr lang="fr-FR" sz="4000" dirty="0">
                <a:solidFill>
                  <a:schemeClr val="tx1"/>
                </a:solidFill>
              </a:rPr>
              <a:t>un séjour </a:t>
            </a:r>
            <a:r>
              <a:rPr lang="fr-FR" sz="4000" i="1" dirty="0">
                <a:solidFill>
                  <a:schemeClr val="tx1"/>
                </a:solidFill>
              </a:rPr>
              <a:t>d'</a:t>
            </a:r>
            <a:r>
              <a:rPr lang="fr-FR" sz="4000" b="1" i="1" dirty="0">
                <a:solidFill>
                  <a:schemeClr val="tx1"/>
                </a:solidFill>
              </a:rPr>
              <a:t>un semestre </a:t>
            </a:r>
            <a:r>
              <a:rPr lang="fr-FR" sz="4000" dirty="0">
                <a:solidFill>
                  <a:schemeClr val="tx1"/>
                </a:solidFill>
              </a:rPr>
              <a:t>dans un gymnase de la région linguistique concernée pendant le 1</a:t>
            </a:r>
            <a:r>
              <a:rPr lang="fr-FR" sz="4000" baseline="30000" dirty="0">
                <a:solidFill>
                  <a:schemeClr val="tx1"/>
                </a:solidFill>
              </a:rPr>
              <a:t>er</a:t>
            </a:r>
            <a:r>
              <a:rPr lang="fr-FR" sz="4000" dirty="0">
                <a:solidFill>
                  <a:schemeClr val="tx1"/>
                </a:solidFill>
              </a:rPr>
              <a:t> semestre.</a:t>
            </a:r>
          </a:p>
          <a:p>
            <a:pPr marL="720000" indent="-720000">
              <a:lnSpc>
                <a:spcPct val="80000"/>
              </a:lnSpc>
              <a:spcBef>
                <a:spcPts val="600"/>
              </a:spcBef>
              <a:spcAft>
                <a:spcPts val="300"/>
              </a:spcAft>
              <a:buClr>
                <a:srgbClr val="5F5F5F"/>
              </a:buClr>
              <a:buFont typeface="+mj-lt"/>
              <a:buAutoNum type="arabicPeriod"/>
              <a:tabLst>
                <a:tab pos="44450" algn="l"/>
                <a:tab pos="614363" algn="l"/>
                <a:tab pos="1528763" algn="l"/>
                <a:tab pos="2443163" algn="l"/>
                <a:tab pos="3357563" algn="l"/>
                <a:tab pos="4271963" algn="l"/>
                <a:tab pos="5186363" algn="l"/>
                <a:tab pos="6100763" algn="l"/>
                <a:tab pos="7015163" algn="l"/>
                <a:tab pos="7929563" algn="l"/>
                <a:tab pos="8843963" algn="l"/>
                <a:tab pos="9758363" algn="l"/>
              </a:tabLst>
              <a:defRPr/>
            </a:pPr>
            <a:r>
              <a:rPr lang="fr-FR" sz="4000" b="1" i="1" dirty="0">
                <a:solidFill>
                  <a:schemeClr val="tx1"/>
                </a:solidFill>
              </a:rPr>
              <a:t>Séjour long:</a:t>
            </a:r>
            <a:r>
              <a:rPr lang="fr-FR" sz="4000" dirty="0"/>
              <a:t> un séjour d'</a:t>
            </a:r>
            <a:r>
              <a:rPr lang="fr-FR" sz="4000" b="1" i="1" dirty="0"/>
              <a:t>une année </a:t>
            </a:r>
            <a:r>
              <a:rPr lang="fr-FR" sz="4000" dirty="0"/>
              <a:t>complète dans un gymnase de la région linguistique concernée, durant toute la 2</a:t>
            </a:r>
            <a:r>
              <a:rPr lang="fr-FR" sz="4000" baseline="30000" dirty="0"/>
              <a:t>e</a:t>
            </a:r>
            <a:r>
              <a:rPr lang="fr-FR" sz="4000" dirty="0"/>
              <a:t> année.</a:t>
            </a:r>
          </a:p>
        </p:txBody>
      </p:sp>
    </p:spTree>
    <p:extLst>
      <p:ext uri="{BB962C8B-B14F-4D97-AF65-F5344CB8AC3E}">
        <p14:creationId xmlns:p14="http://schemas.microsoft.com/office/powerpoint/2010/main" val="8905117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285751" y="160761"/>
            <a:ext cx="110109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fr-FR"/>
            </a:defPPr>
            <a:lvl1pPr algn="ctr">
              <a:buClrTx/>
              <a:buFontTx/>
              <a:buNone/>
              <a:defRPr sz="5000" b="1">
                <a:solidFill>
                  <a:srgbClr val="0070C0"/>
                </a:solidFill>
              </a:defRPr>
            </a:lvl1pPr>
          </a:lstStyle>
          <a:p>
            <a:r>
              <a:rPr lang="fr-FR" altLang="fr-FR" dirty="0"/>
              <a:t>1</a:t>
            </a:r>
            <a:r>
              <a:rPr lang="fr-FR" altLang="fr-FR" baseline="30000" dirty="0"/>
              <a:t>re</a:t>
            </a:r>
            <a:r>
              <a:rPr lang="fr-FR" altLang="fr-FR" dirty="0"/>
              <a:t> année : début du processus</a:t>
            </a:r>
          </a:p>
        </p:txBody>
      </p:sp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912284" y="1022535"/>
            <a:ext cx="10384367" cy="4518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760" tIns="50760" rIns="50760" bIns="50760"/>
          <a:lstStyle>
            <a:lvl1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457200"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eaLnBrk="1">
              <a:lnSpc>
                <a:spcPct val="90000"/>
              </a:lnSpc>
              <a:spcBef>
                <a:spcPts val="600"/>
              </a:spcBef>
              <a:buClrTx/>
              <a:buFontTx/>
              <a:buNone/>
              <a:defRPr/>
            </a:pPr>
            <a:r>
              <a:rPr lang="fr-FR" altLang="fr-FR" sz="3000" b="1" dirty="0">
                <a:solidFill>
                  <a:schemeClr val="tx1"/>
                </a:solidFill>
                <a:latin typeface="+mj-lt"/>
              </a:rPr>
              <a:t>A la fin du 1</a:t>
            </a:r>
            <a:r>
              <a:rPr lang="fr-FR" altLang="fr-FR" sz="3000" b="1" baseline="30000" dirty="0">
                <a:solidFill>
                  <a:schemeClr val="tx1"/>
                </a:solidFill>
                <a:latin typeface="+mj-lt"/>
              </a:rPr>
              <a:t>er</a:t>
            </a:r>
            <a:r>
              <a:rPr lang="fr-FR" altLang="fr-FR" sz="3000" b="1" dirty="0">
                <a:solidFill>
                  <a:schemeClr val="tx1"/>
                </a:solidFill>
                <a:latin typeface="+mj-lt"/>
              </a:rPr>
              <a:t> semestre de 1</a:t>
            </a:r>
            <a:r>
              <a:rPr lang="fr-FR" altLang="fr-FR" sz="3000" b="1" baseline="30000" dirty="0">
                <a:solidFill>
                  <a:schemeClr val="tx1"/>
                </a:solidFill>
                <a:latin typeface="+mj-lt"/>
              </a:rPr>
              <a:t>re</a:t>
            </a:r>
            <a:r>
              <a:rPr lang="fr-FR" altLang="fr-FR" sz="3000" b="1" dirty="0">
                <a:solidFill>
                  <a:schemeClr val="tx1"/>
                </a:solidFill>
                <a:latin typeface="+mj-lt"/>
              </a:rPr>
              <a:t> année </a:t>
            </a: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:</a:t>
            </a:r>
          </a:p>
          <a:p>
            <a:pPr marL="432000" indent="-432000" algn="just" eaLnBrk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Bilan intermédiaire et confirmation des intentions de poursuite dans la filière </a:t>
            </a:r>
            <a:r>
              <a:rPr lang="fr-FR" altLang="fr-FR" sz="3000" dirty="0" err="1">
                <a:solidFill>
                  <a:schemeClr val="tx1"/>
                </a:solidFill>
                <a:latin typeface="+mj-lt"/>
              </a:rPr>
              <a:t>MMBs</a:t>
            </a: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, en portant une attention particulière aux éléments suivants :</a:t>
            </a:r>
          </a:p>
          <a:p>
            <a:pPr marL="712788" lvl="1" indent="0" eaLnBrk="1">
              <a:lnSpc>
                <a:spcPct val="90000"/>
              </a:lnSpc>
              <a:spcBef>
                <a:spcPts val="300"/>
              </a:spcBef>
              <a:buClrTx/>
              <a:buFontTx/>
              <a:buNone/>
              <a:defRPr/>
            </a:pP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- Français : moyenne ≥ 4.5</a:t>
            </a:r>
          </a:p>
          <a:p>
            <a:pPr marL="712788" lvl="1" indent="0" eaLnBrk="1">
              <a:lnSpc>
                <a:spcPct val="90000"/>
              </a:lnSpc>
              <a:spcBef>
                <a:spcPts val="600"/>
              </a:spcBef>
              <a:buClrTx/>
              <a:buFontTx/>
              <a:buNone/>
              <a:defRPr/>
            </a:pP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- Langue concernée : moyenne ≥ 4.5</a:t>
            </a:r>
          </a:p>
          <a:p>
            <a:pPr marL="712788" lvl="1" indent="0" eaLnBrk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Tx/>
              <a:buFontTx/>
              <a:buNone/>
              <a:defRPr/>
            </a:pP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- Moyenne générale et promotion</a:t>
            </a:r>
          </a:p>
          <a:p>
            <a:pPr marL="432000" indent="-432000" eaLnBrk="1">
              <a:lnSpc>
                <a:spcPct val="90000"/>
              </a:lnSpc>
              <a:spcBef>
                <a:spcPts val="600"/>
              </a:spcBef>
              <a:buClrTx/>
              <a:buFontTx/>
              <a:buNone/>
              <a:defRPr/>
            </a:pPr>
            <a:r>
              <a:rPr lang="fr-FR" altLang="fr-FR" sz="3000" b="1" dirty="0">
                <a:solidFill>
                  <a:schemeClr val="tx1"/>
                </a:solidFill>
                <a:latin typeface="+mj-lt"/>
              </a:rPr>
              <a:t>		</a:t>
            </a:r>
            <a:r>
              <a:rPr lang="fr-FR" altLang="fr-FR" sz="3000" b="1" i="1" dirty="0">
                <a:solidFill>
                  <a:schemeClr val="tx1"/>
                </a:solidFill>
                <a:latin typeface="+mj-lt"/>
              </a:rPr>
              <a:t>Ces critères doivent être</a:t>
            </a:r>
            <a:r>
              <a:rPr lang="fr-FR" altLang="fr-FR" sz="3000" i="1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altLang="fr-FR" sz="3000" b="1" i="1" dirty="0">
                <a:solidFill>
                  <a:schemeClr val="tx1"/>
                </a:solidFill>
                <a:latin typeface="+mj-lt"/>
              </a:rPr>
              <a:t>atteints en fin d’année</a:t>
            </a:r>
          </a:p>
          <a:p>
            <a:pPr marL="432000" indent="-432000" eaLnBrk="1">
              <a:lnSpc>
                <a:spcPct val="90000"/>
              </a:lnSpc>
              <a:spcBef>
                <a:spcPts val="600"/>
              </a:spcBef>
              <a:buClrTx/>
              <a:buFont typeface="Arial" panose="020B0604020202020204" pitchFamily="34" charset="0"/>
              <a:buChar char="•"/>
              <a:tabLst>
                <a:tab pos="182563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Séance élèves de 1</a:t>
            </a:r>
            <a:r>
              <a:rPr lang="fr-FR" altLang="fr-FR" sz="3000" baseline="30000" dirty="0">
                <a:solidFill>
                  <a:schemeClr val="tx1"/>
                </a:solidFill>
                <a:latin typeface="+mj-lt"/>
              </a:rPr>
              <a:t>re</a:t>
            </a: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 MMBs avec ceux de 3</a:t>
            </a:r>
            <a:r>
              <a:rPr lang="fr-FR" altLang="fr-FR" sz="3000" baseline="30000" dirty="0">
                <a:solidFill>
                  <a:schemeClr val="tx1"/>
                </a:solidFill>
                <a:latin typeface="+mj-lt"/>
              </a:rPr>
              <a:t>e</a:t>
            </a: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 - 4</a:t>
            </a:r>
            <a:r>
              <a:rPr lang="fr-FR" altLang="fr-FR" sz="3000" baseline="30000" dirty="0">
                <a:solidFill>
                  <a:schemeClr val="tx1"/>
                </a:solidFill>
                <a:latin typeface="+mj-lt"/>
              </a:rPr>
              <a:t>e</a:t>
            </a: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66302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609600" y="338027"/>
            <a:ext cx="109728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fr-FR"/>
            </a:defPPr>
            <a:lvl1pPr algn="ctr">
              <a:buClrTx/>
              <a:buFontTx/>
              <a:buNone/>
              <a:defRPr sz="5000" b="1">
                <a:solidFill>
                  <a:srgbClr val="0070C0"/>
                </a:solidFill>
              </a:defRPr>
            </a:lvl1pPr>
          </a:lstStyle>
          <a:p>
            <a:r>
              <a:rPr lang="fr-FR" altLang="fr-FR" dirty="0"/>
              <a:t>1</a:t>
            </a:r>
            <a:r>
              <a:rPr lang="fr-FR" altLang="fr-FR" baseline="30000" dirty="0"/>
              <a:t>re</a:t>
            </a:r>
            <a:r>
              <a:rPr lang="fr-FR" altLang="fr-FR" dirty="0"/>
              <a:t> année : suite du processus</a:t>
            </a: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843713" y="1423084"/>
            <a:ext cx="10504574" cy="396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760" tIns="50760" rIns="50760" bIns="50760"/>
          <a:lstStyle>
            <a:lvl1pPr eaLnBrk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fr-FR" altLang="fr-FR" sz="3000" b="1" dirty="0">
                <a:solidFill>
                  <a:schemeClr val="tx1"/>
                </a:solidFill>
                <a:latin typeface="+mj-lt"/>
              </a:rPr>
              <a:t>	Au cours du 2</a:t>
            </a:r>
            <a:r>
              <a:rPr lang="fr-FR" altLang="fr-FR" sz="3000" b="1" baseline="30000" dirty="0">
                <a:solidFill>
                  <a:schemeClr val="tx1"/>
                </a:solidFill>
                <a:latin typeface="+mj-lt"/>
              </a:rPr>
              <a:t>e</a:t>
            </a:r>
            <a:r>
              <a:rPr lang="fr-FR" altLang="fr-FR" sz="3000" b="1" dirty="0">
                <a:solidFill>
                  <a:schemeClr val="tx1"/>
                </a:solidFill>
                <a:latin typeface="+mj-lt"/>
              </a:rPr>
              <a:t> semestre de la 1</a:t>
            </a:r>
            <a:r>
              <a:rPr lang="fr-FR" altLang="fr-FR" sz="3000" b="1" baseline="30000" dirty="0">
                <a:solidFill>
                  <a:schemeClr val="tx1"/>
                </a:solidFill>
                <a:latin typeface="+mj-lt"/>
              </a:rPr>
              <a:t>re</a:t>
            </a:r>
            <a:r>
              <a:rPr lang="fr-FR" altLang="fr-FR" sz="3000" b="1" dirty="0">
                <a:solidFill>
                  <a:schemeClr val="tx1"/>
                </a:solidFill>
                <a:latin typeface="+mj-lt"/>
              </a:rPr>
              <a:t> année :</a:t>
            </a:r>
          </a:p>
          <a:p>
            <a:pPr eaLnBrk="1">
              <a:lnSpc>
                <a:spcPct val="120000"/>
              </a:lnSpc>
              <a:spcAft>
                <a:spcPts val="600"/>
              </a:spcAft>
              <a:buClrTx/>
              <a:buFontTx/>
              <a:buNone/>
            </a:pP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	</a:t>
            </a:r>
            <a:r>
              <a:rPr lang="fr-FR" altLang="fr-FR" sz="3000" b="1" i="1" dirty="0">
                <a:solidFill>
                  <a:schemeClr val="tx1"/>
                </a:solidFill>
                <a:latin typeface="+mj-lt"/>
              </a:rPr>
              <a:t>Séminaire de sensibilisation</a:t>
            </a: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: 3</a:t>
            </a:r>
            <a:r>
              <a:rPr lang="fr-FR" altLang="fr-FR" sz="30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séances obligatoires le mercredi après-midi : introduction à la culture du pays ou de la région d'accueil ainsi qu’à l’autonomie dans l’éloignement (cadres familial et scolaire). </a:t>
            </a:r>
          </a:p>
          <a:p>
            <a:pPr eaLnBrk="1">
              <a:lnSpc>
                <a:spcPct val="120000"/>
              </a:lnSpc>
              <a:spcAft>
                <a:spcPts val="600"/>
              </a:spcAft>
              <a:buClrTx/>
              <a:buFontTx/>
              <a:buNone/>
            </a:pPr>
            <a:r>
              <a:rPr lang="fr-FR" altLang="fr-FR" sz="3000" b="1" i="1" dirty="0">
                <a:solidFill>
                  <a:schemeClr val="tx1"/>
                </a:solidFill>
                <a:latin typeface="+mj-lt"/>
              </a:rPr>
              <a:t>Dates 2027</a:t>
            </a: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: mercredis 10 mars – 17 mars – 24 mars au Collège Voltaire </a:t>
            </a:r>
          </a:p>
          <a:p>
            <a:pPr eaLnBrk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FontTx/>
              <a:buNone/>
            </a:pPr>
            <a:endParaRPr lang="fr-FR" altLang="fr-FR" sz="3000" dirty="0">
              <a:solidFill>
                <a:schemeClr val="tx1"/>
              </a:solidFill>
              <a:latin typeface="+mj-lt"/>
            </a:endParaRPr>
          </a:p>
          <a:p>
            <a:pPr algn="just" eaLnBrk="1">
              <a:spcBef>
                <a:spcPts val="600"/>
              </a:spcBef>
              <a:buClrTx/>
              <a:buFontTx/>
              <a:buNone/>
            </a:pPr>
            <a:endParaRPr lang="fr-FR" altLang="fr-FR" sz="30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309172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/>
          <p:cNvSpPr txBox="1">
            <a:spLocks noChangeArrowheads="1"/>
          </p:cNvSpPr>
          <p:nvPr/>
        </p:nvSpPr>
        <p:spPr bwMode="auto">
          <a:xfrm>
            <a:off x="609600" y="178476"/>
            <a:ext cx="10972800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fr-FR"/>
            </a:defPPr>
            <a:lvl1pPr algn="ctr">
              <a:buClrTx/>
              <a:buFontTx/>
              <a:buNone/>
              <a:defRPr sz="5000" b="1">
                <a:solidFill>
                  <a:srgbClr val="0070C0"/>
                </a:solidFill>
              </a:defRPr>
            </a:lvl1pPr>
          </a:lstStyle>
          <a:p>
            <a:r>
              <a:rPr lang="fr-FR" altLang="fr-FR" dirty="0"/>
              <a:t>1</a:t>
            </a:r>
            <a:r>
              <a:rPr lang="fr-FR" altLang="fr-FR" baseline="30000" dirty="0"/>
              <a:t>re</a:t>
            </a:r>
            <a:r>
              <a:rPr lang="fr-FR" altLang="fr-FR" dirty="0"/>
              <a:t> année : suite du processus</a:t>
            </a:r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988484" y="983292"/>
            <a:ext cx="10462781" cy="459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eaLnBrk="1"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fr-FR" altLang="fr-FR" sz="3000" b="1" dirty="0">
                <a:solidFill>
                  <a:schemeClr val="tx1"/>
                </a:solidFill>
                <a:latin typeface="+mj-lt"/>
              </a:rPr>
              <a:t>	A la fin de l'année :</a:t>
            </a:r>
          </a:p>
          <a:p>
            <a:pPr eaLnBrk="1">
              <a:spcAft>
                <a:spcPts val="1800"/>
              </a:spcAft>
              <a:buClrTx/>
              <a:buFontTx/>
              <a:buNone/>
            </a:pP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	</a:t>
            </a:r>
            <a:r>
              <a:rPr lang="fr-FR" altLang="fr-FR" sz="2500" b="1" i="1" dirty="0">
                <a:solidFill>
                  <a:schemeClr val="tx1"/>
                </a:solidFill>
                <a:latin typeface="+mj-lt"/>
              </a:rPr>
              <a:t>Confirmation</a:t>
            </a:r>
            <a:r>
              <a:rPr lang="fr-FR" altLang="fr-FR" sz="2500" dirty="0">
                <a:solidFill>
                  <a:schemeClr val="tx1"/>
                </a:solidFill>
                <a:latin typeface="+mj-lt"/>
              </a:rPr>
              <a:t> du maintien dans la filière (notes de 4.5 atteintes en FR et AN/AL)</a:t>
            </a:r>
            <a:endParaRPr lang="fr-FR" altLang="fr-FR" sz="3000" dirty="0">
              <a:solidFill>
                <a:srgbClr val="5F5F5F"/>
              </a:solidFill>
              <a:latin typeface="+mj-lt"/>
            </a:endParaRPr>
          </a:p>
          <a:p>
            <a:pPr eaLnBrk="1">
              <a:spcAft>
                <a:spcPts val="1800"/>
              </a:spcAft>
              <a:buClrTx/>
              <a:buFontTx/>
              <a:buNone/>
            </a:pPr>
            <a:r>
              <a:rPr lang="fr-FR" altLang="fr-FR" sz="3000" i="1" dirty="0">
                <a:solidFill>
                  <a:srgbClr val="5F5F5F"/>
                </a:solidFill>
                <a:latin typeface="+mj-lt"/>
              </a:rPr>
              <a:t>		</a:t>
            </a:r>
            <a:r>
              <a:rPr lang="fr-FR" altLang="fr-FR" sz="2500" i="1" dirty="0">
                <a:solidFill>
                  <a:schemeClr val="tx1"/>
                </a:solidFill>
                <a:latin typeface="+mj-lt"/>
              </a:rPr>
              <a:t>Sortir de la filière </a:t>
            </a:r>
            <a:r>
              <a:rPr lang="fr-FR" altLang="fr-FR" sz="2500" i="1" dirty="0" err="1">
                <a:solidFill>
                  <a:schemeClr val="tx1"/>
                </a:solidFill>
                <a:latin typeface="+mj-lt"/>
              </a:rPr>
              <a:t>MMBs</a:t>
            </a:r>
            <a:r>
              <a:rPr lang="fr-FR" altLang="fr-FR" sz="2500" i="1" dirty="0">
                <a:solidFill>
                  <a:schemeClr val="tx1"/>
                </a:solidFill>
                <a:latin typeface="+mj-lt"/>
              </a:rPr>
              <a:t> ne signifie pas obligatoirement l'abandon du projet de séjour. L'élève peut effectuer un séjour linguistique hors maturité bilingue, d'une année uniquement, dont les conditions de retour sont identiques à celles du séjour dans le cadre de la maturité bilingue.</a:t>
            </a:r>
          </a:p>
          <a:p>
            <a:pPr eaLnBrk="1">
              <a:spcAft>
                <a:spcPts val="600"/>
              </a:spcAft>
              <a:buClrTx/>
              <a:buFontTx/>
              <a:buNone/>
            </a:pPr>
            <a:r>
              <a:rPr lang="fr-FR" altLang="fr-FR" sz="2500" i="1" dirty="0">
                <a:solidFill>
                  <a:schemeClr val="tx1"/>
                </a:solidFill>
                <a:latin typeface="+mj-lt"/>
              </a:rPr>
              <a:t>		Le renoncement tardif à un projet de séjour annoncé durant le 1</a:t>
            </a:r>
            <a:r>
              <a:rPr lang="fr-FR" altLang="fr-FR" sz="2500" i="1" baseline="30000" dirty="0">
                <a:solidFill>
                  <a:schemeClr val="tx1"/>
                </a:solidFill>
                <a:latin typeface="+mj-lt"/>
              </a:rPr>
              <a:t>er</a:t>
            </a:r>
            <a:r>
              <a:rPr lang="fr-FR" altLang="fr-FR" sz="2500" i="1" dirty="0">
                <a:solidFill>
                  <a:schemeClr val="tx1"/>
                </a:solidFill>
                <a:latin typeface="+mj-lt"/>
              </a:rPr>
              <a:t> degré peut conduire à une affectation dans un autre collège, selon les contraintes d'effectifs</a:t>
            </a:r>
            <a:endParaRPr lang="fr-FR" altLang="fr-FR" sz="3000" dirty="0">
              <a:solidFill>
                <a:srgbClr val="5F5F5F"/>
              </a:solidFill>
              <a:latin typeface="+mj-lt"/>
            </a:endParaRPr>
          </a:p>
        </p:txBody>
      </p:sp>
      <p:pic>
        <p:nvPicPr>
          <p:cNvPr id="1039" name="Picture 15" descr="C:\Users\barthecontis\AppData\Local\Microsoft\Windows\Temporary Internet Files\Content.IE5\9CX92PIF\Attention_Sign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385" y="2082689"/>
            <a:ext cx="585735" cy="51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C:\Users\barthecontis\AppData\Local\Microsoft\Windows\Temporary Internet Files\Content.IE5\9CX92PIF\Attention_Sign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385" y="3882818"/>
            <a:ext cx="585735" cy="51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0856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-293915" y="372293"/>
            <a:ext cx="121920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fr-FR" altLang="fr-FR" sz="5000" b="1" dirty="0">
                <a:solidFill>
                  <a:srgbClr val="0070C0"/>
                </a:solidFill>
                <a:latin typeface="+mn-lt"/>
              </a:rPr>
              <a:t>Notes en fin de 1</a:t>
            </a:r>
            <a:r>
              <a:rPr lang="fr-FR" altLang="fr-FR" sz="5000" b="1" baseline="30000" dirty="0">
                <a:solidFill>
                  <a:srgbClr val="0070C0"/>
                </a:solidFill>
                <a:latin typeface="+mn-lt"/>
              </a:rPr>
              <a:t>ère</a:t>
            </a:r>
            <a:r>
              <a:rPr lang="fr-FR" altLang="fr-FR" sz="5000" b="1" dirty="0">
                <a:solidFill>
                  <a:srgbClr val="0070C0"/>
                </a:solidFill>
                <a:latin typeface="+mn-lt"/>
              </a:rPr>
              <a:t> année</a:t>
            </a: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545363" y="1482393"/>
            <a:ext cx="10845800" cy="403590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50760" tIns="50760" rIns="50760" bIns="50760"/>
          <a:lstStyle/>
          <a:p>
            <a:pPr>
              <a:spcBef>
                <a:spcPts val="600"/>
              </a:spcBef>
              <a:buClrTx/>
              <a:buSzPct val="95000"/>
              <a:buFontTx/>
              <a:buNone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r>
              <a:rPr lang="fr-FR" sz="2500" b="1" dirty="0">
                <a:solidFill>
                  <a:schemeClr val="tx1"/>
                </a:solidFill>
              </a:rPr>
              <a:t>Si moyenne générale de fin de 1</a:t>
            </a:r>
            <a:r>
              <a:rPr lang="fr-FR" sz="2500" b="1" baseline="29000" dirty="0">
                <a:solidFill>
                  <a:schemeClr val="tx1"/>
                </a:solidFill>
              </a:rPr>
              <a:t>re</a:t>
            </a:r>
            <a:r>
              <a:rPr lang="fr-FR" sz="2500" b="1" dirty="0">
                <a:solidFill>
                  <a:schemeClr val="tx1"/>
                </a:solidFill>
              </a:rPr>
              <a:t> année ≥ 5.0 </a:t>
            </a:r>
            <a:r>
              <a:rPr lang="fr-FR" sz="2500" b="1" i="1" u="sng" dirty="0"/>
              <a:t>ou </a:t>
            </a:r>
            <a:r>
              <a:rPr lang="fr-FR" sz="2500" b="1" dirty="0">
                <a:solidFill>
                  <a:schemeClr val="tx1"/>
                </a:solidFill>
              </a:rPr>
              <a:t>si total français + les 2 langues étrangères choisies + mathématiques ≥ 19.0:</a:t>
            </a:r>
            <a:endParaRPr lang="fr-FR" sz="2500" dirty="0"/>
          </a:p>
          <a:p>
            <a:pPr>
              <a:spcBef>
                <a:spcPts val="600"/>
              </a:spcBef>
              <a:buClrTx/>
              <a:buSzPct val="95000"/>
              <a:buFontTx/>
              <a:buNone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r>
              <a:rPr lang="fr-FR" sz="2500" b="1" i="1" dirty="0">
                <a:solidFill>
                  <a:schemeClr val="tx1"/>
                </a:solidFill>
              </a:rPr>
              <a:t>				l'élève est admis directement en 3</a:t>
            </a:r>
            <a:r>
              <a:rPr lang="fr-FR" sz="2500" b="1" i="1" baseline="30000" dirty="0">
                <a:solidFill>
                  <a:schemeClr val="tx1"/>
                </a:solidFill>
              </a:rPr>
              <a:t>e</a:t>
            </a:r>
            <a:r>
              <a:rPr lang="fr-FR" sz="2500" b="1" i="1" dirty="0">
                <a:solidFill>
                  <a:schemeClr val="tx1"/>
                </a:solidFill>
              </a:rPr>
              <a:t> année.</a:t>
            </a:r>
          </a:p>
          <a:p>
            <a:pPr>
              <a:spcBef>
                <a:spcPts val="600"/>
              </a:spcBef>
              <a:buClrTx/>
              <a:buSzPct val="95000"/>
              <a:buFontTx/>
              <a:buNone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endParaRPr lang="fr-FR" sz="2500" b="1" i="1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  <a:spcAft>
                <a:spcPts val="1800"/>
              </a:spcAft>
              <a:buSzPct val="95000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r>
              <a:rPr lang="fr-FR" sz="2500" b="1" dirty="0">
                <a:solidFill>
                  <a:schemeClr val="tx1"/>
                </a:solidFill>
              </a:rPr>
              <a:t>Si</a:t>
            </a:r>
            <a:r>
              <a:rPr lang="fr-FR" sz="2500" dirty="0">
                <a:solidFill>
                  <a:schemeClr val="tx1"/>
                </a:solidFill>
              </a:rPr>
              <a:t> </a:t>
            </a:r>
            <a:r>
              <a:rPr lang="fr-FR" sz="2500" b="1" dirty="0">
                <a:solidFill>
                  <a:schemeClr val="tx1"/>
                </a:solidFill>
              </a:rPr>
              <a:t>aucune des deux conditions n'est remplie </a:t>
            </a:r>
            <a:r>
              <a:rPr lang="fr-FR" sz="2500" dirty="0"/>
              <a:t>(aucune dérogation accordée):</a:t>
            </a:r>
          </a:p>
          <a:p>
            <a:pPr>
              <a:lnSpc>
                <a:spcPct val="80000"/>
              </a:lnSpc>
              <a:spcAft>
                <a:spcPts val="1800"/>
              </a:spcAft>
              <a:buSzPct val="95000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r>
              <a:rPr lang="fr-FR" sz="2500" dirty="0"/>
              <a:t>		 	 </a:t>
            </a:r>
            <a:r>
              <a:rPr lang="fr-FR" sz="2500" dirty="0">
                <a:solidFill>
                  <a:schemeClr val="tx1"/>
                </a:solidFill>
              </a:rPr>
              <a:t>	  </a:t>
            </a:r>
            <a:r>
              <a:rPr lang="fr-FR" sz="2500" b="1" i="1" dirty="0">
                <a:solidFill>
                  <a:schemeClr val="tx1"/>
                </a:solidFill>
              </a:rPr>
              <a:t>l’élève intègre </a:t>
            </a:r>
            <a:r>
              <a:rPr lang="fr-FR" sz="2500" b="1" i="1" dirty="0"/>
              <a:t>la</a:t>
            </a:r>
            <a:r>
              <a:rPr lang="fr-FR" sz="2500" b="1" i="1" dirty="0">
                <a:solidFill>
                  <a:schemeClr val="tx1"/>
                </a:solidFill>
              </a:rPr>
              <a:t> 2</a:t>
            </a:r>
            <a:r>
              <a:rPr lang="fr-FR" sz="2500" b="1" i="1" baseline="30000" dirty="0">
                <a:solidFill>
                  <a:schemeClr val="tx1"/>
                </a:solidFill>
              </a:rPr>
              <a:t>e</a:t>
            </a:r>
            <a:r>
              <a:rPr lang="fr-FR" sz="2500" b="1" i="1" dirty="0">
                <a:solidFill>
                  <a:schemeClr val="tx1"/>
                </a:solidFill>
              </a:rPr>
              <a:t> année; il ne s'agit pas d'un redoublement.</a:t>
            </a:r>
          </a:p>
          <a:p>
            <a:pPr algn="just">
              <a:spcBef>
                <a:spcPts val="60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r>
              <a:rPr lang="fr-FR" sz="2500" b="1" i="1" dirty="0">
                <a:solidFill>
                  <a:schemeClr val="tx1"/>
                </a:solidFill>
              </a:rPr>
              <a:t>	Remarque</a:t>
            </a:r>
            <a:r>
              <a:rPr lang="fr-FR" sz="2500" dirty="0">
                <a:solidFill>
                  <a:schemeClr val="tx1"/>
                </a:solidFill>
              </a:rPr>
              <a:t>: l’élève peut intégrer la 3</a:t>
            </a:r>
            <a:r>
              <a:rPr lang="fr-FR" sz="2500" baseline="30000" dirty="0"/>
              <a:t>e</a:t>
            </a:r>
            <a:r>
              <a:rPr lang="fr-FR" sz="2500" dirty="0">
                <a:solidFill>
                  <a:schemeClr val="tx1"/>
                </a:solidFill>
              </a:rPr>
              <a:t> année s'il a été promu d'un collège suisse allemand reconnu, suivant un programme similaire à celui de 2</a:t>
            </a:r>
            <a:r>
              <a:rPr lang="fr-FR" sz="2500" baseline="30000" dirty="0">
                <a:solidFill>
                  <a:schemeClr val="tx1"/>
                </a:solidFill>
              </a:rPr>
              <a:t>e</a:t>
            </a:r>
            <a:r>
              <a:rPr lang="fr-FR" sz="2500" dirty="0">
                <a:solidFill>
                  <a:schemeClr val="tx1"/>
                </a:solidFill>
              </a:rPr>
              <a:t> année du collège de Genève.</a:t>
            </a:r>
          </a:p>
        </p:txBody>
      </p:sp>
      <p:pic>
        <p:nvPicPr>
          <p:cNvPr id="3074" name="Picture 2" descr="C:\Users\barthecontis\AppData\Local\Microsoft\Windows\Temporary Internet Files\Content.IE5\3ZWVLAQS\arrow-1293400_960_72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45855" y="2404017"/>
            <a:ext cx="698351" cy="34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barthecontis\AppData\Local\Microsoft\Windows\Temporary Internet Files\Content.IE5\3ZWVLAQS\arrow-1293400_960_72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45855" y="3674817"/>
            <a:ext cx="698351" cy="34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0493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527051" y="1341439"/>
            <a:ext cx="11330516" cy="41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spcAft>
                <a:spcPts val="1200"/>
              </a:spcAft>
              <a:buClrTx/>
              <a:buFontTx/>
              <a:buNone/>
            </a:pPr>
            <a:r>
              <a:rPr lang="fr-FR" altLang="fr-FR" sz="2800" b="1" i="1" dirty="0">
                <a:solidFill>
                  <a:srgbClr val="000000"/>
                </a:solidFill>
                <a:latin typeface="+mj-lt"/>
              </a:rPr>
              <a:t>IL N’EST PAS ATTENDU DE L’ELEVE</a:t>
            </a:r>
            <a:br>
              <a:rPr lang="fr-FR" altLang="fr-FR" sz="2800" b="1" i="1" dirty="0">
                <a:solidFill>
                  <a:srgbClr val="000000"/>
                </a:solidFill>
                <a:latin typeface="+mj-lt"/>
              </a:rPr>
            </a:br>
            <a:r>
              <a:rPr lang="fr-FR" altLang="fr-FR" sz="2800" b="1" i="1" dirty="0">
                <a:solidFill>
                  <a:srgbClr val="000000"/>
                </a:solidFill>
                <a:latin typeface="+mj-lt"/>
              </a:rPr>
              <a:t>QU’IL MENE DE FRONT LA SCOLARITE SUISSE</a:t>
            </a:r>
            <a:br>
              <a:rPr lang="fr-FR" altLang="fr-FR" sz="2800" b="1" i="1" dirty="0">
                <a:solidFill>
                  <a:srgbClr val="000000"/>
                </a:solidFill>
                <a:latin typeface="+mj-lt"/>
              </a:rPr>
            </a:br>
            <a:r>
              <a:rPr lang="fr-FR" altLang="fr-FR" sz="2800" b="1" i="1" dirty="0">
                <a:solidFill>
                  <a:srgbClr val="000000"/>
                </a:solidFill>
                <a:latin typeface="+mj-lt"/>
              </a:rPr>
              <a:t>ET CELLE DU PAYS D’ACCUEIL.</a:t>
            </a:r>
          </a:p>
          <a:p>
            <a:pPr algn="ctr" eaLnBrk="1">
              <a:spcAft>
                <a:spcPts val="1200"/>
              </a:spcAft>
              <a:buClrTx/>
              <a:buFontTx/>
              <a:buNone/>
            </a:pPr>
            <a:r>
              <a:rPr lang="fr-FR" altLang="fr-FR" sz="2500" dirty="0">
                <a:solidFill>
                  <a:srgbClr val="000000"/>
                </a:solidFill>
                <a:latin typeface="+mj-lt"/>
              </a:rPr>
              <a:t>TOUTEFOIS, </a:t>
            </a:r>
            <a:r>
              <a:rPr lang="fr-FR" altLang="fr-FR" sz="2500" dirty="0">
                <a:solidFill>
                  <a:schemeClr val="tx1"/>
                </a:solidFill>
                <a:latin typeface="+mj-lt"/>
              </a:rPr>
              <a:t>UNE MISE A NIVEAU EST REQUISE AVANT UNE ENTREE EN 3</a:t>
            </a:r>
            <a:r>
              <a:rPr lang="fr-FR" altLang="fr-FR" sz="2500" baseline="30000" dirty="0">
                <a:solidFill>
                  <a:schemeClr val="tx1"/>
                </a:solidFill>
                <a:latin typeface="+mj-lt"/>
              </a:rPr>
              <a:t>e</a:t>
            </a:r>
            <a:r>
              <a:rPr lang="fr-FR" altLang="fr-FR" sz="2500" dirty="0">
                <a:solidFill>
                  <a:schemeClr val="tx1"/>
                </a:solidFill>
                <a:latin typeface="+mj-lt"/>
              </a:rPr>
              <a:t> ANNEE</a:t>
            </a:r>
            <a:r>
              <a:rPr lang="fr-FR" altLang="fr-FR" sz="2500" dirty="0">
                <a:solidFill>
                  <a:srgbClr val="000000"/>
                </a:solidFill>
                <a:latin typeface="+mj-lt"/>
              </a:rPr>
              <a:t>. LES PROGRAMMES DES BRANCHES QUE L’ELEVE SOUHAITE INVESTIR DURANT SON SEJOUR</a:t>
            </a:r>
            <a:br>
              <a:rPr lang="fr-FR" altLang="fr-FR" sz="2500" dirty="0">
                <a:solidFill>
                  <a:srgbClr val="000000"/>
                </a:solidFill>
                <a:latin typeface="+mj-lt"/>
              </a:rPr>
            </a:br>
            <a:r>
              <a:rPr lang="fr-FR" altLang="fr-FR" sz="2500" dirty="0">
                <a:solidFill>
                  <a:srgbClr val="000000"/>
                </a:solidFill>
                <a:latin typeface="+mj-lt"/>
              </a:rPr>
              <a:t>SONT A DISPOSITION AUPRES DES COLLEGES GENEVOIS.</a:t>
            </a:r>
          </a:p>
          <a:p>
            <a:pPr algn="ctr" eaLnBrk="1">
              <a:buClrTx/>
            </a:pPr>
            <a:r>
              <a:rPr lang="fr-FR" altLang="fr-FR" sz="2500" dirty="0">
                <a:solidFill>
                  <a:srgbClr val="000000"/>
                </a:solidFill>
                <a:latin typeface="+mj-lt"/>
              </a:rPr>
              <a:t>POUR LES ELEVES PARTIS 1 ANNEE,</a:t>
            </a:r>
            <a:br>
              <a:rPr lang="fr-FR" altLang="fr-FR" sz="2500" dirty="0">
                <a:solidFill>
                  <a:srgbClr val="000000"/>
                </a:solidFill>
                <a:latin typeface="+mj-lt"/>
              </a:rPr>
            </a:br>
            <a:r>
              <a:rPr lang="fr-FR" altLang="fr-FR" sz="2500" dirty="0">
                <a:solidFill>
                  <a:srgbClr val="000000"/>
                </a:solidFill>
                <a:latin typeface="+mj-lt"/>
              </a:rPr>
              <a:t>LES PARENTS COMPLETENT VERS MARS-AVRIL L'INSCRIPTION DANS LE DEGRE SUIVANT ET CONFIRMENT LE PROFIL (</a:t>
            </a:r>
            <a:r>
              <a:rPr lang="fr-FR" altLang="fr-FR" sz="2500" b="1" dirty="0">
                <a:solidFill>
                  <a:srgbClr val="000000"/>
                </a:solidFill>
                <a:latin typeface="+mj-lt"/>
              </a:rPr>
              <a:t>OS – OC – L2 – MU/AV - MA1 ou 2</a:t>
            </a:r>
            <a:r>
              <a:rPr lang="fr-FR" altLang="fr-FR" sz="2500" dirty="0">
                <a:solidFill>
                  <a:srgbClr val="000000"/>
                </a:solidFill>
                <a:latin typeface="+mj-lt"/>
              </a:rPr>
              <a:t>). </a:t>
            </a:r>
          </a:p>
          <a:p>
            <a:pPr algn="ctr" eaLnBrk="1">
              <a:buClrTx/>
            </a:pPr>
            <a:r>
              <a:rPr lang="fr-FR" altLang="fr-FR" sz="2500" b="1" i="1" dirty="0">
                <a:solidFill>
                  <a:schemeClr val="tx1"/>
                </a:solidFill>
                <a:latin typeface="+mj-lt"/>
              </a:rPr>
              <a:t>CES CHOIX SONT DEFINITIFS</a:t>
            </a:r>
            <a:r>
              <a:rPr lang="fr-FR" altLang="fr-FR" sz="2500" dirty="0">
                <a:solidFill>
                  <a:schemeClr val="tx1"/>
                </a:solidFill>
                <a:latin typeface="+mj-lt"/>
              </a:rPr>
              <a:t>.</a:t>
            </a:r>
          </a:p>
          <a:p>
            <a:pPr algn="ctr" eaLnBrk="1">
              <a:buClrTx/>
              <a:buFontTx/>
              <a:buNone/>
            </a:pPr>
            <a:endParaRPr lang="fr-FR" altLang="fr-FR" sz="2500" b="1" i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266" name="Text Box 1"/>
          <p:cNvSpPr txBox="1">
            <a:spLocks noChangeArrowheads="1"/>
          </p:cNvSpPr>
          <p:nvPr/>
        </p:nvSpPr>
        <p:spPr bwMode="auto">
          <a:xfrm>
            <a:off x="630767" y="163224"/>
            <a:ext cx="109728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130000"/>
              </a:lnSpc>
              <a:buClrTx/>
              <a:buFontTx/>
              <a:buNone/>
            </a:pPr>
            <a:r>
              <a:rPr lang="fr-FR" altLang="fr-FR" sz="5000" b="1" dirty="0">
                <a:solidFill>
                  <a:srgbClr val="0070C0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Durant le séjour</a:t>
            </a:r>
          </a:p>
        </p:txBody>
      </p:sp>
      <p:pic>
        <p:nvPicPr>
          <p:cNvPr id="2051" name="Picture 3" descr="C:\Users\barthecontis\AppData\Local\Microsoft\Windows\Temporary Internet Files\Content.IE5\DKXVD1JJ\important-1705212_64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53567">
            <a:off x="34709" y="1013791"/>
            <a:ext cx="3465539" cy="92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51273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/>
          <p:cNvSpPr txBox="1">
            <a:spLocks noChangeArrowheads="1"/>
          </p:cNvSpPr>
          <p:nvPr/>
        </p:nvSpPr>
        <p:spPr bwMode="auto">
          <a:xfrm>
            <a:off x="575735" y="706917"/>
            <a:ext cx="10972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fr-FR" altLang="fr-FR" sz="5000" b="1" dirty="0">
                <a:solidFill>
                  <a:srgbClr val="0070C0"/>
                </a:solidFill>
                <a:latin typeface="+mn-lt"/>
              </a:rPr>
              <a:t>Retour d'un séjour court en 2</a:t>
            </a:r>
            <a:r>
              <a:rPr lang="fr-FR" altLang="fr-FR" sz="5000" b="1" baseline="30000" dirty="0">
                <a:solidFill>
                  <a:srgbClr val="0070C0"/>
                </a:solidFill>
                <a:latin typeface="+mn-lt"/>
              </a:rPr>
              <a:t>e</a:t>
            </a:r>
            <a:r>
              <a:rPr lang="fr-FR" altLang="fr-FR" sz="5000" b="1" dirty="0">
                <a:solidFill>
                  <a:srgbClr val="0070C0"/>
                </a:solidFill>
                <a:latin typeface="+mn-lt"/>
              </a:rPr>
              <a:t> année</a:t>
            </a: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19666" y="1711732"/>
            <a:ext cx="11008045" cy="372150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50760" tIns="50760" rIns="50760" bIns="50760"/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535353"/>
              </a:buClr>
              <a:tabLst>
                <a:tab pos="341313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3000" b="1" dirty="0">
                <a:solidFill>
                  <a:schemeClr val="tx1"/>
                </a:solidFill>
              </a:rPr>
              <a:t>Séjour au 1</a:t>
            </a:r>
            <a:r>
              <a:rPr lang="fr-FR" sz="3000" b="1" baseline="30000" dirty="0">
                <a:solidFill>
                  <a:schemeClr val="tx1"/>
                </a:solidFill>
              </a:rPr>
              <a:t>er</a:t>
            </a:r>
            <a:r>
              <a:rPr lang="fr-FR" sz="3000" b="1" dirty="0">
                <a:solidFill>
                  <a:schemeClr val="tx1"/>
                </a:solidFill>
              </a:rPr>
              <a:t> semestre</a:t>
            </a:r>
            <a:r>
              <a:rPr lang="fr-FR" sz="3000" dirty="0">
                <a:solidFill>
                  <a:schemeClr val="tx1"/>
                </a:solidFill>
              </a:rPr>
              <a:t>: l'élève termine sa 2</a:t>
            </a:r>
            <a:r>
              <a:rPr lang="fr-FR" sz="3000" baseline="30000" dirty="0">
                <a:solidFill>
                  <a:schemeClr val="tx1"/>
                </a:solidFill>
              </a:rPr>
              <a:t>e</a:t>
            </a:r>
            <a:r>
              <a:rPr lang="fr-FR" sz="3000" dirty="0">
                <a:solidFill>
                  <a:schemeClr val="tx1"/>
                </a:solidFill>
              </a:rPr>
              <a:t> année normalement. </a:t>
            </a:r>
            <a:r>
              <a:rPr lang="fr-FR" sz="3000" dirty="0"/>
              <a:t>L</a:t>
            </a:r>
            <a:r>
              <a:rPr lang="fr-FR" sz="3000" dirty="0">
                <a:solidFill>
                  <a:schemeClr val="tx1"/>
                </a:solidFill>
              </a:rPr>
              <a:t>e 2</a:t>
            </a:r>
            <a:r>
              <a:rPr lang="fr-FR" sz="3000" baseline="30000" dirty="0">
                <a:solidFill>
                  <a:schemeClr val="tx1"/>
                </a:solidFill>
              </a:rPr>
              <a:t>e</a:t>
            </a:r>
            <a:r>
              <a:rPr lang="fr-FR" sz="3000" dirty="0">
                <a:solidFill>
                  <a:schemeClr val="tx1"/>
                </a:solidFill>
              </a:rPr>
              <a:t> semestre détermine alors la promotion</a:t>
            </a:r>
            <a:r>
              <a:rPr lang="fr-FR" sz="3000" dirty="0"/>
              <a:t>. Il y a cependant un rattrapage à faire au 2</a:t>
            </a:r>
            <a:r>
              <a:rPr lang="fr-FR" sz="3000" baseline="30000" dirty="0"/>
              <a:t>e</a:t>
            </a:r>
            <a:r>
              <a:rPr lang="fr-FR" sz="3000" dirty="0"/>
              <a:t> semestre en Chimie et en Arts (AV / MU).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Tx/>
              <a:tabLst>
                <a:tab pos="341313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3000" b="1" dirty="0">
                <a:solidFill>
                  <a:schemeClr val="tx1"/>
                </a:solidFill>
              </a:rPr>
              <a:t>Pour poursuivre son parcours en 3</a:t>
            </a:r>
            <a:r>
              <a:rPr lang="fr-FR" sz="3000" b="1" baseline="30000" dirty="0">
                <a:solidFill>
                  <a:schemeClr val="tx1"/>
                </a:solidFill>
              </a:rPr>
              <a:t>e </a:t>
            </a:r>
            <a:r>
              <a:rPr lang="fr-FR" sz="3000" b="1" dirty="0">
                <a:solidFill>
                  <a:schemeClr val="tx1"/>
                </a:solidFill>
              </a:rPr>
              <a:t>année </a:t>
            </a:r>
            <a:r>
              <a:rPr lang="fr-FR" sz="3000" b="1" dirty="0" err="1">
                <a:solidFill>
                  <a:schemeClr val="tx1"/>
                </a:solidFill>
              </a:rPr>
              <a:t>MMBs</a:t>
            </a:r>
            <a:r>
              <a:rPr lang="fr-FR" sz="3000" b="1" dirty="0">
                <a:solidFill>
                  <a:schemeClr val="tx1"/>
                </a:solidFill>
              </a:rPr>
              <a:t>, </a:t>
            </a:r>
            <a:r>
              <a:rPr lang="fr-FR" sz="3000" dirty="0">
                <a:solidFill>
                  <a:schemeClr val="tx1"/>
                </a:solidFill>
              </a:rPr>
              <a:t>l'élève doit être promu avec la note de la langue d'immersion ≥ 4.5 si DF et ≥ 4.0 si OS.</a:t>
            </a:r>
          </a:p>
          <a:p>
            <a:pPr marL="342900" indent="-341313" algn="ctr">
              <a:spcBef>
                <a:spcPts val="600"/>
              </a:spcBef>
              <a:buClrTx/>
              <a:buSzPct val="95000"/>
              <a:buFontTx/>
              <a:buNone/>
              <a:tabLst>
                <a:tab pos="341313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3000" b="1" dirty="0">
                <a:solidFill>
                  <a:schemeClr val="tx1"/>
                </a:solidFill>
              </a:rPr>
              <a:t>	</a:t>
            </a:r>
            <a:r>
              <a:rPr lang="fr-FR" sz="3000" b="1" i="1" dirty="0">
                <a:solidFill>
                  <a:schemeClr val="tx1"/>
                </a:solidFill>
              </a:rPr>
              <a:t>Si ces conditions ne sont pas remplies, l'élève poursuit</a:t>
            </a:r>
            <a:br>
              <a:rPr lang="fr-FR" sz="3000" b="1" i="1" dirty="0">
                <a:solidFill>
                  <a:schemeClr val="tx1"/>
                </a:solidFill>
              </a:rPr>
            </a:br>
            <a:r>
              <a:rPr lang="fr-FR" sz="3000" b="1" i="1" dirty="0">
                <a:solidFill>
                  <a:schemeClr val="tx1"/>
                </a:solidFill>
              </a:rPr>
              <a:t>le parcours ordinaire.</a:t>
            </a:r>
          </a:p>
          <a:p>
            <a:pPr>
              <a:spcBef>
                <a:spcPts val="600"/>
              </a:spcBef>
              <a:buClr>
                <a:srgbClr val="5F5F5F"/>
              </a:buClr>
              <a:buSzPct val="95000"/>
              <a:tabLst>
                <a:tab pos="341313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endParaRPr lang="fr-FR" sz="3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150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0" y="429068"/>
            <a:ext cx="121920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fr-FR" altLang="fr-FR" sz="5000" b="1" dirty="0">
                <a:solidFill>
                  <a:srgbClr val="0070C0"/>
                </a:solidFill>
                <a:latin typeface="+mn-lt"/>
              </a:rPr>
              <a:t>Retour d'un séjour long en 2</a:t>
            </a:r>
            <a:r>
              <a:rPr lang="fr-FR" altLang="fr-FR" sz="5000" b="1" baseline="30000" dirty="0">
                <a:solidFill>
                  <a:srgbClr val="0070C0"/>
                </a:solidFill>
                <a:latin typeface="+mn-lt"/>
              </a:rPr>
              <a:t>e </a:t>
            </a:r>
            <a:r>
              <a:rPr lang="fr-FR" altLang="fr-FR" sz="5000" b="1" dirty="0">
                <a:solidFill>
                  <a:srgbClr val="0070C0"/>
                </a:solidFill>
                <a:latin typeface="+mn-lt"/>
              </a:rPr>
              <a:t>année</a:t>
            </a: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545363" y="1482393"/>
            <a:ext cx="10845800" cy="403590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50760" tIns="50760" rIns="50760" bIns="50760"/>
          <a:lstStyle/>
          <a:p>
            <a:pPr>
              <a:spcBef>
                <a:spcPts val="600"/>
              </a:spcBef>
              <a:buClrTx/>
              <a:buSzPct val="95000"/>
              <a:buFontTx/>
              <a:buNone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r>
              <a:rPr lang="fr-FR" sz="2500" b="1" dirty="0">
                <a:solidFill>
                  <a:schemeClr val="tx1"/>
                </a:solidFill>
              </a:rPr>
              <a:t>Si, après son séjour, l'élève doit intégrer la 2</a:t>
            </a:r>
            <a:r>
              <a:rPr lang="fr-FR" sz="2500" b="1" baseline="30000" dirty="0">
                <a:solidFill>
                  <a:schemeClr val="tx1"/>
                </a:solidFill>
              </a:rPr>
              <a:t>e</a:t>
            </a:r>
            <a:r>
              <a:rPr lang="fr-FR" sz="2500" b="1" dirty="0">
                <a:solidFill>
                  <a:schemeClr val="tx1"/>
                </a:solidFill>
              </a:rPr>
              <a:t> année:</a:t>
            </a:r>
          </a:p>
          <a:p>
            <a:pPr marL="342900" indent="-342900">
              <a:spcBef>
                <a:spcPts val="600"/>
              </a:spcBef>
              <a:buClrTx/>
              <a:buSzPct val="95000"/>
              <a:buFontTx/>
              <a:buChar char="-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r>
              <a:rPr lang="fr-FR" sz="2500" dirty="0"/>
              <a:t>Il ne suit pas de cours d'immersion en 2</a:t>
            </a:r>
            <a:r>
              <a:rPr lang="fr-FR" sz="2500" baseline="30000" dirty="0"/>
              <a:t>e</a:t>
            </a:r>
            <a:r>
              <a:rPr lang="fr-FR" sz="2500" dirty="0"/>
              <a:t> année: ces cours commencent en 3</a:t>
            </a:r>
            <a:r>
              <a:rPr lang="fr-FR" sz="2500" baseline="30000" dirty="0"/>
              <a:t>e</a:t>
            </a:r>
            <a:r>
              <a:rPr lang="fr-FR" sz="2500" dirty="0"/>
              <a:t> année seulement;</a:t>
            </a:r>
          </a:p>
          <a:p>
            <a:pPr marL="342900" indent="-342900">
              <a:spcBef>
                <a:spcPts val="600"/>
              </a:spcBef>
              <a:buClrTx/>
              <a:buSzPct val="95000"/>
              <a:buFontTx/>
              <a:buChar char="-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r>
              <a:rPr lang="fr-FR" sz="2500" dirty="0">
                <a:solidFill>
                  <a:schemeClr val="tx1"/>
                </a:solidFill>
              </a:rPr>
              <a:t>Pour continuer en MMBs, il doit terminer l'année avec une note annuelle dans la </a:t>
            </a:r>
            <a:r>
              <a:rPr lang="fr-CH" sz="2500" dirty="0"/>
              <a:t>langue d'immersion ≥ 4.5 si DF et ≥ 4.0 si OS</a:t>
            </a:r>
            <a:r>
              <a:rPr lang="fr-FR" sz="2500" dirty="0"/>
              <a:t>;</a:t>
            </a:r>
          </a:p>
          <a:p>
            <a:pPr marL="342900" indent="-342900">
              <a:spcBef>
                <a:spcPts val="600"/>
              </a:spcBef>
              <a:buClrTx/>
              <a:buSzPct val="95000"/>
              <a:buFontTx/>
              <a:buChar char="-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/>
            </a:pPr>
            <a:r>
              <a:rPr lang="fr-FR" sz="2500" dirty="0">
                <a:solidFill>
                  <a:schemeClr val="tx1"/>
                </a:solidFill>
              </a:rPr>
              <a:t>Ses moyennes annuelles de 2</a:t>
            </a:r>
            <a:r>
              <a:rPr lang="fr-FR" sz="2500" baseline="30000" dirty="0">
                <a:solidFill>
                  <a:schemeClr val="tx1"/>
                </a:solidFill>
              </a:rPr>
              <a:t>e</a:t>
            </a:r>
            <a:r>
              <a:rPr lang="fr-FR" sz="2500" dirty="0">
                <a:solidFill>
                  <a:schemeClr val="tx1"/>
                </a:solidFill>
              </a:rPr>
              <a:t> année en </a:t>
            </a:r>
            <a:r>
              <a:rPr lang="fr-FR" sz="2500" dirty="0"/>
              <a:t>Chimie et en Arts (AV ou MU) constituent ses notes anticipées de maturité; aucune épreuve supplémentaire de rattrapage n'est nécessaire.</a:t>
            </a:r>
            <a:endParaRPr lang="fr-FR" sz="25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276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5" y="6327776"/>
            <a:ext cx="6731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4341" name="Picture 7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5" y="6311901"/>
            <a:ext cx="6731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575735" y="395373"/>
            <a:ext cx="1071761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5000" b="1" dirty="0">
                <a:solidFill>
                  <a:srgbClr val="0070C0"/>
                </a:solidFill>
              </a:rPr>
              <a:t>Retour d'un séjour long en 3</a:t>
            </a:r>
            <a:r>
              <a:rPr lang="fr-CH" sz="5000" b="1" baseline="30000" dirty="0">
                <a:solidFill>
                  <a:srgbClr val="0070C0"/>
                </a:solidFill>
              </a:rPr>
              <a:t>e</a:t>
            </a:r>
            <a:r>
              <a:rPr lang="fr-CH" sz="5000" b="1" dirty="0">
                <a:solidFill>
                  <a:srgbClr val="0070C0"/>
                </a:solidFill>
              </a:rPr>
              <a:t> année</a:t>
            </a:r>
          </a:p>
          <a:p>
            <a:pPr algn="ctr"/>
            <a:r>
              <a:rPr lang="fr-FR" altLang="fr-FR" sz="2500" b="1" i="1" dirty="0">
                <a:solidFill>
                  <a:srgbClr val="FF0000"/>
                </a:solidFill>
              </a:rPr>
              <a:t>Rattrapage des notes anticipées de maturité: </a:t>
            </a:r>
          </a:p>
          <a:p>
            <a:pPr algn="ctr"/>
            <a:r>
              <a:rPr lang="fr-FR" altLang="fr-FR" sz="2500" b="1" i="1" dirty="0">
                <a:solidFill>
                  <a:srgbClr val="FF0000"/>
                </a:solidFill>
              </a:rPr>
              <a:t>Arts (musique/arts visuels) DF, Chimie DF </a:t>
            </a:r>
            <a:endParaRPr lang="fr-CH" sz="5000" b="1" dirty="0">
              <a:solidFill>
                <a:srgbClr val="FF0000"/>
              </a:solidFill>
            </a:endParaRP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01061" y="2286001"/>
            <a:ext cx="11095567" cy="3119194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50760" tIns="50760" rIns="50760" bIns="50760"/>
          <a:lstStyle/>
          <a:p>
            <a:pPr>
              <a:lnSpc>
                <a:spcPct val="80000"/>
              </a:lnSpc>
              <a:spcBef>
                <a:spcPts val="600"/>
              </a:spcBef>
              <a:buClr>
                <a:srgbClr val="5F5F5F"/>
              </a:buClr>
              <a:buSzPct val="95000"/>
              <a:tabLst>
                <a:tab pos="341313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3000" b="1" dirty="0">
                <a:solidFill>
                  <a:schemeClr val="tx1"/>
                </a:solidFill>
              </a:rPr>
              <a:t>	</a:t>
            </a:r>
            <a:endParaRPr lang="fr-FR" sz="3000" b="1" dirty="0"/>
          </a:p>
          <a:p>
            <a:pPr marL="458787" indent="-457200">
              <a:lnSpc>
                <a:spcPct val="80000"/>
              </a:lnSpc>
              <a:spcBef>
                <a:spcPts val="600"/>
              </a:spcBef>
              <a:buClrTx/>
              <a:buSzPct val="95000"/>
              <a:buFont typeface="Arial" panose="020B0604020202020204" pitchFamily="34" charset="0"/>
              <a:buChar char="•"/>
              <a:tabLst>
                <a:tab pos="341313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3000" dirty="0"/>
              <a:t>Rattrapage des notes anticipées de maturité en Arts (musique/arts visuels) DF et en chimie DF</a:t>
            </a:r>
          </a:p>
          <a:p>
            <a:pPr marL="458787" indent="-457200">
              <a:lnSpc>
                <a:spcPct val="80000"/>
              </a:lnSpc>
              <a:spcBef>
                <a:spcPts val="600"/>
              </a:spcBef>
              <a:buClrTx/>
              <a:buSzPct val="95000"/>
              <a:buFont typeface="Arial" panose="020B0604020202020204" pitchFamily="34" charset="0"/>
              <a:buChar char="•"/>
              <a:tabLst>
                <a:tab pos="341313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3000" dirty="0"/>
              <a:t>Si l'élève suit ces cours en OS, il n'y a pas de rattrapage prévu; la note annuelle de 3OS est reprise comme note de maturité</a:t>
            </a:r>
          </a:p>
          <a:p>
            <a:pPr marL="458787" indent="-457200">
              <a:lnSpc>
                <a:spcPct val="80000"/>
              </a:lnSpc>
              <a:spcBef>
                <a:spcPts val="600"/>
              </a:spcBef>
              <a:buClrTx/>
              <a:buSzPct val="95000"/>
              <a:buFont typeface="Arial" panose="020B0604020202020204" pitchFamily="34" charset="0"/>
              <a:buChar char="•"/>
              <a:tabLst>
                <a:tab pos="341313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3000" dirty="0"/>
              <a:t>Le rattrapage est fait au cours du 1</a:t>
            </a:r>
            <a:r>
              <a:rPr lang="fr-FR" sz="3000" baseline="30000" dirty="0"/>
              <a:t>er</a:t>
            </a:r>
            <a:r>
              <a:rPr lang="fr-FR" sz="3000" dirty="0"/>
              <a:t>  semestre de la 3</a:t>
            </a:r>
            <a:r>
              <a:rPr lang="fr-FR" sz="3000" baseline="30000" dirty="0"/>
              <a:t>e</a:t>
            </a:r>
            <a:r>
              <a:rPr lang="fr-FR" sz="3000" dirty="0"/>
              <a:t> année</a:t>
            </a:r>
          </a:p>
          <a:p>
            <a:pPr marL="990600" indent="-341313">
              <a:lnSpc>
                <a:spcPct val="80000"/>
              </a:lnSpc>
              <a:spcBef>
                <a:spcPts val="600"/>
              </a:spcBef>
              <a:buClrTx/>
              <a:buSzPct val="95000"/>
              <a:buFontTx/>
              <a:buNone/>
              <a:tabLst>
                <a:tab pos="911225" algn="l"/>
                <a:tab pos="990600" algn="l"/>
                <a:tab pos="1077913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3000" dirty="0">
                <a:solidFill>
                  <a:srgbClr val="535353"/>
                </a:solidFill>
              </a:rPr>
              <a:t>			</a:t>
            </a:r>
          </a:p>
          <a:p>
            <a:pPr marL="342900" indent="-341313">
              <a:spcBef>
                <a:spcPts val="600"/>
              </a:spcBef>
              <a:buClrTx/>
              <a:buFontTx/>
              <a:buNone/>
              <a:tabLst>
                <a:tab pos="341313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fr-FR" sz="3000" dirty="0">
                <a:solidFill>
                  <a:srgbClr val="535353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6310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508001" y="260350"/>
            <a:ext cx="11300884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fr-FR" altLang="fr-FR" sz="5000" b="1" dirty="0">
                <a:solidFill>
                  <a:srgbClr val="0070C0"/>
                </a:solidFill>
                <a:latin typeface="+mn-lt"/>
              </a:rPr>
              <a:t>Poursuite du parcours en 3</a:t>
            </a:r>
            <a:r>
              <a:rPr lang="fr-FR" altLang="fr-FR" sz="5000" b="1" baseline="30000" dirty="0">
                <a:solidFill>
                  <a:srgbClr val="0070C0"/>
                </a:solidFill>
                <a:latin typeface="+mn-lt"/>
              </a:rPr>
              <a:t>e</a:t>
            </a:r>
            <a:r>
              <a:rPr lang="fr-FR" altLang="fr-FR" sz="5000" b="1" dirty="0">
                <a:solidFill>
                  <a:srgbClr val="0070C0"/>
                </a:solidFill>
                <a:latin typeface="+mn-lt"/>
              </a:rPr>
              <a:t> et 4</a:t>
            </a:r>
            <a:r>
              <a:rPr lang="fr-FR" altLang="fr-FR" sz="5000" b="1" baseline="30000" dirty="0">
                <a:solidFill>
                  <a:srgbClr val="0070C0"/>
                </a:solidFill>
                <a:latin typeface="+mn-lt"/>
              </a:rPr>
              <a:t>e </a:t>
            </a:r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580731" y="1136871"/>
            <a:ext cx="11080749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760" tIns="50760" rIns="50760" bIns="50760"/>
          <a:lstStyle>
            <a:lvl1pPr marL="342900" indent="-342900" eaLnBrk="0">
              <a:tabLst>
                <a:tab pos="355600" algn="l"/>
                <a:tab pos="812800" algn="l"/>
                <a:tab pos="1727200" algn="l"/>
                <a:tab pos="2641600" algn="l"/>
                <a:tab pos="3556000" algn="l"/>
                <a:tab pos="4470400" algn="l"/>
                <a:tab pos="5384800" algn="l"/>
                <a:tab pos="6299200" algn="l"/>
                <a:tab pos="7213600" algn="l"/>
                <a:tab pos="8128000" algn="l"/>
                <a:tab pos="9042400" algn="l"/>
                <a:tab pos="99568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355600" eaLnBrk="0">
              <a:tabLst>
                <a:tab pos="355600" algn="l"/>
                <a:tab pos="812800" algn="l"/>
                <a:tab pos="1727200" algn="l"/>
                <a:tab pos="2641600" algn="l"/>
                <a:tab pos="3556000" algn="l"/>
                <a:tab pos="4470400" algn="l"/>
                <a:tab pos="5384800" algn="l"/>
                <a:tab pos="6299200" algn="l"/>
                <a:tab pos="7213600" algn="l"/>
                <a:tab pos="8128000" algn="l"/>
                <a:tab pos="9042400" algn="l"/>
                <a:tab pos="99568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355600" algn="l"/>
                <a:tab pos="812800" algn="l"/>
                <a:tab pos="1727200" algn="l"/>
                <a:tab pos="2641600" algn="l"/>
                <a:tab pos="3556000" algn="l"/>
                <a:tab pos="4470400" algn="l"/>
                <a:tab pos="5384800" algn="l"/>
                <a:tab pos="6299200" algn="l"/>
                <a:tab pos="7213600" algn="l"/>
                <a:tab pos="8128000" algn="l"/>
                <a:tab pos="9042400" algn="l"/>
                <a:tab pos="99568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355600" algn="l"/>
                <a:tab pos="812800" algn="l"/>
                <a:tab pos="1727200" algn="l"/>
                <a:tab pos="2641600" algn="l"/>
                <a:tab pos="3556000" algn="l"/>
                <a:tab pos="4470400" algn="l"/>
                <a:tab pos="5384800" algn="l"/>
                <a:tab pos="6299200" algn="l"/>
                <a:tab pos="7213600" algn="l"/>
                <a:tab pos="8128000" algn="l"/>
                <a:tab pos="9042400" algn="l"/>
                <a:tab pos="99568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355600" algn="l"/>
                <a:tab pos="812800" algn="l"/>
                <a:tab pos="1727200" algn="l"/>
                <a:tab pos="2641600" algn="l"/>
                <a:tab pos="3556000" algn="l"/>
                <a:tab pos="4470400" algn="l"/>
                <a:tab pos="5384800" algn="l"/>
                <a:tab pos="6299200" algn="l"/>
                <a:tab pos="7213600" algn="l"/>
                <a:tab pos="8128000" algn="l"/>
                <a:tab pos="9042400" algn="l"/>
                <a:tab pos="99568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55600" algn="l"/>
                <a:tab pos="812800" algn="l"/>
                <a:tab pos="1727200" algn="l"/>
                <a:tab pos="2641600" algn="l"/>
                <a:tab pos="3556000" algn="l"/>
                <a:tab pos="4470400" algn="l"/>
                <a:tab pos="5384800" algn="l"/>
                <a:tab pos="6299200" algn="l"/>
                <a:tab pos="7213600" algn="l"/>
                <a:tab pos="8128000" algn="l"/>
                <a:tab pos="9042400" algn="l"/>
                <a:tab pos="99568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55600" algn="l"/>
                <a:tab pos="812800" algn="l"/>
                <a:tab pos="1727200" algn="l"/>
                <a:tab pos="2641600" algn="l"/>
                <a:tab pos="3556000" algn="l"/>
                <a:tab pos="4470400" algn="l"/>
                <a:tab pos="5384800" algn="l"/>
                <a:tab pos="6299200" algn="l"/>
                <a:tab pos="7213600" algn="l"/>
                <a:tab pos="8128000" algn="l"/>
                <a:tab pos="9042400" algn="l"/>
                <a:tab pos="99568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55600" algn="l"/>
                <a:tab pos="812800" algn="l"/>
                <a:tab pos="1727200" algn="l"/>
                <a:tab pos="2641600" algn="l"/>
                <a:tab pos="3556000" algn="l"/>
                <a:tab pos="4470400" algn="l"/>
                <a:tab pos="5384800" algn="l"/>
                <a:tab pos="6299200" algn="l"/>
                <a:tab pos="7213600" algn="l"/>
                <a:tab pos="8128000" algn="l"/>
                <a:tab pos="9042400" algn="l"/>
                <a:tab pos="99568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55600" algn="l"/>
                <a:tab pos="812800" algn="l"/>
                <a:tab pos="1727200" algn="l"/>
                <a:tab pos="2641600" algn="l"/>
                <a:tab pos="3556000" algn="l"/>
                <a:tab pos="4470400" algn="l"/>
                <a:tab pos="5384800" algn="l"/>
                <a:tab pos="6299200" algn="l"/>
                <a:tab pos="7213600" algn="l"/>
                <a:tab pos="8128000" algn="l"/>
                <a:tab pos="9042400" algn="l"/>
                <a:tab pos="99568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lvl="1" indent="0" algn="just" eaLnBrk="1">
              <a:lnSpc>
                <a:spcPct val="90000"/>
              </a:lnSpc>
              <a:spcAft>
                <a:spcPts val="600"/>
              </a:spcAft>
              <a:buClrTx/>
              <a:buFontTx/>
              <a:buNone/>
            </a:pPr>
            <a:r>
              <a:rPr lang="fr-FR" altLang="fr-FR" sz="2300" b="1" i="1" dirty="0">
                <a:solidFill>
                  <a:srgbClr val="000000"/>
                </a:solidFill>
                <a:latin typeface="+mj-lt"/>
              </a:rPr>
              <a:t>Elève parti en séjour court:</a:t>
            </a:r>
          </a:p>
          <a:p>
            <a:pPr marL="698500" lvl="1" indent="-342900" eaLnBrk="1"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fr-FR" altLang="fr-FR" sz="2300" dirty="0">
                <a:solidFill>
                  <a:srgbClr val="000000"/>
                </a:solidFill>
                <a:latin typeface="+mj-lt"/>
              </a:rPr>
              <a:t>1 cours de sciences humaines en 3</a:t>
            </a:r>
            <a:r>
              <a:rPr lang="fr-FR" altLang="fr-FR" sz="2300" baseline="30000" dirty="0">
                <a:solidFill>
                  <a:srgbClr val="000000"/>
                </a:solidFill>
                <a:latin typeface="+mj-lt"/>
              </a:rPr>
              <a:t>e</a:t>
            </a:r>
            <a:r>
              <a:rPr lang="fr-FR" altLang="fr-FR" sz="2300" dirty="0">
                <a:solidFill>
                  <a:srgbClr val="000000"/>
                </a:solidFill>
                <a:latin typeface="+mj-lt"/>
              </a:rPr>
              <a:t> année</a:t>
            </a:r>
          </a:p>
          <a:p>
            <a:pPr marL="698500" lvl="1" indent="-342900" eaLnBrk="1"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fr-FR" altLang="fr-FR" sz="2300" dirty="0">
                <a:solidFill>
                  <a:srgbClr val="000000"/>
                </a:solidFill>
                <a:latin typeface="+mj-lt"/>
              </a:rPr>
              <a:t>2 cours de sciences humaines en 4</a:t>
            </a:r>
            <a:r>
              <a:rPr lang="fr-FR" altLang="fr-FR" sz="2300" baseline="30000" dirty="0">
                <a:solidFill>
                  <a:srgbClr val="000000"/>
                </a:solidFill>
                <a:latin typeface="+mj-lt"/>
              </a:rPr>
              <a:t>e</a:t>
            </a:r>
            <a:r>
              <a:rPr lang="fr-FR" altLang="fr-FR" sz="2300" dirty="0">
                <a:solidFill>
                  <a:srgbClr val="000000"/>
                </a:solidFill>
                <a:latin typeface="+mj-lt"/>
              </a:rPr>
              <a:t> année.</a:t>
            </a:r>
          </a:p>
          <a:p>
            <a:pPr marL="698500" lvl="1" indent="-342900" eaLnBrk="1">
              <a:spcAft>
                <a:spcPts val="1200"/>
              </a:spcAft>
              <a:buClrTx/>
              <a:buFont typeface="Arial" panose="020B0604020202020204" pitchFamily="34" charset="0"/>
              <a:buChar char="•"/>
            </a:pPr>
            <a:r>
              <a:rPr lang="fr-FR" altLang="fr-FR" sz="2300" dirty="0">
                <a:solidFill>
                  <a:srgbClr val="000000"/>
                </a:solidFill>
                <a:latin typeface="+mj-lt"/>
              </a:rPr>
              <a:t>Travail de maturité </a:t>
            </a:r>
            <a:r>
              <a:rPr lang="fr-FR" altLang="fr-FR" sz="2300" b="1" dirty="0">
                <a:solidFill>
                  <a:srgbClr val="000000"/>
                </a:solidFill>
                <a:latin typeface="+mj-lt"/>
              </a:rPr>
              <a:t>dans la langue d'immersion</a:t>
            </a:r>
          </a:p>
          <a:p>
            <a:pPr lvl="1" algn="ctr" eaLnBrk="1">
              <a:spcAft>
                <a:spcPts val="1200"/>
              </a:spcAft>
              <a:buClrTx/>
            </a:pPr>
            <a:r>
              <a:rPr lang="fr-FR" altLang="fr-FR" sz="2300" b="1" i="1" u="sng" dirty="0">
                <a:solidFill>
                  <a:srgbClr val="000000"/>
                </a:solidFill>
                <a:latin typeface="+mj-lt"/>
              </a:rPr>
              <a:t>Les cours en immersion sont principalement le mercredi après-midi</a:t>
            </a:r>
            <a:endParaRPr lang="fr-FR" altLang="fr-FR" sz="2300" b="1" u="sng" dirty="0">
              <a:solidFill>
                <a:srgbClr val="000000"/>
              </a:solidFill>
              <a:latin typeface="+mj-lt"/>
            </a:endParaRPr>
          </a:p>
          <a:p>
            <a:pPr lvl="1" indent="0" algn="just" eaLnBrk="1">
              <a:lnSpc>
                <a:spcPct val="90000"/>
              </a:lnSpc>
              <a:spcBef>
                <a:spcPts val="500"/>
              </a:spcBef>
              <a:buClrTx/>
              <a:buFontTx/>
              <a:buNone/>
            </a:pPr>
            <a:r>
              <a:rPr lang="fr-FR" altLang="fr-FR" sz="2300" b="1" i="1" dirty="0">
                <a:solidFill>
                  <a:srgbClr val="000000"/>
                </a:solidFill>
                <a:latin typeface="+mj-lt"/>
              </a:rPr>
              <a:t>Elève parti en séjour long:</a:t>
            </a:r>
          </a:p>
          <a:p>
            <a:pPr lvl="1" indent="0" algn="just" eaLnBrk="1">
              <a:spcBef>
                <a:spcPts val="600"/>
              </a:spcBef>
              <a:buClrTx/>
              <a:buFontTx/>
              <a:buNone/>
            </a:pPr>
            <a:r>
              <a:rPr lang="fr-FR" altLang="fr-FR" sz="2300" dirty="0">
                <a:solidFill>
                  <a:srgbClr val="000000"/>
                </a:solidFill>
                <a:latin typeface="+mj-lt"/>
              </a:rPr>
              <a:t>1 cours de sciences humaines en 3</a:t>
            </a:r>
            <a:r>
              <a:rPr lang="fr-FR" altLang="fr-FR" sz="2300" baseline="30000" dirty="0">
                <a:solidFill>
                  <a:srgbClr val="000000"/>
                </a:solidFill>
                <a:latin typeface="+mj-lt"/>
              </a:rPr>
              <a:t>e</a:t>
            </a:r>
            <a:r>
              <a:rPr lang="fr-FR" altLang="fr-FR" sz="2300" dirty="0">
                <a:solidFill>
                  <a:srgbClr val="000000"/>
                </a:solidFill>
                <a:latin typeface="+mj-lt"/>
              </a:rPr>
              <a:t> et 4</a:t>
            </a:r>
            <a:r>
              <a:rPr lang="fr-FR" altLang="fr-FR" sz="2300" baseline="30000" dirty="0">
                <a:solidFill>
                  <a:srgbClr val="000000"/>
                </a:solidFill>
                <a:latin typeface="+mj-lt"/>
              </a:rPr>
              <a:t>e</a:t>
            </a:r>
            <a:r>
              <a:rPr lang="fr-FR" altLang="fr-FR" sz="2300" dirty="0">
                <a:solidFill>
                  <a:srgbClr val="000000"/>
                </a:solidFill>
                <a:latin typeface="+mj-lt"/>
              </a:rPr>
              <a:t> années </a:t>
            </a:r>
            <a:r>
              <a:rPr lang="fr-FR" altLang="fr-FR" sz="2300" b="1" dirty="0">
                <a:solidFill>
                  <a:srgbClr val="000000"/>
                </a:solidFill>
                <a:latin typeface="+mj-lt"/>
              </a:rPr>
              <a:t>dans la langue d'immersion.</a:t>
            </a:r>
          </a:p>
          <a:p>
            <a:pPr lvl="1" indent="0" algn="just" eaLnBrk="1">
              <a:spcBef>
                <a:spcPts val="600"/>
              </a:spcBef>
              <a:buClrTx/>
              <a:buFontTx/>
              <a:buNone/>
            </a:pPr>
            <a:r>
              <a:rPr lang="fr-FR" altLang="fr-FR" sz="2300" dirty="0">
                <a:solidFill>
                  <a:srgbClr val="000000"/>
                </a:solidFill>
                <a:latin typeface="+mj-lt"/>
              </a:rPr>
              <a:t>Un deuxième cours de sciences humaines en 4</a:t>
            </a:r>
            <a:r>
              <a:rPr lang="fr-FR" altLang="fr-FR" sz="2300" baseline="30000" dirty="0">
                <a:solidFill>
                  <a:srgbClr val="000000"/>
                </a:solidFill>
                <a:latin typeface="+mj-lt"/>
              </a:rPr>
              <a:t>e</a:t>
            </a:r>
            <a:r>
              <a:rPr lang="fr-FR" altLang="fr-FR" sz="2300" dirty="0">
                <a:solidFill>
                  <a:srgbClr val="000000"/>
                </a:solidFill>
                <a:latin typeface="+mj-lt"/>
              </a:rPr>
              <a:t> année et/ou le travail de maturité sont </a:t>
            </a:r>
            <a:r>
              <a:rPr lang="fr-FR" altLang="fr-FR" sz="2300" b="1" dirty="0">
                <a:solidFill>
                  <a:srgbClr val="000000"/>
                </a:solidFill>
                <a:latin typeface="+mj-lt"/>
              </a:rPr>
              <a:t>encouragés dans la langue concernée afin de maintenir les compétences linguistiques</a:t>
            </a:r>
            <a:r>
              <a:rPr lang="fr-FR" altLang="fr-FR" sz="2300" dirty="0">
                <a:solidFill>
                  <a:srgbClr val="000000"/>
                </a:solidFill>
                <a:latin typeface="+mj-lt"/>
              </a:rPr>
              <a:t> acquises durant le séjour.</a:t>
            </a:r>
          </a:p>
          <a:p>
            <a:pPr lvl="1" indent="0" algn="just" eaLnBrk="1">
              <a:lnSpc>
                <a:spcPct val="90000"/>
              </a:lnSpc>
              <a:spcBef>
                <a:spcPts val="500"/>
              </a:spcBef>
              <a:buClrTx/>
              <a:buFontTx/>
              <a:buNone/>
            </a:pPr>
            <a:endParaRPr lang="fr-FR" altLang="fr-FR" sz="20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8238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552451" y="552893"/>
            <a:ext cx="10972800" cy="87822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fr-FR" sz="5000" b="1" dirty="0">
                <a:solidFill>
                  <a:srgbClr val="0070C0"/>
                </a:solidFill>
              </a:rPr>
              <a:t>Conditions de maintien dans le parcours</a:t>
            </a:r>
            <a:r>
              <a:rPr lang="fr-FR" sz="5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683684" y="1665768"/>
            <a:ext cx="10710333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760" tIns="50760" rIns="50760" bIns="50760"/>
          <a:lstStyle>
            <a:lvl1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eaLnBrk="1">
              <a:lnSpc>
                <a:spcPct val="90000"/>
              </a:lnSpc>
              <a:spcAft>
                <a:spcPts val="600"/>
              </a:spcAft>
              <a:buClrTx/>
              <a:buFontTx/>
              <a:buNone/>
            </a:pPr>
            <a:r>
              <a:rPr lang="fr-FR" altLang="fr-FR" sz="3000" b="1" dirty="0">
                <a:solidFill>
                  <a:schemeClr val="tx1"/>
                </a:solidFill>
                <a:latin typeface="+mj-lt"/>
              </a:rPr>
              <a:t>Pour poursuivre son parcours en 4</a:t>
            </a:r>
            <a:r>
              <a:rPr lang="fr-FR" altLang="fr-FR" sz="3000" b="1" baseline="30000" dirty="0">
                <a:solidFill>
                  <a:schemeClr val="tx1"/>
                </a:solidFill>
                <a:latin typeface="+mj-lt"/>
              </a:rPr>
              <a:t>e </a:t>
            </a:r>
            <a:r>
              <a:rPr lang="fr-FR" altLang="fr-FR" sz="3000" b="1" dirty="0" err="1">
                <a:solidFill>
                  <a:schemeClr val="tx1"/>
                </a:solidFill>
                <a:latin typeface="+mj-lt"/>
              </a:rPr>
              <a:t>MMBs</a:t>
            </a:r>
            <a:r>
              <a:rPr lang="fr-FR" altLang="fr-FR" sz="3000" b="1" dirty="0">
                <a:solidFill>
                  <a:schemeClr val="tx1"/>
                </a:solidFill>
                <a:latin typeface="+mj-lt"/>
              </a:rPr>
              <a:t>,</a:t>
            </a: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 </a:t>
            </a:r>
            <a:r>
              <a:rPr lang="fr-FR" altLang="fr-FR" sz="3000" b="1" dirty="0">
                <a:solidFill>
                  <a:schemeClr val="tx1"/>
                </a:solidFill>
                <a:latin typeface="+mj-lt"/>
              </a:rPr>
              <a:t>l'élève</a:t>
            </a:r>
            <a:br>
              <a:rPr lang="fr-FR" altLang="fr-FR" sz="3000" b="1" dirty="0">
                <a:solidFill>
                  <a:schemeClr val="tx1"/>
                </a:solidFill>
                <a:latin typeface="+mj-lt"/>
              </a:rPr>
            </a:br>
            <a:r>
              <a:rPr lang="fr-FR" altLang="fr-FR" sz="3000" b="1" dirty="0">
                <a:solidFill>
                  <a:schemeClr val="tx1"/>
                </a:solidFill>
                <a:latin typeface="+mj-lt"/>
              </a:rPr>
              <a:t>doit être promu avec</a:t>
            </a: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 :</a:t>
            </a:r>
          </a:p>
          <a:p>
            <a:pPr eaLnBrk="1"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- note de la langue d'immersion ≥ 4.5 si choisie en DF</a:t>
            </a:r>
          </a:p>
          <a:p>
            <a:pPr eaLnBrk="1">
              <a:lnSpc>
                <a:spcPct val="90000"/>
              </a:lnSpc>
              <a:spcAft>
                <a:spcPts val="600"/>
              </a:spcAft>
              <a:buClrTx/>
              <a:buFontTx/>
              <a:buNone/>
            </a:pP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- note de la langue d'immersion ≥ 4.0 si choisie en OS</a:t>
            </a:r>
          </a:p>
          <a:p>
            <a:pPr eaLnBrk="1">
              <a:lnSpc>
                <a:spcPct val="90000"/>
              </a:lnSpc>
              <a:spcBef>
                <a:spcPts val="600"/>
              </a:spcBef>
              <a:buClrTx/>
              <a:buFontTx/>
              <a:buNone/>
            </a:pPr>
            <a:r>
              <a:rPr lang="fr-FR" altLang="fr-FR" sz="3000" dirty="0">
                <a:solidFill>
                  <a:schemeClr val="tx1"/>
                </a:solidFill>
                <a:latin typeface="+mj-lt"/>
              </a:rPr>
              <a:t>	</a:t>
            </a:r>
            <a:r>
              <a:rPr lang="fr-FR" altLang="fr-FR" sz="3000" b="1" dirty="0">
                <a:solidFill>
                  <a:schemeClr val="tx1"/>
                </a:solidFill>
                <a:latin typeface="+mj-lt"/>
              </a:rPr>
              <a:t>Si ces conditions ne sont pas remplies, l'élève poursuit le parcours ordinaire.</a:t>
            </a:r>
          </a:p>
        </p:txBody>
      </p:sp>
    </p:spTree>
    <p:extLst>
      <p:ext uri="{BB962C8B-B14F-4D97-AF65-F5344CB8AC3E}">
        <p14:creationId xmlns:p14="http://schemas.microsoft.com/office/powerpoint/2010/main" val="40373629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533400" y="334851"/>
            <a:ext cx="10972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fr-FR" altLang="fr-FR" sz="5000" b="1" dirty="0">
                <a:solidFill>
                  <a:srgbClr val="0070C0"/>
                </a:solidFill>
                <a:latin typeface="+mn-lt"/>
              </a:rPr>
              <a:t>Conditions d'obtention du titre</a:t>
            </a: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77333" y="1274135"/>
            <a:ext cx="10972800" cy="46910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50760" tIns="50760" rIns="50760" bIns="50760"/>
          <a:lstStyle/>
          <a:p>
            <a:pPr marL="450850" indent="-12700">
              <a:spcAft>
                <a:spcPts val="1200"/>
              </a:spcAft>
              <a:buClrTx/>
              <a:buFontTx/>
              <a:buNone/>
              <a:tabLst>
                <a:tab pos="582613" algn="l"/>
                <a:tab pos="1497013" algn="l"/>
                <a:tab pos="2411413" algn="l"/>
                <a:tab pos="3325813" algn="l"/>
                <a:tab pos="4240213" algn="l"/>
                <a:tab pos="5154613" algn="l"/>
                <a:tab pos="6069013" algn="l"/>
                <a:tab pos="6983413" algn="l"/>
                <a:tab pos="7897813" algn="l"/>
                <a:tab pos="8812213" algn="l"/>
                <a:tab pos="9726613" algn="l"/>
              </a:tabLst>
              <a:defRPr/>
            </a:pPr>
            <a:r>
              <a:rPr lang="fr-FR" sz="3000" b="1" dirty="0">
                <a:solidFill>
                  <a:srgbClr val="000000"/>
                </a:solidFill>
              </a:rPr>
              <a:t>	Résultats satisfaisant aux conditions fédérales</a:t>
            </a:r>
          </a:p>
          <a:p>
            <a:pPr marL="447675" lvl="1" indent="1588">
              <a:spcAft>
                <a:spcPts val="600"/>
              </a:spcAft>
              <a:buClrTx/>
              <a:buFontTx/>
              <a:buNone/>
              <a:tabLst>
                <a:tab pos="8812213" algn="l"/>
                <a:tab pos="9726613" algn="l"/>
              </a:tabLst>
              <a:defRPr/>
            </a:pPr>
            <a:r>
              <a:rPr lang="fr-FR" sz="3000" b="1" u="sng" dirty="0">
                <a:solidFill>
                  <a:srgbClr val="000000"/>
                </a:solidFill>
              </a:rPr>
              <a:t>Séjour court</a:t>
            </a:r>
            <a:r>
              <a:rPr lang="fr-FR" sz="3000" b="1" dirty="0">
                <a:solidFill>
                  <a:srgbClr val="000000"/>
                </a:solidFill>
              </a:rPr>
              <a:t> effectué selon les modalités ainsi que:</a:t>
            </a:r>
          </a:p>
          <a:p>
            <a:pPr marL="447675" indent="1588">
              <a:spcBef>
                <a:spcPts val="600"/>
              </a:spcBef>
              <a:buClrTx/>
              <a:buFontTx/>
              <a:buNone/>
              <a:tabLst>
                <a:tab pos="8812213" algn="l"/>
                <a:tab pos="9726613" algn="l"/>
              </a:tabLst>
              <a:defRPr/>
            </a:pPr>
            <a:r>
              <a:rPr lang="fr-FR" sz="3000" dirty="0">
                <a:solidFill>
                  <a:srgbClr val="000000"/>
                </a:solidFill>
              </a:rPr>
              <a:t>1 cours de sciences humaines suivi en 3</a:t>
            </a:r>
            <a:r>
              <a:rPr lang="fr-FR" sz="3000" baseline="30000" dirty="0">
                <a:solidFill>
                  <a:srgbClr val="000000"/>
                </a:solidFill>
              </a:rPr>
              <a:t>e</a:t>
            </a:r>
            <a:r>
              <a:rPr lang="fr-FR" sz="3000" dirty="0">
                <a:solidFill>
                  <a:srgbClr val="000000"/>
                </a:solidFill>
              </a:rPr>
              <a:t> et 2 cours de sciences humaines suivis en 4</a:t>
            </a:r>
            <a:r>
              <a:rPr lang="fr-FR" sz="3000" baseline="30000" dirty="0">
                <a:solidFill>
                  <a:srgbClr val="000000"/>
                </a:solidFill>
              </a:rPr>
              <a:t>e</a:t>
            </a:r>
            <a:r>
              <a:rPr lang="fr-FR" sz="3000" dirty="0">
                <a:solidFill>
                  <a:srgbClr val="000000"/>
                </a:solidFill>
              </a:rPr>
              <a:t> dans la langue choisie.</a:t>
            </a:r>
            <a:endParaRPr lang="fr-FR" sz="3000" baseline="29000" dirty="0">
              <a:solidFill>
                <a:srgbClr val="000000"/>
              </a:solidFill>
            </a:endParaRPr>
          </a:p>
          <a:p>
            <a:pPr marL="447675" indent="1588">
              <a:spcBef>
                <a:spcPts val="500"/>
              </a:spcBef>
              <a:buClrTx/>
              <a:buFontTx/>
              <a:buNone/>
              <a:tabLst>
                <a:tab pos="8812213" algn="l"/>
                <a:tab pos="9726613" algn="l"/>
              </a:tabLst>
              <a:defRPr/>
            </a:pPr>
            <a:r>
              <a:rPr lang="fr-FR" sz="3000" dirty="0">
                <a:solidFill>
                  <a:srgbClr val="000000"/>
                </a:solidFill>
              </a:rPr>
              <a:t>Travail de maturité rédigé et soutenu dans la langue choisie. </a:t>
            </a:r>
          </a:p>
          <a:p>
            <a:pPr marL="447675" lvl="1" indent="0">
              <a:spcAft>
                <a:spcPts val="300"/>
              </a:spcAft>
              <a:buClrTx/>
              <a:buFontTx/>
              <a:buNone/>
              <a:tabLst>
                <a:tab pos="8812213" algn="l"/>
                <a:tab pos="9726613" algn="l"/>
              </a:tabLst>
              <a:defRPr/>
            </a:pPr>
            <a:r>
              <a:rPr lang="fr-FR" sz="3000" b="1" u="sng" dirty="0">
                <a:solidFill>
                  <a:srgbClr val="000000"/>
                </a:solidFill>
              </a:rPr>
              <a:t>Séjour long</a:t>
            </a:r>
            <a:r>
              <a:rPr lang="fr-FR" sz="3000" b="1" dirty="0">
                <a:solidFill>
                  <a:srgbClr val="000000"/>
                </a:solidFill>
              </a:rPr>
              <a:t> effectué selon les modalités ainsi que:</a:t>
            </a:r>
          </a:p>
          <a:p>
            <a:pPr marL="447675">
              <a:buClrTx/>
              <a:tabLst>
                <a:tab pos="8812213" algn="l"/>
                <a:tab pos="9726613" algn="l"/>
              </a:tabLst>
              <a:defRPr/>
            </a:pPr>
            <a:r>
              <a:rPr lang="fr-FR" sz="3000" dirty="0">
                <a:solidFill>
                  <a:srgbClr val="000000"/>
                </a:solidFill>
              </a:rPr>
              <a:t>1 cours de sciences humaines suivi en 3</a:t>
            </a:r>
            <a:r>
              <a:rPr lang="fr-FR" sz="3000" baseline="30000" dirty="0">
                <a:solidFill>
                  <a:srgbClr val="000000"/>
                </a:solidFill>
              </a:rPr>
              <a:t>e</a:t>
            </a:r>
            <a:r>
              <a:rPr lang="fr-FR" sz="3000" dirty="0">
                <a:solidFill>
                  <a:srgbClr val="000000"/>
                </a:solidFill>
              </a:rPr>
              <a:t> et 4</a:t>
            </a:r>
            <a:r>
              <a:rPr lang="fr-FR" sz="3000" baseline="30000" dirty="0">
                <a:solidFill>
                  <a:srgbClr val="000000"/>
                </a:solidFill>
              </a:rPr>
              <a:t>e</a:t>
            </a:r>
            <a:r>
              <a:rPr lang="fr-FR" sz="3000" dirty="0">
                <a:solidFill>
                  <a:srgbClr val="000000"/>
                </a:solidFill>
              </a:rPr>
              <a:t> dans la langue choisie.</a:t>
            </a:r>
          </a:p>
          <a:p>
            <a:pPr marL="12700" indent="-11113" algn="just">
              <a:buClrTx/>
              <a:buFontTx/>
              <a:buNone/>
              <a:tabLst>
                <a:tab pos="12700" algn="l"/>
                <a:tab pos="582613" algn="l"/>
                <a:tab pos="1497013" algn="l"/>
                <a:tab pos="2411413" algn="l"/>
                <a:tab pos="3325813" algn="l"/>
                <a:tab pos="4240213" algn="l"/>
                <a:tab pos="5154613" algn="l"/>
                <a:tab pos="6069013" algn="l"/>
                <a:tab pos="6983413" algn="l"/>
                <a:tab pos="7897813" algn="l"/>
                <a:tab pos="8812213" algn="l"/>
                <a:tab pos="9726613" algn="l"/>
              </a:tabLst>
              <a:defRPr/>
            </a:pPr>
            <a:endParaRPr lang="fr-FR" sz="3000" dirty="0">
              <a:solidFill>
                <a:srgbClr val="000000"/>
              </a:solidFill>
            </a:endParaRPr>
          </a:p>
          <a:p>
            <a:pPr marL="12700" indent="-11113" algn="just">
              <a:buClrTx/>
              <a:buFontTx/>
              <a:buNone/>
              <a:tabLst>
                <a:tab pos="12700" algn="l"/>
                <a:tab pos="582613" algn="l"/>
                <a:tab pos="1497013" algn="l"/>
                <a:tab pos="2411413" algn="l"/>
                <a:tab pos="3325813" algn="l"/>
                <a:tab pos="4240213" algn="l"/>
                <a:tab pos="5154613" algn="l"/>
                <a:tab pos="6069013" algn="l"/>
                <a:tab pos="6983413" algn="l"/>
                <a:tab pos="7897813" algn="l"/>
                <a:tab pos="8812213" algn="l"/>
                <a:tab pos="9726613" algn="l"/>
              </a:tabLst>
              <a:defRPr/>
            </a:pPr>
            <a:r>
              <a:rPr lang="fr-FR" sz="3000" dirty="0">
                <a:solidFill>
                  <a:srgbClr val="000000"/>
                </a:solidFill>
              </a:rPr>
              <a:t> 	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5" y="6327776"/>
            <a:ext cx="6731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4293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624417" y="404814"/>
            <a:ext cx="10972800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fr-FR" altLang="fr-FR" sz="5000" b="1" dirty="0">
                <a:solidFill>
                  <a:srgbClr val="0070C0"/>
                </a:solidFill>
                <a:latin typeface="+mn-lt"/>
              </a:rPr>
              <a:t>Contacts</a:t>
            </a:r>
          </a:p>
        </p:txBody>
      </p:sp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654050" y="947275"/>
            <a:ext cx="10943167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50760" tIns="50760" rIns="50760" bIns="50760"/>
          <a:lstStyle>
            <a:lvl1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eaLnBrk="1">
              <a:lnSpc>
                <a:spcPct val="80000"/>
              </a:lnSpc>
              <a:spcAft>
                <a:spcPts val="600"/>
              </a:spcAft>
              <a:buClrTx/>
              <a:buFontTx/>
              <a:buNone/>
            </a:pPr>
            <a:endParaRPr lang="fr-FR" altLang="fr-FR" sz="3000" b="1" dirty="0">
              <a:solidFill>
                <a:schemeClr val="tx1"/>
              </a:solidFill>
            </a:endParaRPr>
          </a:p>
          <a:p>
            <a:pPr eaLnBrk="1">
              <a:lnSpc>
                <a:spcPct val="80000"/>
              </a:lnSpc>
              <a:spcAft>
                <a:spcPts val="600"/>
              </a:spcAft>
              <a:buClrTx/>
              <a:buFontTx/>
              <a:buNone/>
            </a:pPr>
            <a:r>
              <a:rPr lang="fr-FR" altLang="fr-FR" sz="3000" b="1" i="1" dirty="0">
                <a:solidFill>
                  <a:schemeClr val="tx1"/>
                </a:solidFill>
                <a:latin typeface="+mn-lt"/>
              </a:rPr>
              <a:t>Madame Alexandra Pimenta</a:t>
            </a:r>
            <a:r>
              <a:rPr lang="fr-FR" altLang="fr-FR" sz="3000" b="1" dirty="0">
                <a:solidFill>
                  <a:schemeClr val="tx1"/>
                </a:solidFill>
                <a:latin typeface="+mn-lt"/>
              </a:rPr>
              <a:t>, </a:t>
            </a:r>
            <a:r>
              <a:rPr lang="fr-FR" altLang="fr-FR" sz="3000" dirty="0">
                <a:solidFill>
                  <a:schemeClr val="tx1"/>
                </a:solidFill>
                <a:latin typeface="+mn-lt"/>
              </a:rPr>
              <a:t>coordinatrice de la filière </a:t>
            </a:r>
            <a:r>
              <a:rPr lang="fr-FR" altLang="fr-FR" sz="3000" dirty="0" err="1">
                <a:solidFill>
                  <a:schemeClr val="tx1"/>
                </a:solidFill>
                <a:latin typeface="+mn-lt"/>
              </a:rPr>
              <a:t>MMBs</a:t>
            </a:r>
            <a:endParaRPr lang="fr-FR" altLang="fr-FR" sz="3000" u="sng" dirty="0">
              <a:solidFill>
                <a:schemeClr val="tx1"/>
              </a:solidFill>
              <a:latin typeface="+mn-lt"/>
              <a:hlinkClick r:id="rId3"/>
            </a:endParaRPr>
          </a:p>
          <a:p>
            <a:pPr eaLnBrk="1">
              <a:lnSpc>
                <a:spcPct val="80000"/>
              </a:lnSpc>
              <a:spcBef>
                <a:spcPts val="600"/>
              </a:spcBef>
              <a:buClrTx/>
              <a:buFontTx/>
              <a:buNone/>
            </a:pPr>
            <a:r>
              <a:rPr lang="fr-FR" altLang="fr-FR" sz="3000" b="1" i="1" dirty="0">
                <a:solidFill>
                  <a:schemeClr val="tx1"/>
                </a:solidFill>
                <a:latin typeface="+mn-lt"/>
                <a:hlinkClick r:id="rId4"/>
              </a:rPr>
              <a:t>alexandra.pimenta@edu.ge.ch</a:t>
            </a:r>
            <a:r>
              <a:rPr lang="fr-FR" altLang="fr-FR" sz="3000" dirty="0">
                <a:solidFill>
                  <a:schemeClr val="tx1"/>
                </a:solidFill>
                <a:latin typeface="+mn-lt"/>
              </a:rPr>
              <a:t> / 022 388.79.13</a:t>
            </a:r>
          </a:p>
          <a:p>
            <a:pPr eaLnBrk="1">
              <a:lnSpc>
                <a:spcPct val="80000"/>
              </a:lnSpc>
              <a:spcBef>
                <a:spcPts val="600"/>
              </a:spcBef>
              <a:buClrTx/>
              <a:buFontTx/>
              <a:buNone/>
            </a:pPr>
            <a:endParaRPr lang="fr-FR" altLang="fr-FR" sz="3000" dirty="0">
              <a:solidFill>
                <a:schemeClr val="tx1"/>
              </a:solidFill>
              <a:latin typeface="+mn-lt"/>
            </a:endParaRPr>
          </a:p>
          <a:p>
            <a:pPr eaLnBrk="1">
              <a:lnSpc>
                <a:spcPct val="80000"/>
              </a:lnSpc>
              <a:spcBef>
                <a:spcPts val="600"/>
              </a:spcBef>
              <a:buClrTx/>
              <a:buFontTx/>
              <a:buNone/>
            </a:pPr>
            <a:r>
              <a:rPr lang="fr-FR" altLang="fr-FR" sz="3000" b="1" dirty="0">
                <a:solidFill>
                  <a:schemeClr val="tx1"/>
                </a:solidFill>
                <a:latin typeface="+mn-lt"/>
              </a:rPr>
              <a:t>Doyennes et Doyens responsables de la filière dans les collèges</a:t>
            </a:r>
            <a:endParaRPr lang="fr-FR" altLang="fr-FR" sz="3000" dirty="0">
              <a:solidFill>
                <a:schemeClr val="tx1"/>
              </a:solidFill>
              <a:latin typeface="+mn-lt"/>
            </a:endParaRPr>
          </a:p>
          <a:p>
            <a:pPr eaLnBrk="1">
              <a:lnSpc>
                <a:spcPct val="80000"/>
              </a:lnSpc>
              <a:spcBef>
                <a:spcPts val="600"/>
              </a:spcBef>
              <a:buClrTx/>
              <a:buFontTx/>
              <a:buNone/>
            </a:pPr>
            <a:endParaRPr lang="fr-FR" altLang="fr-FR" sz="3000" dirty="0">
              <a:solidFill>
                <a:schemeClr val="tx1"/>
              </a:solidFill>
              <a:latin typeface="+mn-lt"/>
            </a:endParaRPr>
          </a:p>
          <a:p>
            <a:pPr eaLnBrk="1">
              <a:lnSpc>
                <a:spcPct val="80000"/>
              </a:lnSpc>
              <a:spcBef>
                <a:spcPts val="600"/>
              </a:spcBef>
              <a:buClrTx/>
              <a:buFontTx/>
              <a:buNone/>
            </a:pPr>
            <a:endParaRPr lang="fr-FR" altLang="fr-FR" sz="3000" dirty="0">
              <a:solidFill>
                <a:schemeClr val="tx1"/>
              </a:solidFill>
            </a:endParaRPr>
          </a:p>
          <a:p>
            <a:pPr eaLnBrk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endParaRPr lang="fr-FR" altLang="fr-FR" sz="3000" dirty="0">
              <a:solidFill>
                <a:schemeClr val="tx1"/>
              </a:solidFill>
            </a:endParaRPr>
          </a:p>
          <a:p>
            <a:pPr eaLnBrk="1">
              <a:lnSpc>
                <a:spcPct val="80000"/>
              </a:lnSpc>
              <a:spcBef>
                <a:spcPts val="600"/>
              </a:spcBef>
              <a:buClrTx/>
              <a:buFontTx/>
              <a:buNone/>
            </a:pPr>
            <a:endParaRPr lang="fr-FR" altLang="fr-FR" sz="3000" dirty="0">
              <a:solidFill>
                <a:srgbClr val="535353"/>
              </a:solidFill>
            </a:endParaRPr>
          </a:p>
          <a:p>
            <a:pPr eaLnBrk="1">
              <a:lnSpc>
                <a:spcPct val="80000"/>
              </a:lnSpc>
              <a:spcBef>
                <a:spcPts val="600"/>
              </a:spcBef>
              <a:buClrTx/>
              <a:buFontTx/>
              <a:buNone/>
            </a:pPr>
            <a:endParaRPr lang="fr-FR" altLang="fr-FR" sz="3000" dirty="0">
              <a:solidFill>
                <a:srgbClr val="535353"/>
              </a:solidFill>
            </a:endParaRPr>
          </a:p>
          <a:p>
            <a:pPr eaLnBrk="1">
              <a:lnSpc>
                <a:spcPct val="80000"/>
              </a:lnSpc>
              <a:spcBef>
                <a:spcPts val="600"/>
              </a:spcBef>
              <a:buClrTx/>
              <a:buFontTx/>
              <a:buNone/>
            </a:pPr>
            <a:endParaRPr lang="fr-FR" altLang="fr-FR" sz="3000" dirty="0">
              <a:solidFill>
                <a:srgbClr val="535353"/>
              </a:solidFill>
            </a:endParaRPr>
          </a:p>
          <a:p>
            <a:pPr eaLnBrk="1">
              <a:lnSpc>
                <a:spcPct val="80000"/>
              </a:lnSpc>
              <a:spcBef>
                <a:spcPts val="600"/>
              </a:spcBef>
              <a:buClrTx/>
              <a:buFontTx/>
              <a:buNone/>
            </a:pPr>
            <a:endParaRPr lang="fr-FR" altLang="fr-FR" sz="3000" dirty="0">
              <a:solidFill>
                <a:srgbClr val="5353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8738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48949" y="1128651"/>
            <a:ext cx="10893688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2400" dirty="0"/>
              <a:t>Séance spécifique :</a:t>
            </a:r>
          </a:p>
          <a:p>
            <a:r>
              <a:rPr lang="fr-FR" sz="2400" b="1" dirty="0"/>
              <a:t>- Rive gauche : le lundi 12 octobre, 18h à 20h, Aula Frank-Martin (Collège Calvin) </a:t>
            </a:r>
            <a:endParaRPr lang="fr-CH" sz="2400" b="1" dirty="0"/>
          </a:p>
          <a:p>
            <a:r>
              <a:rPr lang="fr-FR" sz="2400" b="1" dirty="0"/>
              <a:t>- Rive droite : le jeudi 15 octobre, 18h à 20h, Aula </a:t>
            </a:r>
            <a:r>
              <a:rPr lang="fr-FR" sz="2400" b="1" dirty="0" err="1"/>
              <a:t>Ternier</a:t>
            </a:r>
            <a:r>
              <a:rPr lang="fr-FR" sz="2400" b="1" dirty="0"/>
              <a:t>, CFP Construction (CFPC)</a:t>
            </a:r>
            <a:endParaRPr lang="fr-CH" sz="2400" b="1" dirty="0"/>
          </a:p>
          <a:p>
            <a:r>
              <a:rPr lang="fr-CH" sz="2400" b="1" dirty="0"/>
              <a:t>- Présence requise sachant que l'organisation du séjour est du ressort des familles</a:t>
            </a:r>
          </a:p>
          <a:p>
            <a:pPr defTabSz="447675"/>
            <a:endParaRPr lang="fr-CH" sz="2400" b="1" dirty="0">
              <a:solidFill>
                <a:srgbClr val="FF0000"/>
              </a:solidFill>
            </a:endParaRPr>
          </a:p>
          <a:p>
            <a:r>
              <a:rPr lang="fr-CH" sz="2400" u="sng" dirty="0"/>
              <a:t>Objectif de la séance: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400" dirty="0"/>
              <a:t>Présenter les </a:t>
            </a:r>
            <a:r>
              <a:rPr lang="fr-CH" sz="2400" b="1" dirty="0"/>
              <a:t>modalités d'organisation </a:t>
            </a:r>
            <a:r>
              <a:rPr lang="fr-CH" sz="2400" dirty="0"/>
              <a:t>du séjour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400" dirty="0"/>
              <a:t>Présenter les </a:t>
            </a:r>
            <a:r>
              <a:rPr lang="fr-CH" sz="2400" b="1" dirty="0"/>
              <a:t>programmes DIP au bénéfice d'un soutien financier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H" sz="2400" dirty="0"/>
              <a:t>Répondre à toutes les </a:t>
            </a:r>
            <a:r>
              <a:rPr lang="fr-CH" sz="2400" b="1" dirty="0"/>
              <a:t>questions</a:t>
            </a:r>
            <a:r>
              <a:rPr lang="fr-CH" sz="2400" dirty="0"/>
              <a:t> relatives à l'organisation du séjour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fr-CH" sz="2400" dirty="0"/>
              <a:t>Destinations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fr-CH" sz="2400" dirty="0"/>
              <a:t>Coûts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fr-CH" sz="2400" dirty="0"/>
              <a:t>Contraintes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endParaRPr lang="fr-CH" sz="2000" dirty="0"/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fr-CH" sz="2800" dirty="0"/>
          </a:p>
          <a:p>
            <a:pPr marL="457200" indent="-457200">
              <a:buFontTx/>
              <a:buChar char="-"/>
            </a:pPr>
            <a:endParaRPr lang="fr-CH" sz="2800" dirty="0"/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681567" y="349189"/>
            <a:ext cx="9957858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buClrTx/>
              <a:buFontTx/>
              <a:buNone/>
            </a:pPr>
            <a:r>
              <a:rPr lang="fr-FR" altLang="fr-FR" sz="50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Séjour obligatoire de 2</a:t>
            </a:r>
            <a:r>
              <a:rPr lang="fr-FR" altLang="fr-FR" sz="5000" b="1" baseline="30000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e</a:t>
            </a:r>
            <a:r>
              <a:rPr lang="fr-FR" altLang="fr-FR" sz="50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 année </a:t>
            </a:r>
          </a:p>
        </p:txBody>
      </p:sp>
    </p:spTree>
    <p:extLst>
      <p:ext uri="{BB962C8B-B14F-4D97-AF65-F5344CB8AC3E}">
        <p14:creationId xmlns:p14="http://schemas.microsoft.com/office/powerpoint/2010/main" val="2523727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1789" y="698642"/>
            <a:ext cx="10356350" cy="583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Toutes les informations concernant le séjour seront données lors de cette séance</a:t>
            </a:r>
          </a:p>
          <a:p>
            <a:pPr algn="ctr"/>
            <a:endParaRPr lang="fr-FR" sz="3200" dirty="0"/>
          </a:p>
          <a:p>
            <a:pPr algn="ctr"/>
            <a:r>
              <a:rPr lang="fr-FR" sz="2500" dirty="0"/>
              <a:t>Vous souhaitez déjà en savoir plus?</a:t>
            </a:r>
          </a:p>
          <a:p>
            <a:pPr algn="ctr"/>
            <a:r>
              <a:rPr lang="fr-FR" sz="2500" dirty="0"/>
              <a:t>Rendez-vous sur le </a:t>
            </a:r>
            <a:r>
              <a:rPr lang="fr-FR" sz="2500" b="1" dirty="0"/>
              <a:t>site cantonal Echanges &amp; Mobilité DIP (EL&amp;M) </a:t>
            </a:r>
            <a:r>
              <a:rPr lang="fr-FR" sz="2500" dirty="0">
                <a:hlinkClick r:id="rId2"/>
              </a:rPr>
              <a:t>https://edu.ge.ch/site/elem/</a:t>
            </a:r>
            <a:r>
              <a:rPr lang="fr-FR" sz="2500" dirty="0"/>
              <a:t> </a:t>
            </a:r>
          </a:p>
          <a:p>
            <a:endParaRPr lang="fr-FR" sz="2500" dirty="0"/>
          </a:p>
          <a:p>
            <a:r>
              <a:rPr lang="fr-FR" sz="2500" dirty="0"/>
              <a:t>Contact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500" b="1" dirty="0"/>
              <a:t>Mme Catherine SONINO</a:t>
            </a:r>
            <a:r>
              <a:rPr lang="fr-FR" sz="2500" i="1" dirty="0"/>
              <a:t>, </a:t>
            </a:r>
            <a:r>
              <a:rPr lang="fr-FR" sz="2500" dirty="0"/>
              <a:t>cheffe de service, Service transversal Echanges &amp; Mobilité DIP. Ligne </a:t>
            </a:r>
            <a:r>
              <a:rPr lang="fr-FR" sz="2500"/>
              <a:t>du service : </a:t>
            </a:r>
            <a:r>
              <a:rPr lang="fr-CH" altLang="fr-FR" sz="2500"/>
              <a:t>022 327 06 60</a:t>
            </a:r>
            <a:endParaRPr lang="fr-FR" sz="2500" dirty="0"/>
          </a:p>
          <a:p>
            <a:endParaRPr lang="fr-FR" sz="1500" dirty="0"/>
          </a:p>
          <a:p>
            <a:pPr algn="ctr"/>
            <a:r>
              <a:rPr lang="fr-FR" sz="2500" dirty="0">
                <a:hlinkClick r:id="rId3"/>
              </a:rPr>
              <a:t>info.échanges-mobilite@etat.ge.ch</a:t>
            </a:r>
            <a:r>
              <a:rPr lang="fr-FR" sz="2500" dirty="0"/>
              <a:t> </a:t>
            </a:r>
          </a:p>
          <a:p>
            <a:pPr algn="ctr"/>
            <a:endParaRPr lang="fr-FR" sz="2000" dirty="0"/>
          </a:p>
          <a:p>
            <a:pPr algn="ctr"/>
            <a:endParaRPr lang="fr-FR" sz="3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40239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841</TotalTime>
  <Words>1293</Words>
  <Application>Microsoft Office PowerPoint</Application>
  <PresentationFormat>Grand écran</PresentationFormat>
  <Paragraphs>116</Paragraphs>
  <Slides>17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Sonja Barthe</dc:creator>
  <cp:lastModifiedBy>Pimenta Alexandra, Maria</cp:lastModifiedBy>
  <cp:revision>106</cp:revision>
  <cp:lastPrinted>2023-08-29T07:02:36Z</cp:lastPrinted>
  <dcterms:created xsi:type="dcterms:W3CDTF">2018-10-10T18:50:50Z</dcterms:created>
  <dcterms:modified xsi:type="dcterms:W3CDTF">2026-09-24T14:38:33Z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-1454237283</vt:i4>
  </property>
  <property fmtid="{D5CDD505-2E9C-101B-9397-08002B2CF9AE}" pid="3" name="_NewReviewCycle">
    <vt:lpwstr/>
  </property>
  <property fmtid="{D5CDD505-2E9C-101B-9397-08002B2CF9AE}" pid="4" name="_EmailSubject">
    <vt:lpwstr>PPT Parcours scolaire MMBs</vt:lpwstr>
  </property>
  <property fmtid="{D5CDD505-2E9C-101B-9397-08002B2CF9AE}" pid="5" name="_AuthorEmail">
    <vt:lpwstr>alexandra.pimenta@edu.ge.ch</vt:lpwstr>
  </property>
  <property fmtid="{D5CDD505-2E9C-101B-9397-08002B2CF9AE}" pid="6" name="_AuthorEmailDisplayName">
    <vt:lpwstr>Pimenta Alexandra (EDU)</vt:lpwstr>
  </property>
  <property fmtid="{D5CDD505-2E9C-101B-9397-08002B2CF9AE}" pid="7" name="_PreviousAdHocReviewCycleID">
    <vt:i4>1582109275</vt:i4>
  </property>
</Properties>
</file>