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5" r:id="rId9"/>
    <p:sldId id="269" r:id="rId10"/>
    <p:sldId id="273" r:id="rId11"/>
    <p:sldId id="276" r:id="rId12"/>
    <p:sldId id="277" r:id="rId13"/>
    <p:sldId id="278" r:id="rId14"/>
    <p:sldId id="279" r:id="rId15"/>
    <p:sldId id="280" r:id="rId16"/>
    <p:sldId id="281" r:id="rId17"/>
    <p:sldId id="284" r:id="rId18"/>
    <p:sldId id="285" r:id="rId19"/>
    <p:sldId id="286" r:id="rId20"/>
    <p:sldId id="287" r:id="rId21"/>
    <p:sldId id="290" r:id="rId22"/>
    <p:sldId id="292" r:id="rId23"/>
    <p:sldId id="293" r:id="rId24"/>
  </p:sldIdLst>
  <p:sldSz cx="12192000" cy="6858000"/>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H"/>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300757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69849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H"/>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006636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3122704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fr-CH"/>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p:cNvSpPr>
            <a:spLocks noGrp="1"/>
          </p:cNvSpPr>
          <p:nvPr>
            <p:ph type="dt" sz="half" idx="10"/>
          </p:nvPr>
        </p:nvSpPr>
        <p:spPr/>
        <p:txBody>
          <a:bodyPr/>
          <a:lstStyle/>
          <a:p>
            <a:fld id="{72D817DB-1BB9-46BE-AC64-91A3642E56EF}" type="datetimeFigureOut">
              <a:rPr lang="fr-CH" smtClean="0"/>
              <a:t>28.08.2026</a:t>
            </a:fld>
            <a:endParaRPr lang="fr-CH"/>
          </a:p>
        </p:txBody>
      </p:sp>
      <p:sp>
        <p:nvSpPr>
          <p:cNvPr id="8" name="Espace réservé du pied de page 7"/>
          <p:cNvSpPr>
            <a:spLocks noGrp="1"/>
          </p:cNvSpPr>
          <p:nvPr>
            <p:ph type="ftr" sz="quarter" idx="11"/>
          </p:nvPr>
        </p:nvSpPr>
        <p:spPr/>
        <p:txBody>
          <a:bodyPr/>
          <a:lstStyle/>
          <a:p>
            <a:endParaRPr lang="fr-CH"/>
          </a:p>
        </p:txBody>
      </p:sp>
      <p:sp>
        <p:nvSpPr>
          <p:cNvPr id="9" name="Espace réservé du numéro de diapositive 8"/>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754961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e la date 2"/>
          <p:cNvSpPr>
            <a:spLocks noGrp="1"/>
          </p:cNvSpPr>
          <p:nvPr>
            <p:ph type="dt" sz="half" idx="10"/>
          </p:nvPr>
        </p:nvSpPr>
        <p:spPr/>
        <p:txBody>
          <a:bodyPr/>
          <a:lstStyle/>
          <a:p>
            <a:fld id="{72D817DB-1BB9-46BE-AC64-91A3642E56EF}" type="datetimeFigureOut">
              <a:rPr lang="fr-CH" smtClean="0"/>
              <a:t>28.08.2026</a:t>
            </a:fld>
            <a:endParaRPr lang="fr-CH"/>
          </a:p>
        </p:txBody>
      </p:sp>
      <p:sp>
        <p:nvSpPr>
          <p:cNvPr id="4" name="Espace réservé du pied de page 3"/>
          <p:cNvSpPr>
            <a:spLocks noGrp="1"/>
          </p:cNvSpPr>
          <p:nvPr>
            <p:ph type="ftr" sz="quarter" idx="11"/>
          </p:nvPr>
        </p:nvSpPr>
        <p:spPr/>
        <p:txBody>
          <a:bodyPr/>
          <a:lstStyle/>
          <a:p>
            <a:endParaRPr lang="fr-CH"/>
          </a:p>
        </p:txBody>
      </p:sp>
      <p:sp>
        <p:nvSpPr>
          <p:cNvPr id="5" name="Espace réservé du numéro de diapositive 4"/>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933486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2D817DB-1BB9-46BE-AC64-91A3642E56EF}" type="datetimeFigureOut">
              <a:rPr lang="fr-CH" smtClean="0"/>
              <a:t>28.08.2026</a:t>
            </a:fld>
            <a:endParaRPr lang="fr-CH"/>
          </a:p>
        </p:txBody>
      </p:sp>
      <p:sp>
        <p:nvSpPr>
          <p:cNvPr id="3" name="Espace réservé du pied de page 2"/>
          <p:cNvSpPr>
            <a:spLocks noGrp="1"/>
          </p:cNvSpPr>
          <p:nvPr>
            <p:ph type="ftr" sz="quarter" idx="11"/>
          </p:nvPr>
        </p:nvSpPr>
        <p:spPr/>
        <p:txBody>
          <a:bodyPr/>
          <a:lstStyle/>
          <a:p>
            <a:endParaRPr lang="fr-CH"/>
          </a:p>
        </p:txBody>
      </p:sp>
      <p:sp>
        <p:nvSpPr>
          <p:cNvPr id="4" name="Espace réservé du numéro de diapositive 3"/>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775644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818597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2D817DB-1BB9-46BE-AC64-91A3642E56EF}" type="datetimeFigureOut">
              <a:rPr lang="fr-CH" smtClean="0"/>
              <a:t>28.08.2026</a:t>
            </a:fld>
            <a:endParaRPr lang="fr-CH"/>
          </a:p>
        </p:txBody>
      </p:sp>
      <p:sp>
        <p:nvSpPr>
          <p:cNvPr id="6" name="Espace réservé du pied de page 5"/>
          <p:cNvSpPr>
            <a:spLocks noGrp="1"/>
          </p:cNvSpPr>
          <p:nvPr>
            <p:ph type="ftr" sz="quarter" idx="11"/>
          </p:nvPr>
        </p:nvSpPr>
        <p:spPr/>
        <p:txBody>
          <a:bodyPr/>
          <a:lstStyle/>
          <a:p>
            <a:endParaRPr lang="fr-CH"/>
          </a:p>
        </p:txBody>
      </p:sp>
      <p:sp>
        <p:nvSpPr>
          <p:cNvPr id="7" name="Espace réservé du numéro de diapositive 6"/>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4259464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2909061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fr-CH"/>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p>
            <a:fld id="{72D817DB-1BB9-46BE-AC64-91A3642E56EF}" type="datetimeFigureOut">
              <a:rPr lang="fr-CH" smtClean="0"/>
              <a:t>28.08.2026</a:t>
            </a:fld>
            <a:endParaRPr lang="fr-CH"/>
          </a:p>
        </p:txBody>
      </p:sp>
      <p:sp>
        <p:nvSpPr>
          <p:cNvPr id="5" name="Espace réservé du pied de page 4"/>
          <p:cNvSpPr>
            <a:spLocks noGrp="1"/>
          </p:cNvSpPr>
          <p:nvPr>
            <p:ph type="ftr" sz="quarter" idx="11"/>
          </p:nvPr>
        </p:nvSpPr>
        <p:spPr/>
        <p:txBody>
          <a:bodyPr/>
          <a:lstStyle/>
          <a:p>
            <a:endParaRPr lang="fr-CH"/>
          </a:p>
        </p:txBody>
      </p:sp>
      <p:sp>
        <p:nvSpPr>
          <p:cNvPr id="6" name="Espace réservé du numéro de diapositive 5"/>
          <p:cNvSpPr>
            <a:spLocks noGrp="1"/>
          </p:cNvSpPr>
          <p:nvPr>
            <p:ph type="sldNum" sz="quarter" idx="12"/>
          </p:nvPr>
        </p:nvSpPr>
        <p:spPr/>
        <p:txBody>
          <a:bodyPr/>
          <a:lstStyle/>
          <a:p>
            <a:fld id="{E969A1A6-49FE-43E2-A016-E484FEB1A793}" type="slidenum">
              <a:rPr lang="fr-CH" smtClean="0"/>
              <a:t>‹N°›</a:t>
            </a:fld>
            <a:endParaRPr lang="fr-CH"/>
          </a:p>
        </p:txBody>
      </p:sp>
    </p:spTree>
    <p:extLst>
      <p:ext uri="{BB962C8B-B14F-4D97-AF65-F5344CB8AC3E}">
        <p14:creationId xmlns:p14="http://schemas.microsoft.com/office/powerpoint/2010/main" val="1732285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817DB-1BB9-46BE-AC64-91A3642E56EF}" type="datetimeFigureOut">
              <a:rPr lang="fr-CH" smtClean="0"/>
              <a:t>28.08.2026</a:t>
            </a:fld>
            <a:endParaRPr lang="fr-CH"/>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H"/>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69A1A6-49FE-43E2-A016-E484FEB1A793}" type="slidenum">
              <a:rPr lang="fr-CH" smtClean="0"/>
              <a:t>‹N°›</a:t>
            </a:fld>
            <a:endParaRPr lang="fr-CH"/>
          </a:p>
        </p:txBody>
      </p:sp>
    </p:spTree>
    <p:extLst>
      <p:ext uri="{BB962C8B-B14F-4D97-AF65-F5344CB8AC3E}">
        <p14:creationId xmlns:p14="http://schemas.microsoft.com/office/powerpoint/2010/main" val="630668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claire.bayard@edu.ge.ch" TargetMode="External"/><Relationship Id="rId2" Type="http://schemas.openxmlformats.org/officeDocument/2006/relationships/hyperlink" Target="mailto:claire-lise.baruffa@edu.ge.ch"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1432947"/>
          </a:xfrm>
        </p:spPr>
        <p:txBody>
          <a:bodyPr>
            <a:normAutofit fontScale="90000"/>
          </a:bodyPr>
          <a:lstStyle/>
          <a:p>
            <a:br>
              <a:rPr lang="fr-CH" dirty="0"/>
            </a:br>
            <a:br>
              <a:rPr lang="fr-CH" dirty="0"/>
            </a:br>
            <a:br>
              <a:rPr lang="fr-CH" dirty="0"/>
            </a:br>
            <a:r>
              <a:rPr lang="fr-CH" dirty="0"/>
              <a:t>ECG ELLA-MAILLART </a:t>
            </a:r>
            <a:br>
              <a:rPr lang="fr-CH" dirty="0"/>
            </a:br>
            <a:r>
              <a:rPr lang="fr-CH" sz="3600" dirty="0"/>
              <a:t>SOIRÉE DES PARENTS </a:t>
            </a:r>
            <a:br>
              <a:rPr lang="fr-CH" sz="3600" dirty="0"/>
            </a:br>
            <a:r>
              <a:rPr lang="fr-CH" sz="3600" dirty="0"/>
              <a:t>7 septembre 2026</a:t>
            </a:r>
            <a:br>
              <a:rPr lang="fr-CH" sz="3600" dirty="0"/>
            </a:br>
            <a:r>
              <a:rPr lang="fr-CH" sz="3600" dirty="0"/>
              <a:t>2</a:t>
            </a:r>
            <a:r>
              <a:rPr lang="fr-CH" sz="3600" baseline="30000" dirty="0"/>
              <a:t>e </a:t>
            </a:r>
            <a:r>
              <a:rPr lang="fr-CH" sz="3600" dirty="0"/>
              <a:t>année</a:t>
            </a:r>
          </a:p>
        </p:txBody>
      </p:sp>
      <p:pic>
        <p:nvPicPr>
          <p:cNvPr id="5" name="Image 4"/>
          <p:cNvPicPr>
            <a:picLocks noChangeAspect="1"/>
          </p:cNvPicPr>
          <p:nvPr/>
        </p:nvPicPr>
        <p:blipFill>
          <a:blip r:embed="rId2"/>
          <a:stretch>
            <a:fillRect/>
          </a:stretch>
        </p:blipFill>
        <p:spPr>
          <a:xfrm>
            <a:off x="3482236" y="2760144"/>
            <a:ext cx="5298509" cy="3785645"/>
          </a:xfrm>
          <a:prstGeom prst="rect">
            <a:avLst/>
          </a:prstGeom>
        </p:spPr>
      </p:pic>
    </p:spTree>
    <p:extLst>
      <p:ext uri="{BB962C8B-B14F-4D97-AF65-F5344CB8AC3E}">
        <p14:creationId xmlns:p14="http://schemas.microsoft.com/office/powerpoint/2010/main" val="2287035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L'ECG Ella-Maillart  </a:t>
            </a:r>
          </a:p>
        </p:txBody>
      </p:sp>
      <p:sp>
        <p:nvSpPr>
          <p:cNvPr id="3" name="Espace réservé du contenu 2"/>
          <p:cNvSpPr>
            <a:spLocks noGrp="1"/>
          </p:cNvSpPr>
          <p:nvPr>
            <p:ph idx="1"/>
          </p:nvPr>
        </p:nvSpPr>
        <p:spPr>
          <a:xfrm>
            <a:off x="838200" y="1440494"/>
            <a:ext cx="10515600" cy="5135670"/>
          </a:xfrm>
        </p:spPr>
        <p:txBody>
          <a:bodyPr>
            <a:normAutofit fontScale="25000" lnSpcReduction="20000"/>
          </a:bodyPr>
          <a:lstStyle/>
          <a:p>
            <a:pPr marL="0" indent="0">
              <a:buNone/>
            </a:pPr>
            <a:endParaRPr lang="fr-CH" dirty="0"/>
          </a:p>
          <a:p>
            <a:pPr marL="0" indent="0">
              <a:buNone/>
            </a:pPr>
            <a:r>
              <a:rPr lang="fr-CH" sz="8000" b="1" dirty="0"/>
              <a:t> Le directeur:  </a:t>
            </a:r>
            <a:r>
              <a:rPr lang="fr-CH" sz="8000" dirty="0"/>
              <a:t>M. Dominique-Alain Pellizari, </a:t>
            </a:r>
          </a:p>
          <a:p>
            <a:pPr marL="0" indent="0">
              <a:buNone/>
            </a:pPr>
            <a:r>
              <a:rPr lang="fr-CH" sz="8000" dirty="0"/>
              <a:t> </a:t>
            </a:r>
            <a:r>
              <a:rPr lang="fr-CH" sz="8000" b="1" dirty="0"/>
              <a:t>Le conseil de direction </a:t>
            </a:r>
            <a:r>
              <a:rPr lang="fr-CH" sz="8000" dirty="0"/>
              <a:t>: 5 doyennes, 1 doyen</a:t>
            </a:r>
          </a:p>
          <a:p>
            <a:pPr marL="0" indent="0">
              <a:buNone/>
            </a:pPr>
            <a:endParaRPr lang="fr-CH" sz="5600" dirty="0"/>
          </a:p>
          <a:p>
            <a:pPr marL="0" indent="0">
              <a:buNone/>
            </a:pPr>
            <a:r>
              <a:rPr lang="fr-CH" sz="8000" dirty="0"/>
              <a:t> </a:t>
            </a:r>
            <a:r>
              <a:rPr lang="fr-CH" sz="8000" b="1" dirty="0"/>
              <a:t>Les doyennes:     </a:t>
            </a:r>
            <a:r>
              <a:rPr lang="fr-CH" sz="8000" b="1" dirty="0">
                <a:solidFill>
                  <a:srgbClr val="0070C0"/>
                </a:solidFill>
              </a:rPr>
              <a:t>Mme. C.-L. Dorner-Baruffa: 022.546.29.55 </a:t>
            </a:r>
            <a:r>
              <a:rPr lang="fr-CH" sz="8000" b="1" dirty="0">
                <a:solidFill>
                  <a:srgbClr val="0070C0"/>
                </a:solidFill>
                <a:hlinkClick r:id="rId2"/>
              </a:rPr>
              <a:t>claire-lise.baruffa@edu.ge.ch</a:t>
            </a:r>
            <a:endParaRPr lang="fr-CH" sz="8000" b="1" dirty="0">
              <a:solidFill>
                <a:srgbClr val="0070C0"/>
              </a:solidFill>
            </a:endParaRPr>
          </a:p>
          <a:p>
            <a:pPr lvl="5"/>
            <a:r>
              <a:rPr lang="fr-CH" sz="7000" dirty="0"/>
              <a:t>Suivi des classes 201 à 206 </a:t>
            </a:r>
          </a:p>
          <a:p>
            <a:pPr marL="1828800" lvl="4" indent="0">
              <a:buNone/>
            </a:pPr>
            <a:r>
              <a:rPr lang="fr-CH" sz="8000" b="1" dirty="0">
                <a:solidFill>
                  <a:schemeClr val="accent5"/>
                </a:solidFill>
              </a:rPr>
              <a:t>Mme C. Bayard : 022.546.29.76 </a:t>
            </a:r>
            <a:r>
              <a:rPr lang="fr-CH" sz="8000" b="1" dirty="0">
                <a:solidFill>
                  <a:schemeClr val="accent5"/>
                </a:solidFill>
                <a:hlinkClick r:id="rId3"/>
              </a:rPr>
              <a:t>claire.bayard@edu.ge.ch</a:t>
            </a:r>
            <a:endParaRPr lang="fr-CH" sz="8000" b="1" dirty="0">
              <a:solidFill>
                <a:schemeClr val="accent5"/>
              </a:solidFill>
            </a:endParaRPr>
          </a:p>
          <a:p>
            <a:pPr lvl="5"/>
            <a:r>
              <a:rPr lang="fr-CH" sz="7000" dirty="0"/>
              <a:t>Suivi des classes 207 &amp; 208	</a:t>
            </a:r>
            <a:r>
              <a:rPr lang="fr-CH" sz="5600" dirty="0"/>
              <a:t>	</a:t>
            </a:r>
          </a:p>
          <a:p>
            <a:pPr marL="0" indent="0">
              <a:buNone/>
            </a:pPr>
            <a:r>
              <a:rPr lang="fr-CH" sz="5600" b="1" dirty="0"/>
              <a:t> </a:t>
            </a:r>
          </a:p>
          <a:p>
            <a:pPr marL="0" indent="0">
              <a:buNone/>
            </a:pPr>
            <a:r>
              <a:rPr lang="fr-CH" sz="8000" b="1" dirty="0"/>
              <a:t>Les maîtres et maîtresses de groupe</a:t>
            </a:r>
            <a:endParaRPr lang="fr-CH" sz="8000" dirty="0"/>
          </a:p>
          <a:p>
            <a:pPr marL="0" indent="0">
              <a:buNone/>
            </a:pPr>
            <a:r>
              <a:rPr lang="fr-CH" sz="8000" dirty="0"/>
              <a:t>               Mg du Groupe X0….  Prénom et nom + coordonnées à intégrer. </a:t>
            </a:r>
          </a:p>
          <a:p>
            <a:pPr marL="0" indent="0">
              <a:buNone/>
            </a:pPr>
            <a:r>
              <a:rPr lang="fr-CH" sz="8000" dirty="0"/>
              <a:t> </a:t>
            </a:r>
            <a:r>
              <a:rPr lang="fr-CH" sz="8000" b="1" dirty="0"/>
              <a:t>Le personnel enseignant</a:t>
            </a:r>
          </a:p>
          <a:p>
            <a:pPr marL="0" indent="0">
              <a:buNone/>
            </a:pPr>
            <a:endParaRPr lang="fr-CH" sz="8000" dirty="0"/>
          </a:p>
          <a:p>
            <a:pPr marL="0" indent="0">
              <a:buNone/>
            </a:pPr>
            <a:r>
              <a:rPr lang="fr-CH" sz="8000" dirty="0"/>
              <a:t> </a:t>
            </a:r>
            <a:r>
              <a:rPr lang="fr-CH" sz="8000" b="1" dirty="0"/>
              <a:t>L'équipe médico-psycho-sociale</a:t>
            </a:r>
          </a:p>
          <a:p>
            <a:pPr marL="0" indent="0">
              <a:buNone/>
            </a:pPr>
            <a:endParaRPr lang="fr-CH" sz="8000" dirty="0"/>
          </a:p>
          <a:p>
            <a:pPr marL="0" indent="0">
              <a:buNone/>
            </a:pPr>
            <a:r>
              <a:rPr lang="fr-CH" sz="8000" dirty="0"/>
              <a:t> </a:t>
            </a:r>
            <a:r>
              <a:rPr lang="fr-CH" sz="8000" b="1" dirty="0"/>
              <a:t>Le personnel administratif et technique</a:t>
            </a:r>
          </a:p>
        </p:txBody>
      </p:sp>
    </p:spTree>
    <p:extLst>
      <p:ext uri="{BB962C8B-B14F-4D97-AF65-F5344CB8AC3E}">
        <p14:creationId xmlns:p14="http://schemas.microsoft.com/office/powerpoint/2010/main" val="1347830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titres délivrés au secondaire II </a:t>
            </a:r>
          </a:p>
        </p:txBody>
      </p:sp>
      <p:pic>
        <p:nvPicPr>
          <p:cNvPr id="4" name="Espace réservé du contenu 3"/>
          <p:cNvPicPr>
            <a:picLocks noGrp="1" noChangeAspect="1"/>
          </p:cNvPicPr>
          <p:nvPr>
            <p:ph idx="1"/>
          </p:nvPr>
        </p:nvPicPr>
        <p:blipFill>
          <a:blip r:embed="rId2"/>
          <a:stretch>
            <a:fillRect/>
          </a:stretch>
        </p:blipFill>
        <p:spPr>
          <a:xfrm>
            <a:off x="2078182" y="1551709"/>
            <a:ext cx="8174182" cy="4918363"/>
          </a:xfrm>
          <a:prstGeom prst="rect">
            <a:avLst/>
          </a:prstGeom>
        </p:spPr>
      </p:pic>
    </p:spTree>
    <p:extLst>
      <p:ext uri="{BB962C8B-B14F-4D97-AF65-F5344CB8AC3E}">
        <p14:creationId xmlns:p14="http://schemas.microsoft.com/office/powerpoint/2010/main" val="4161398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L'organisation de la scolarité à l'ECG </a:t>
            </a:r>
          </a:p>
        </p:txBody>
      </p:sp>
      <p:grpSp>
        <p:nvGrpSpPr>
          <p:cNvPr id="4" name="Groupe 3"/>
          <p:cNvGrpSpPr/>
          <p:nvPr/>
        </p:nvGrpSpPr>
        <p:grpSpPr>
          <a:xfrm>
            <a:off x="401405" y="1690688"/>
            <a:ext cx="873589" cy="873589"/>
            <a:chOff x="0" y="0"/>
            <a:chExt cx="873589" cy="873589"/>
          </a:xfrm>
          <a:scene3d>
            <a:camera prst="orthographicFront"/>
            <a:lightRig rig="flat" dir="t"/>
          </a:scene3d>
        </p:grpSpPr>
        <p:sp>
          <p:nvSpPr>
            <p:cNvPr id="5" name="Ellipse 4"/>
            <p:cNvSpPr/>
            <p:nvPr/>
          </p:nvSpPr>
          <p:spPr>
            <a:xfrm>
              <a:off x="0" y="0"/>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6"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644650" eaLnBrk="1" fontAlgn="auto" latinLnBrk="0" hangingPunct="1">
                <a:lnSpc>
                  <a:spcPct val="90000"/>
                </a:lnSpc>
                <a:spcBef>
                  <a:spcPct val="0"/>
                </a:spcBef>
                <a:spcAft>
                  <a:spcPct val="35000"/>
                </a:spcAft>
                <a:buClrTx/>
                <a:buSzTx/>
                <a:buFontTx/>
                <a:buNone/>
                <a:tabLst/>
                <a:defRPr/>
              </a:pPr>
              <a:r>
                <a:rPr kumimoji="0" lang="fr-FR" sz="37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MS</a:t>
              </a:r>
            </a:p>
          </p:txBody>
        </p:sp>
      </p:grpSp>
      <p:grpSp>
        <p:nvGrpSpPr>
          <p:cNvPr id="7" name="Groupe 6"/>
          <p:cNvGrpSpPr/>
          <p:nvPr/>
        </p:nvGrpSpPr>
        <p:grpSpPr>
          <a:xfrm>
            <a:off x="401405" y="2935715"/>
            <a:ext cx="873589" cy="873589"/>
            <a:chOff x="0" y="0"/>
            <a:chExt cx="873589" cy="873589"/>
          </a:xfrm>
          <a:scene3d>
            <a:camera prst="orthographicFront"/>
            <a:lightRig rig="flat" dir="t"/>
          </a:scene3d>
        </p:grpSpPr>
        <p:sp>
          <p:nvSpPr>
            <p:cNvPr id="8" name="Ellipse 7"/>
            <p:cNvSpPr/>
            <p:nvPr/>
          </p:nvSpPr>
          <p:spPr>
            <a:xfrm>
              <a:off x="0" y="0"/>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9"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3</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0" name="Groupe 9"/>
          <p:cNvGrpSpPr/>
          <p:nvPr/>
        </p:nvGrpSpPr>
        <p:grpSpPr>
          <a:xfrm>
            <a:off x="373695" y="4183432"/>
            <a:ext cx="873589" cy="873589"/>
            <a:chOff x="-1" y="-126633"/>
            <a:chExt cx="873589" cy="873589"/>
          </a:xfrm>
          <a:scene3d>
            <a:camera prst="orthographicFront"/>
            <a:lightRig rig="flat" dir="t"/>
          </a:scene3d>
        </p:grpSpPr>
        <p:sp>
          <p:nvSpPr>
            <p:cNvPr id="11" name="Ellipse 10"/>
            <p:cNvSpPr/>
            <p:nvPr/>
          </p:nvSpPr>
          <p:spPr>
            <a:xfrm>
              <a:off x="-1" y="-126633"/>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12"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2</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3" name="Groupe 12"/>
          <p:cNvGrpSpPr/>
          <p:nvPr/>
        </p:nvGrpSpPr>
        <p:grpSpPr>
          <a:xfrm>
            <a:off x="401405" y="5428459"/>
            <a:ext cx="873589" cy="873589"/>
            <a:chOff x="0" y="0"/>
            <a:chExt cx="873589" cy="873589"/>
          </a:xfrm>
          <a:scene3d>
            <a:camera prst="orthographicFront"/>
            <a:lightRig rig="flat" dir="t"/>
          </a:scene3d>
        </p:grpSpPr>
        <p:sp>
          <p:nvSpPr>
            <p:cNvPr id="14" name="Ellipse 13"/>
            <p:cNvSpPr/>
            <p:nvPr/>
          </p:nvSpPr>
          <p:spPr>
            <a:xfrm>
              <a:off x="0" y="0"/>
              <a:ext cx="873589" cy="873589"/>
            </a:xfrm>
            <a:prstGeom prst="ellipse">
              <a:avLst/>
            </a:prstGeom>
            <a:solidFill>
              <a:srgbClr val="4472C4">
                <a:lumMod val="40000"/>
                <a:lumOff val="60000"/>
              </a:srgbClr>
            </a:solidFill>
            <a:ln>
              <a:noFill/>
            </a:ln>
            <a:effectLst/>
            <a:sp3d prstMaterial="dkEdge">
              <a:bevelT w="8200" h="38100"/>
            </a:sp3d>
          </p:spPr>
          <p:txBody>
            <a:bodyPr/>
            <a:lstStyle/>
            <a:p>
              <a:endParaRPr lang="fr-CH"/>
            </a:p>
          </p:txBody>
        </p:sp>
        <p:sp>
          <p:nvSpPr>
            <p:cNvPr id="15" name="Ellipse 4"/>
            <p:cNvSpPr txBox="1"/>
            <p:nvPr/>
          </p:nvSpPr>
          <p:spPr>
            <a:xfrm>
              <a:off x="127934" y="127934"/>
              <a:ext cx="617721" cy="617721"/>
            </a:xfrm>
            <a:prstGeom prst="rect">
              <a:avLst/>
            </a:prstGeom>
            <a:noFill/>
            <a:ln>
              <a:noFill/>
            </a:ln>
            <a:effectLst/>
            <a:sp3d/>
          </p:spPr>
          <p:txBody>
            <a:bodyPr spcFirstLastPara="0" vert="horz" wrap="square" lIns="0" tIns="0" rIns="0" bIns="0" numCol="1" spcCol="1270" anchor="ctr" anchorCtr="0">
              <a:noAutofit/>
            </a:bodyPr>
            <a:ls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marL="0" marR="0" lvl="0" indent="0" algn="ctr" defTabSz="1955800" eaLnBrk="1" fontAlgn="auto" latinLnBrk="0" hangingPunct="1">
                <a:lnSpc>
                  <a:spcPct val="90000"/>
                </a:lnSpc>
                <a:spcBef>
                  <a:spcPct val="0"/>
                </a:spcBef>
                <a:spcAft>
                  <a:spcPct val="3500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a:t>
              </a:r>
              <a:r>
                <a:rPr kumimoji="0" lang="fr-FR" sz="4400" b="0" i="0" u="none" strike="noStrike" kern="1200" cap="none" spc="0" normalizeH="0" baseline="30000" noProof="0" dirty="0">
                  <a:ln>
                    <a:noFill/>
                  </a:ln>
                  <a:solidFill>
                    <a:sysClr val="windowText" lastClr="000000"/>
                  </a:solidFill>
                  <a:effectLst/>
                  <a:uLnTx/>
                  <a:uFillTx/>
                  <a:latin typeface="Calibri" panose="020F0502020204030204"/>
                  <a:ea typeface="+mn-ea"/>
                  <a:cs typeface="+mn-cs"/>
                </a:rPr>
                <a:t>re</a:t>
              </a:r>
              <a:endParaRPr kumimoji="0" lang="fr-FR" sz="4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16" name="Rectangle 15"/>
          <p:cNvSpPr/>
          <p:nvPr/>
        </p:nvSpPr>
        <p:spPr>
          <a:xfrm>
            <a:off x="1509696" y="1722903"/>
            <a:ext cx="5861298" cy="687881"/>
          </a:xfrm>
          <a:prstGeom prst="rect">
            <a:avLst/>
          </a:prstGeom>
          <a:ln>
            <a:solidFill>
              <a:srgbClr val="0070C0"/>
            </a:solidFill>
          </a:ln>
        </p:spPr>
        <p:txBody>
          <a:bodyPr wrap="square">
            <a:spAutoFit/>
          </a:bodyPr>
          <a:lstStyle/>
          <a:p>
            <a:pPr lvl="0" algn="ctr" defTabSz="711200">
              <a:lnSpc>
                <a:spcPct val="90000"/>
              </a:lnSpc>
              <a:spcBef>
                <a:spcPct val="0"/>
              </a:spcBef>
              <a:spcAft>
                <a:spcPct val="35000"/>
              </a:spcAft>
            </a:pPr>
            <a:r>
              <a:rPr lang="fr-FR" dirty="0"/>
              <a:t>Travail de maturité spécialisée</a:t>
            </a:r>
          </a:p>
          <a:p>
            <a:pPr lvl="0" algn="ctr" defTabSz="711200">
              <a:lnSpc>
                <a:spcPct val="90000"/>
              </a:lnSpc>
              <a:spcBef>
                <a:spcPct val="0"/>
              </a:spcBef>
              <a:spcAft>
                <a:spcPct val="35000"/>
              </a:spcAft>
            </a:pPr>
            <a:r>
              <a:rPr lang="fr-FR" i="1" dirty="0"/>
              <a:t>Voir conditions spécifiques à chaque maturité spécialisée</a:t>
            </a:r>
          </a:p>
        </p:txBody>
      </p:sp>
      <p:sp>
        <p:nvSpPr>
          <p:cNvPr id="17" name="Rectangle 16"/>
          <p:cNvSpPr/>
          <p:nvPr/>
        </p:nvSpPr>
        <p:spPr>
          <a:xfrm>
            <a:off x="1510145" y="2903919"/>
            <a:ext cx="5860849" cy="660181"/>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b="1" dirty="0"/>
              <a:t>Disciplines communes</a:t>
            </a:r>
            <a:r>
              <a:rPr lang="fr-FR" dirty="0"/>
              <a:t>		            </a:t>
            </a:r>
            <a:r>
              <a:rPr lang="fr-FR" b="1" dirty="0"/>
              <a:t>Disciplines spécifiques</a:t>
            </a:r>
          </a:p>
          <a:p>
            <a:pPr lvl="0" defTabSz="711200">
              <a:lnSpc>
                <a:spcPct val="90000"/>
              </a:lnSpc>
              <a:spcBef>
                <a:spcPct val="0"/>
              </a:spcBef>
              <a:spcAft>
                <a:spcPct val="35000"/>
              </a:spcAft>
            </a:pPr>
            <a:r>
              <a:rPr lang="fr-FR" sz="1600" dirty="0"/>
              <a:t>OSP PE: 58% / Autres OSP: 60%	OSP PE: 42% / Autres OSP: 40%</a:t>
            </a:r>
          </a:p>
        </p:txBody>
      </p:sp>
      <p:sp>
        <p:nvSpPr>
          <p:cNvPr id="18" name="Rectangle 17"/>
          <p:cNvSpPr/>
          <p:nvPr/>
        </p:nvSpPr>
        <p:spPr>
          <a:xfrm>
            <a:off x="1510145" y="4278269"/>
            <a:ext cx="5860849" cy="660181"/>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b="1" dirty="0"/>
              <a:t>Disciplines communes</a:t>
            </a:r>
            <a:r>
              <a:rPr lang="fr-FR" dirty="0"/>
              <a:t>		             </a:t>
            </a:r>
            <a:r>
              <a:rPr lang="fr-FR" b="1" dirty="0"/>
              <a:t>Disciplines spécifiques</a:t>
            </a:r>
          </a:p>
          <a:p>
            <a:pPr lvl="0" defTabSz="711200">
              <a:lnSpc>
                <a:spcPct val="90000"/>
              </a:lnSpc>
              <a:spcBef>
                <a:spcPct val="0"/>
              </a:spcBef>
              <a:spcAft>
                <a:spcPct val="35000"/>
              </a:spcAft>
            </a:pPr>
            <a:r>
              <a:rPr lang="fr-FR" sz="1600" dirty="0"/>
              <a:t>OSP PE: 62% / Autres OSP: 76%	OSP PE: 38% / Autres OSP: 24%</a:t>
            </a:r>
          </a:p>
        </p:txBody>
      </p:sp>
      <p:sp>
        <p:nvSpPr>
          <p:cNvPr id="19" name="Rectangle 18"/>
          <p:cNvSpPr/>
          <p:nvPr/>
        </p:nvSpPr>
        <p:spPr>
          <a:xfrm>
            <a:off x="1510145" y="5439791"/>
            <a:ext cx="5860849" cy="1228028"/>
          </a:xfrm>
          <a:prstGeom prst="rect">
            <a:avLst/>
          </a:prstGeom>
          <a:ln>
            <a:solidFill>
              <a:srgbClr val="0070C0"/>
            </a:solidFill>
          </a:ln>
        </p:spPr>
        <p:txBody>
          <a:bodyPr wrap="square">
            <a:spAutoFit/>
          </a:bodyPr>
          <a:lstStyle/>
          <a:p>
            <a:pPr lvl="0" defTabSz="711200">
              <a:lnSpc>
                <a:spcPct val="90000"/>
              </a:lnSpc>
              <a:spcBef>
                <a:spcPct val="0"/>
              </a:spcBef>
              <a:spcAft>
                <a:spcPct val="35000"/>
              </a:spcAft>
            </a:pPr>
            <a:r>
              <a:rPr lang="fr-FR" sz="2000" b="1" dirty="0"/>
              <a:t>Disciplines communes</a:t>
            </a:r>
          </a:p>
          <a:p>
            <a:pPr lvl="0" defTabSz="711200">
              <a:lnSpc>
                <a:spcPct val="90000"/>
              </a:lnSpc>
              <a:spcBef>
                <a:spcPct val="0"/>
              </a:spcBef>
              <a:spcAft>
                <a:spcPct val="35000"/>
              </a:spcAft>
            </a:pPr>
            <a:r>
              <a:rPr lang="fr-FR" sz="1600" dirty="0"/>
              <a:t>Choix de l'OSP pour la 2</a:t>
            </a:r>
            <a:r>
              <a:rPr lang="fr-FR" sz="1600" baseline="30000" dirty="0"/>
              <a:t>e</a:t>
            </a:r>
            <a:r>
              <a:rPr lang="fr-FR" sz="1600" dirty="0"/>
              <a:t> année- </a:t>
            </a:r>
          </a:p>
          <a:p>
            <a:pPr lvl="0" defTabSz="711200">
              <a:lnSpc>
                <a:spcPct val="90000"/>
              </a:lnSpc>
              <a:spcBef>
                <a:spcPct val="0"/>
              </a:spcBef>
              <a:spcAft>
                <a:spcPct val="35000"/>
              </a:spcAft>
            </a:pPr>
            <a:r>
              <a:rPr lang="fr-FR" sz="1600" dirty="0"/>
              <a:t>Arts / Santé / Travail social / Pédagogie / Communication-information</a:t>
            </a:r>
          </a:p>
        </p:txBody>
      </p:sp>
      <p:pic>
        <p:nvPicPr>
          <p:cNvPr id="20" name="Picture 2" descr="207 900+ Diplôme Photos, taleaux et images libre de droits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33630" y="2022764"/>
            <a:ext cx="1245420" cy="881155"/>
          </a:xfrm>
          <a:prstGeom prst="rect">
            <a:avLst/>
          </a:prstGeom>
          <a:noFill/>
          <a:extLst>
            <a:ext uri="{909E8E84-426E-40DD-AFC4-6F175D3DCCD1}">
              <a14:hiddenFill xmlns:a14="http://schemas.microsoft.com/office/drawing/2010/main">
                <a:solidFill>
                  <a:srgbClr val="FFFFFF"/>
                </a:solidFill>
              </a14:hiddenFill>
            </a:ext>
          </a:extLst>
        </p:spPr>
      </p:pic>
      <p:sp>
        <p:nvSpPr>
          <p:cNvPr id="21" name="Flèche vers le haut 20"/>
          <p:cNvSpPr/>
          <p:nvPr/>
        </p:nvSpPr>
        <p:spPr>
          <a:xfrm>
            <a:off x="4270113" y="3861175"/>
            <a:ext cx="288032" cy="288032"/>
          </a:xfrm>
          <a:prstGeom prst="up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fr-CH"/>
          </a:p>
        </p:txBody>
      </p:sp>
      <p:sp>
        <p:nvSpPr>
          <p:cNvPr id="22" name="Flèche vers le haut 21"/>
          <p:cNvSpPr/>
          <p:nvPr/>
        </p:nvSpPr>
        <p:spPr>
          <a:xfrm>
            <a:off x="4270113" y="5071433"/>
            <a:ext cx="288032" cy="288032"/>
          </a:xfrm>
          <a:prstGeom prst="up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fr-CH"/>
          </a:p>
        </p:txBody>
      </p:sp>
      <p:sp>
        <p:nvSpPr>
          <p:cNvPr id="23" name="Flèche vers le haut 22"/>
          <p:cNvSpPr/>
          <p:nvPr/>
        </p:nvSpPr>
        <p:spPr>
          <a:xfrm>
            <a:off x="7836502" y="3063649"/>
            <a:ext cx="1091897" cy="3456384"/>
          </a:xfrm>
          <a:prstGeom prst="upArrow">
            <a:avLst/>
          </a:prstGeom>
          <a:noFill/>
          <a:ln w="19050" cmpd="sng">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dirty="0">
                <a:solidFill>
                  <a:schemeClr val="tx1"/>
                </a:solidFill>
              </a:rPr>
              <a:t>Stage intra-certificat</a:t>
            </a:r>
          </a:p>
          <a:p>
            <a:pPr algn="ctr"/>
            <a:r>
              <a:rPr lang="fr-CH" sz="1600" dirty="0">
                <a:solidFill>
                  <a:schemeClr val="tx1"/>
                </a:solidFill>
              </a:rPr>
              <a:t>2 semaines / 10 jours / 80 heures</a:t>
            </a:r>
          </a:p>
        </p:txBody>
      </p:sp>
      <p:sp>
        <p:nvSpPr>
          <p:cNvPr id="24" name="Flèche vers le haut 23"/>
          <p:cNvSpPr/>
          <p:nvPr/>
        </p:nvSpPr>
        <p:spPr>
          <a:xfrm>
            <a:off x="9742994" y="3063649"/>
            <a:ext cx="1046448" cy="2124236"/>
          </a:xfrm>
          <a:prstGeom prst="upArrow">
            <a:avLst/>
          </a:prstGeom>
          <a:noFill/>
          <a:ln w="19050" cmpd="sng">
            <a:solidFill>
              <a:srgbClr val="00B0F0"/>
            </a:solidFill>
            <a:prstDash val="solid"/>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dirty="0">
                <a:solidFill>
                  <a:schemeClr val="tx1"/>
                </a:solidFill>
              </a:rPr>
              <a:t>Travail Personnel de Certificat (TPC)</a:t>
            </a:r>
          </a:p>
        </p:txBody>
      </p:sp>
      <p:sp>
        <p:nvSpPr>
          <p:cNvPr id="26" name="Rectangle 25"/>
          <p:cNvSpPr/>
          <p:nvPr/>
        </p:nvSpPr>
        <p:spPr>
          <a:xfrm>
            <a:off x="2307108" y="2430859"/>
            <a:ext cx="4266474" cy="452983"/>
          </a:xfrm>
          <a:prstGeom prst="rect">
            <a:avLst/>
          </a:prstGeom>
          <a:gradFill flip="none" rotWithShape="1">
            <a:gsLst>
              <a:gs pos="0">
                <a:srgbClr val="CC66FF">
                  <a:tint val="66000"/>
                  <a:satMod val="160000"/>
                </a:srgbClr>
              </a:gs>
              <a:gs pos="50000">
                <a:srgbClr val="CC66FF">
                  <a:tint val="44500"/>
                  <a:satMod val="160000"/>
                </a:srgbClr>
              </a:gs>
              <a:gs pos="100000">
                <a:srgbClr val="CC66FF">
                  <a:tint val="23500"/>
                  <a:satMod val="160000"/>
                </a:srgbClr>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fr-CH" sz="1600" b="1" dirty="0">
                <a:solidFill>
                  <a:schemeClr val="tx1"/>
                </a:solidFill>
                <a:latin typeface="Calibri" panose="020F0502020204030204" pitchFamily="34" charset="0"/>
                <a:cs typeface="Calibri" panose="020F0502020204030204" pitchFamily="34" charset="0"/>
              </a:rPr>
              <a:t>Certificat de culture générale</a:t>
            </a:r>
          </a:p>
        </p:txBody>
      </p:sp>
    </p:spTree>
    <p:extLst>
      <p:ext uri="{BB962C8B-B14F-4D97-AF65-F5344CB8AC3E}">
        <p14:creationId xmlns:p14="http://schemas.microsoft.com/office/powerpoint/2010/main" val="1879471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La prochaine soirée des parents </a:t>
            </a:r>
          </a:p>
        </p:txBody>
      </p:sp>
      <p:sp>
        <p:nvSpPr>
          <p:cNvPr id="3" name="Espace réservé du contenu 2"/>
          <p:cNvSpPr>
            <a:spLocks noGrp="1"/>
          </p:cNvSpPr>
          <p:nvPr>
            <p:ph idx="1"/>
          </p:nvPr>
        </p:nvSpPr>
        <p:spPr>
          <a:xfrm>
            <a:off x="838200" y="2725947"/>
            <a:ext cx="10515600" cy="3451016"/>
          </a:xfrm>
        </p:spPr>
        <p:txBody>
          <a:bodyPr>
            <a:normAutofit/>
          </a:bodyPr>
          <a:lstStyle/>
          <a:p>
            <a:r>
              <a:rPr lang="fr-CH" sz="2400" b="1" dirty="0"/>
              <a:t>Le mardi 1</a:t>
            </a:r>
            <a:r>
              <a:rPr lang="fr-CH" sz="2400" b="1" baseline="30000" dirty="0"/>
              <a:t>er</a:t>
            </a:r>
            <a:r>
              <a:rPr lang="fr-CH" sz="2400" b="1" dirty="0"/>
              <a:t> décembre 2026 </a:t>
            </a:r>
            <a:r>
              <a:rPr lang="fr-CH" sz="2400" dirty="0"/>
              <a:t>: </a:t>
            </a:r>
            <a:r>
              <a:rPr lang="fr-CH" sz="2000" dirty="0"/>
              <a:t>soirée des parents pour les élèves de </a:t>
            </a:r>
            <a:r>
              <a:rPr lang="fr-CH" sz="2000" b="1" dirty="0"/>
              <a:t>2</a:t>
            </a:r>
            <a:r>
              <a:rPr lang="fr-CH" sz="2000" b="1" baseline="30000" dirty="0"/>
              <a:t>e</a:t>
            </a:r>
            <a:r>
              <a:rPr lang="fr-CH" sz="2000" b="1" dirty="0"/>
              <a:t> et 3</a:t>
            </a:r>
            <a:r>
              <a:rPr lang="fr-CH" sz="2000" b="1" baseline="30000" dirty="0"/>
              <a:t>e</a:t>
            </a:r>
            <a:r>
              <a:rPr lang="fr-CH" sz="2000" b="1" dirty="0"/>
              <a:t> année</a:t>
            </a:r>
            <a:r>
              <a:rPr lang="fr-CH" sz="2000" dirty="0"/>
              <a:t>. </a:t>
            </a:r>
          </a:p>
          <a:p>
            <a:pPr marL="0" indent="0">
              <a:buNone/>
            </a:pPr>
            <a:r>
              <a:rPr lang="fr-CH" sz="2000" dirty="0"/>
              <a:t>Rencontre avec les </a:t>
            </a:r>
            <a:r>
              <a:rPr lang="fr-CH" sz="2000" dirty="0" err="1"/>
              <a:t>enseignant.e.s</a:t>
            </a:r>
            <a:r>
              <a:rPr lang="fr-CH" sz="2000" dirty="0"/>
              <a:t> du groupe sur rdv.</a:t>
            </a:r>
          </a:p>
          <a:p>
            <a:endParaRPr lang="fr-CH" sz="2000" dirty="0"/>
          </a:p>
          <a:p>
            <a:pPr marL="0" indent="0">
              <a:buNone/>
            </a:pPr>
            <a:endParaRPr lang="fr-CH" sz="2000" dirty="0"/>
          </a:p>
          <a:p>
            <a:pPr marL="0" indent="0">
              <a:buNone/>
            </a:pPr>
            <a:endParaRPr lang="fr-CH" sz="2400" dirty="0"/>
          </a:p>
          <a:p>
            <a:pPr marL="0" indent="0">
              <a:buNone/>
            </a:pPr>
            <a:endParaRPr lang="fr-CH" sz="2400" dirty="0"/>
          </a:p>
          <a:p>
            <a:pPr marL="0" indent="0">
              <a:buNone/>
            </a:pPr>
            <a:r>
              <a:rPr lang="fr-CH" sz="2400" dirty="0"/>
              <a:t> </a:t>
            </a:r>
          </a:p>
        </p:txBody>
      </p:sp>
    </p:spTree>
    <p:extLst>
      <p:ext uri="{BB962C8B-B14F-4D97-AF65-F5344CB8AC3E}">
        <p14:creationId xmlns:p14="http://schemas.microsoft.com/office/powerpoint/2010/main" val="3004351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 bâtiment </a:t>
            </a:r>
          </a:p>
        </p:txBody>
      </p:sp>
      <p:sp>
        <p:nvSpPr>
          <p:cNvPr id="3" name="Espace réservé du contenu 2"/>
          <p:cNvSpPr>
            <a:spLocks noGrp="1"/>
          </p:cNvSpPr>
          <p:nvPr>
            <p:ph idx="1"/>
          </p:nvPr>
        </p:nvSpPr>
        <p:spPr/>
        <p:txBody>
          <a:bodyPr>
            <a:normAutofit/>
          </a:bodyPr>
          <a:lstStyle/>
          <a:p>
            <a:pPr>
              <a:buFont typeface="Wingdings" panose="05000000000000000000" pitchFamily="2" charset="2"/>
              <a:buChar char="Ø"/>
            </a:pPr>
            <a:r>
              <a:rPr lang="fr-CH" sz="2000" dirty="0"/>
              <a:t>Pas de cafétéria (possibilité de se rendre à la cafétéria de Calvin); </a:t>
            </a:r>
          </a:p>
          <a:p>
            <a:endParaRPr lang="fr-CH" sz="2000" dirty="0"/>
          </a:p>
          <a:p>
            <a:pPr>
              <a:buFont typeface="Wingdings" panose="05000000000000000000" pitchFamily="2" charset="2"/>
              <a:buChar char="Ø"/>
            </a:pPr>
            <a:r>
              <a:rPr lang="fr-CH" sz="2000" dirty="0"/>
              <a:t>Une salle polyvalente avec des micro-ondes, un évier, des tables et un baby-foot à la disposition des élèves; </a:t>
            </a:r>
          </a:p>
          <a:p>
            <a:endParaRPr lang="fr-CH" sz="2000" dirty="0"/>
          </a:p>
          <a:p>
            <a:pPr>
              <a:buFont typeface="Wingdings" panose="05000000000000000000" pitchFamily="2" charset="2"/>
              <a:buChar char="Ø"/>
            </a:pPr>
            <a:r>
              <a:rPr lang="fr-CH" sz="2000" dirty="0"/>
              <a:t>Des salles de cours dans le bâtiment de la rue d’Italie, mais aussi sur le site de Calvin et des cours de sport parfois délocalisés sur d’autres sites;</a:t>
            </a:r>
          </a:p>
          <a:p>
            <a:pPr marL="0" indent="0">
              <a:buNone/>
            </a:pPr>
            <a:r>
              <a:rPr lang="fr-CH" sz="2000" dirty="0"/>
              <a:t> </a:t>
            </a:r>
          </a:p>
          <a:p>
            <a:pPr>
              <a:buFont typeface="Wingdings" panose="05000000000000000000" pitchFamily="2" charset="2"/>
              <a:buChar char="Ø"/>
            </a:pPr>
            <a:r>
              <a:rPr lang="fr-CH" sz="2000" dirty="0"/>
              <a:t>Une cour avec un espace délimité pour les fumeurs, un espace pour les deux roues et pour les vélos; </a:t>
            </a:r>
          </a:p>
          <a:p>
            <a:endParaRPr lang="fr-CH" dirty="0"/>
          </a:p>
          <a:p>
            <a:endParaRPr lang="fr-CH" dirty="0"/>
          </a:p>
        </p:txBody>
      </p:sp>
    </p:spTree>
    <p:extLst>
      <p:ext uri="{BB962C8B-B14F-4D97-AF65-F5344CB8AC3E}">
        <p14:creationId xmlns:p14="http://schemas.microsoft.com/office/powerpoint/2010/main" val="1319335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CH" b="1" dirty="0"/>
              <a:t>L'ECG Ella-Maillart en chiffres </a:t>
            </a:r>
          </a:p>
        </p:txBody>
      </p:sp>
      <p:sp>
        <p:nvSpPr>
          <p:cNvPr id="3" name="Espace réservé du contenu 2"/>
          <p:cNvSpPr>
            <a:spLocks noGrp="1"/>
          </p:cNvSpPr>
          <p:nvPr>
            <p:ph idx="1"/>
          </p:nvPr>
        </p:nvSpPr>
        <p:spPr/>
        <p:txBody>
          <a:bodyPr/>
          <a:lstStyle/>
          <a:p>
            <a:endParaRPr lang="fr-CH" sz="2000" dirty="0"/>
          </a:p>
          <a:p>
            <a:pPr>
              <a:buFont typeface="Wingdings" panose="05000000000000000000" pitchFamily="2" charset="2"/>
              <a:buChar char="Ø"/>
            </a:pPr>
            <a:r>
              <a:rPr lang="fr-CH" sz="2200" b="1" dirty="0"/>
              <a:t>614</a:t>
            </a:r>
            <a:r>
              <a:rPr lang="fr-CH" sz="2200" dirty="0"/>
              <a:t> élèves (classes du préqualifiant, 1e, 2e , 3e , MS)</a:t>
            </a:r>
          </a:p>
          <a:p>
            <a:pPr marL="0" indent="0">
              <a:buNone/>
            </a:pPr>
            <a:endParaRPr lang="fr-CH" sz="2200" dirty="0"/>
          </a:p>
          <a:p>
            <a:pPr>
              <a:buFont typeface="Wingdings" panose="05000000000000000000" pitchFamily="2" charset="2"/>
              <a:buChar char="Ø"/>
            </a:pPr>
            <a:r>
              <a:rPr lang="fr-CH" sz="2200" b="1" dirty="0"/>
              <a:t>80</a:t>
            </a:r>
            <a:r>
              <a:rPr lang="fr-CH" sz="2200" dirty="0"/>
              <a:t> enseignants </a:t>
            </a:r>
          </a:p>
          <a:p>
            <a:pPr marL="0" indent="0">
              <a:buNone/>
            </a:pPr>
            <a:endParaRPr lang="fr-CH" sz="2200" dirty="0"/>
          </a:p>
          <a:p>
            <a:pPr>
              <a:buFont typeface="Wingdings" panose="05000000000000000000" pitchFamily="2" charset="2"/>
              <a:buChar char="Ø"/>
            </a:pPr>
            <a:r>
              <a:rPr lang="fr-CH" sz="2200" b="1" dirty="0"/>
              <a:t>20</a:t>
            </a:r>
            <a:r>
              <a:rPr lang="fr-CH" sz="2200" dirty="0"/>
              <a:t> membres du personnel administratif et technique</a:t>
            </a:r>
          </a:p>
          <a:p>
            <a:endParaRPr lang="fr-CH" sz="2200" dirty="0"/>
          </a:p>
          <a:p>
            <a:pPr marL="0" indent="0">
              <a:buNone/>
            </a:pPr>
            <a:endParaRPr lang="fr-CH" dirty="0"/>
          </a:p>
        </p:txBody>
      </p:sp>
    </p:spTree>
    <p:extLst>
      <p:ext uri="{BB962C8B-B14F-4D97-AF65-F5344CB8AC3E}">
        <p14:creationId xmlns:p14="http://schemas.microsoft.com/office/powerpoint/2010/main" val="4081692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enjeux de l'année de 2</a:t>
            </a:r>
            <a:r>
              <a:rPr lang="fr-CH" sz="4000" b="1" baseline="30000" dirty="0"/>
              <a:t>e</a:t>
            </a:r>
            <a:r>
              <a:rPr lang="fr-CH" sz="4000" b="1" dirty="0"/>
              <a:t> </a:t>
            </a:r>
          </a:p>
        </p:txBody>
      </p:sp>
      <p:sp>
        <p:nvSpPr>
          <p:cNvPr id="3" name="Espace réservé du contenu 2"/>
          <p:cNvSpPr>
            <a:spLocks noGrp="1"/>
          </p:cNvSpPr>
          <p:nvPr>
            <p:ph idx="1"/>
          </p:nvPr>
        </p:nvSpPr>
        <p:spPr/>
        <p:txBody>
          <a:bodyPr>
            <a:normAutofit fontScale="92500" lnSpcReduction="10000"/>
          </a:bodyPr>
          <a:lstStyle/>
          <a:p>
            <a:endParaRPr lang="fr-CH" dirty="0"/>
          </a:p>
          <a:p>
            <a:pPr>
              <a:buFont typeface="Wingdings" panose="05000000000000000000" pitchFamily="2" charset="2"/>
              <a:buChar char="Ø"/>
            </a:pPr>
            <a:r>
              <a:rPr lang="fr-CH" sz="2200" b="1" dirty="0"/>
              <a:t>Développer sa sociabilité</a:t>
            </a:r>
          </a:p>
          <a:p>
            <a:endParaRPr lang="fr-CH" sz="2200" b="1" dirty="0"/>
          </a:p>
          <a:p>
            <a:pPr>
              <a:buFont typeface="Wingdings" panose="05000000000000000000" pitchFamily="2" charset="2"/>
              <a:buChar char="Ø"/>
            </a:pPr>
            <a:r>
              <a:rPr lang="fr-CH" sz="2200" b="1" dirty="0"/>
              <a:t>Développer son autonomie et son sens des responsabilités</a:t>
            </a:r>
          </a:p>
          <a:p>
            <a:endParaRPr lang="fr-CH" sz="2200" b="1" dirty="0"/>
          </a:p>
          <a:p>
            <a:pPr>
              <a:buFont typeface="Wingdings" panose="05000000000000000000" pitchFamily="2" charset="2"/>
              <a:buChar char="Ø"/>
            </a:pPr>
            <a:r>
              <a:rPr lang="fr-CH" sz="2200" b="1" dirty="0"/>
              <a:t>Développer son esprit critique </a:t>
            </a:r>
          </a:p>
          <a:p>
            <a:pPr marL="0" indent="0">
              <a:buNone/>
            </a:pPr>
            <a:endParaRPr lang="fr-CH" sz="2200" b="1" dirty="0"/>
          </a:p>
          <a:p>
            <a:pPr>
              <a:buFont typeface="Wingdings" panose="05000000000000000000" pitchFamily="2" charset="2"/>
              <a:buChar char="Ø"/>
            </a:pPr>
            <a:r>
              <a:rPr lang="fr-CH" sz="2200" b="1" dirty="0"/>
              <a:t>Anticiper les jours de stage à effectuer</a:t>
            </a:r>
          </a:p>
          <a:p>
            <a:endParaRPr lang="fr-CH" sz="2200" b="1" dirty="0"/>
          </a:p>
          <a:p>
            <a:pPr>
              <a:buFont typeface="Wingdings" panose="05000000000000000000" pitchFamily="2" charset="2"/>
              <a:buChar char="Ø"/>
            </a:pPr>
            <a:r>
              <a:rPr lang="fr-CH" sz="2200" b="1" dirty="0"/>
              <a:t>Entrer dans une OSP et intégrer des cours en lien avec le projet professionnel.</a:t>
            </a:r>
          </a:p>
          <a:p>
            <a:pPr marL="0" indent="0">
              <a:buNone/>
            </a:pPr>
            <a:r>
              <a:rPr lang="fr-CH" sz="2200" dirty="0"/>
              <a:t>	</a:t>
            </a: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93013" y="2033444"/>
            <a:ext cx="3060787" cy="2025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2135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Développer ses compétences personnelles </a:t>
            </a:r>
            <a:br>
              <a:rPr lang="fr-CH" sz="4000" b="1" dirty="0"/>
            </a:br>
            <a:r>
              <a:rPr lang="fr-CH" sz="4000" b="1" dirty="0"/>
              <a:t>en 2</a:t>
            </a:r>
            <a:r>
              <a:rPr lang="fr-CH" sz="4000" b="1" baseline="30000" dirty="0"/>
              <a:t>e</a:t>
            </a:r>
            <a:r>
              <a:rPr lang="fr-CH" sz="4000" b="1" dirty="0"/>
              <a:t> année</a:t>
            </a:r>
          </a:p>
        </p:txBody>
      </p:sp>
      <p:sp>
        <p:nvSpPr>
          <p:cNvPr id="3" name="Espace réservé du contenu 2"/>
          <p:cNvSpPr>
            <a:spLocks noGrp="1"/>
          </p:cNvSpPr>
          <p:nvPr>
            <p:ph idx="1"/>
          </p:nvPr>
        </p:nvSpPr>
        <p:spPr/>
        <p:txBody>
          <a:bodyPr>
            <a:normAutofit fontScale="92500" lnSpcReduction="10000"/>
          </a:bodyPr>
          <a:lstStyle/>
          <a:p>
            <a:pPr marL="0" indent="0">
              <a:buNone/>
            </a:pPr>
            <a:r>
              <a:rPr lang="fr-CH" sz="2400" b="1" dirty="0"/>
              <a:t>Développer son autonomie et son sens des responsabilités :</a:t>
            </a:r>
          </a:p>
          <a:p>
            <a:pPr marL="0" indent="0">
              <a:buNone/>
            </a:pPr>
            <a:r>
              <a:rPr lang="fr-CH" dirty="0"/>
              <a:t>	</a:t>
            </a:r>
            <a:r>
              <a:rPr lang="fr-CH" sz="2200" dirty="0"/>
              <a:t>- Absences (relevé Memo) et excuses 	</a:t>
            </a:r>
          </a:p>
          <a:p>
            <a:pPr marL="0" indent="0">
              <a:buNone/>
            </a:pPr>
            <a:r>
              <a:rPr lang="fr-CH" sz="2200" dirty="0"/>
              <a:t>	- Travaux à refaire</a:t>
            </a:r>
          </a:p>
          <a:p>
            <a:pPr marL="0" indent="0">
              <a:buNone/>
            </a:pPr>
            <a:r>
              <a:rPr lang="fr-CH" sz="2200" dirty="0"/>
              <a:t>	- Arrivées tardives, devoirs non faits, oublis</a:t>
            </a:r>
          </a:p>
          <a:p>
            <a:pPr marL="0" indent="0">
              <a:buNone/>
            </a:pPr>
            <a:r>
              <a:rPr lang="fr-CH" sz="2200" dirty="0"/>
              <a:t>	- EPI</a:t>
            </a:r>
          </a:p>
          <a:p>
            <a:pPr marL="0" indent="0">
              <a:buNone/>
            </a:pPr>
            <a:r>
              <a:rPr lang="fr-CH" sz="2200" dirty="0"/>
              <a:t>	- Travail scolaire journalier (organiser-anticiper-réviser)</a:t>
            </a:r>
          </a:p>
          <a:p>
            <a:endParaRPr lang="fr-CH" sz="2400" b="1" dirty="0"/>
          </a:p>
          <a:p>
            <a:pPr marL="0" indent="0">
              <a:buNone/>
            </a:pPr>
            <a:r>
              <a:rPr lang="fr-CH" sz="2400" b="1" dirty="0"/>
              <a:t>Développer sa sociabilité : </a:t>
            </a:r>
          </a:p>
          <a:p>
            <a:pPr marL="0" indent="0">
              <a:buNone/>
            </a:pPr>
            <a:r>
              <a:rPr lang="fr-CH" dirty="0"/>
              <a:t>	</a:t>
            </a:r>
            <a:r>
              <a:rPr lang="fr-CH" sz="2200" dirty="0"/>
              <a:t>- Respect de soi</a:t>
            </a:r>
          </a:p>
          <a:p>
            <a:pPr marL="0" indent="0">
              <a:buNone/>
            </a:pPr>
            <a:r>
              <a:rPr lang="fr-CH" sz="2200" dirty="0"/>
              <a:t>	- Respect des autres</a:t>
            </a:r>
          </a:p>
          <a:p>
            <a:pPr marL="0" indent="0">
              <a:buNone/>
            </a:pPr>
            <a:r>
              <a:rPr lang="fr-CH" sz="2200" dirty="0"/>
              <a:t>	- Respect des lieux</a:t>
            </a:r>
          </a:p>
          <a:p>
            <a:endParaRPr lang="fr-CH" dirty="0"/>
          </a:p>
        </p:txBody>
      </p:sp>
    </p:spTree>
    <p:extLst>
      <p:ext uri="{BB962C8B-B14F-4D97-AF65-F5344CB8AC3E}">
        <p14:creationId xmlns:p14="http://schemas.microsoft.com/office/powerpoint/2010/main" val="33936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conditions de promotion de la 2</a:t>
            </a:r>
            <a:r>
              <a:rPr lang="fr-CH" sz="4000" b="1" baseline="30000" dirty="0"/>
              <a:t>e</a:t>
            </a:r>
            <a:r>
              <a:rPr lang="fr-CH" sz="4000" b="1" dirty="0"/>
              <a:t> année </a:t>
            </a:r>
            <a:br>
              <a:rPr lang="fr-CH" sz="4000" b="1" dirty="0"/>
            </a:br>
            <a:r>
              <a:rPr lang="fr-CH" sz="4000" b="1" dirty="0"/>
              <a:t>à la 3</a:t>
            </a:r>
            <a:r>
              <a:rPr lang="fr-CH" sz="4000" b="1" baseline="30000" dirty="0"/>
              <a:t>e</a:t>
            </a:r>
            <a:r>
              <a:rPr lang="fr-CH" sz="4000" b="1" dirty="0"/>
              <a:t> année </a:t>
            </a:r>
          </a:p>
        </p:txBody>
      </p:sp>
      <p:sp>
        <p:nvSpPr>
          <p:cNvPr id="3" name="Espace réservé du contenu 2"/>
          <p:cNvSpPr>
            <a:spLocks noGrp="1"/>
          </p:cNvSpPr>
          <p:nvPr>
            <p:ph idx="1"/>
          </p:nvPr>
        </p:nvSpPr>
        <p:spPr>
          <a:xfrm>
            <a:off x="838200" y="1825624"/>
            <a:ext cx="10515600" cy="4712961"/>
          </a:xfrm>
        </p:spPr>
        <p:txBody>
          <a:bodyPr>
            <a:normAutofit fontScale="47500" lnSpcReduction="20000"/>
          </a:bodyPr>
          <a:lstStyle/>
          <a:p>
            <a:pPr marL="0" indent="0" algn="ctr">
              <a:buNone/>
            </a:pPr>
            <a:r>
              <a:rPr lang="fr-CH" sz="4200" b="1" dirty="0"/>
              <a:t>Critères de promotion:  </a:t>
            </a:r>
          </a:p>
          <a:p>
            <a:pPr marL="0" indent="0">
              <a:buNone/>
            </a:pPr>
            <a:r>
              <a:rPr lang="fr-CH" sz="3800" b="1" dirty="0"/>
              <a:t>Moyenne générale</a:t>
            </a:r>
            <a:r>
              <a:rPr lang="fr-CH" sz="3800" dirty="0"/>
              <a:t>: au moins 4.0 </a:t>
            </a:r>
          </a:p>
          <a:p>
            <a:pPr marL="0" indent="0">
              <a:buNone/>
            </a:pPr>
            <a:r>
              <a:rPr lang="fr-CH" sz="3800" b="1" dirty="0"/>
              <a:t>Notes inférieures à 4.0</a:t>
            </a:r>
            <a:r>
              <a:rPr lang="fr-CH" sz="3800" dirty="0"/>
              <a:t>: la somme des écarts des notes inférieures à 4.0 ne doit pas dépasser 1.5 </a:t>
            </a:r>
          </a:p>
          <a:p>
            <a:pPr marL="0" indent="0">
              <a:buNone/>
            </a:pPr>
            <a:r>
              <a:rPr lang="fr-CH" sz="3800" b="1" dirty="0"/>
              <a:t>Nombre de notes inférieures à 4.0</a:t>
            </a:r>
            <a:r>
              <a:rPr lang="fr-CH" sz="3800" dirty="0"/>
              <a:t>: il ne faut pas avoir plus de 3 notes inférieures à 4.0 </a:t>
            </a:r>
          </a:p>
          <a:p>
            <a:pPr marL="0" indent="0">
              <a:buNone/>
            </a:pPr>
            <a:endParaRPr lang="fr-CH" sz="3800" dirty="0"/>
          </a:p>
          <a:p>
            <a:pPr marL="0" indent="0">
              <a:buNone/>
            </a:pPr>
            <a:r>
              <a:rPr lang="fr-CH" sz="3800" b="1" dirty="0"/>
              <a:t>Dans le cas d'une non promotion: </a:t>
            </a:r>
          </a:p>
          <a:p>
            <a:pPr marL="0" indent="0">
              <a:buNone/>
            </a:pPr>
            <a:r>
              <a:rPr lang="fr-CH" sz="3800" dirty="0"/>
              <a:t>l'élève peut demander un redoublement s'il n'a pas redoublé le degré précédent. </a:t>
            </a:r>
          </a:p>
          <a:p>
            <a:endParaRPr lang="fr-CH" sz="3800" dirty="0"/>
          </a:p>
          <a:p>
            <a:pPr marL="0" indent="0">
              <a:buNone/>
            </a:pPr>
            <a:r>
              <a:rPr lang="fr-CH" sz="3800" b="1" dirty="0"/>
              <a:t>Si la non promotion n'implique pas un écart de plus de deux dixièmes: </a:t>
            </a:r>
          </a:p>
          <a:p>
            <a:pPr marL="0" indent="0">
              <a:buNone/>
            </a:pPr>
            <a:r>
              <a:rPr lang="fr-CH" sz="3800" dirty="0"/>
              <a:t>l'élève peut demander un passage par dérogation (à la condition de ne pas être déjà passé par dérogation l'année précédente). </a:t>
            </a:r>
          </a:p>
          <a:p>
            <a:endParaRPr lang="fr-CH" sz="3800" dirty="0"/>
          </a:p>
          <a:p>
            <a:pPr marL="0" indent="0">
              <a:buNone/>
            </a:pPr>
            <a:r>
              <a:rPr lang="fr-CH" sz="3800" b="1" dirty="0"/>
              <a:t>Note particulière pour une demande de redoublement de l'OSP PE: </a:t>
            </a:r>
            <a:r>
              <a:rPr lang="fr-CH" sz="3800" dirty="0"/>
              <a:t>il faut un maximum de 4 notes inférieures à 4 et dans ces 4 notes, il ne faut pas qu'il y ait plus de deux disciplines parmi le français, les maths, l'allemand et l'anglais à moins de 4 et toujours parmi ces quatre disciplines aucune à moins de 3,5</a:t>
            </a:r>
          </a:p>
          <a:p>
            <a:pPr marL="0" indent="0">
              <a:buNone/>
            </a:pPr>
            <a:r>
              <a:rPr lang="fr-CH" sz="3800" dirty="0"/>
              <a:t>Dans ce cas, l'élève peut faire une demande de redoublement, mais dans une autre OSP. </a:t>
            </a:r>
          </a:p>
          <a:p>
            <a:endParaRPr lang="fr-CH" sz="3600" dirty="0"/>
          </a:p>
          <a:p>
            <a:endParaRPr lang="fr-CH" sz="3600" dirty="0"/>
          </a:p>
          <a:p>
            <a:endParaRPr lang="fr-CH" dirty="0"/>
          </a:p>
        </p:txBody>
      </p:sp>
    </p:spTree>
    <p:extLst>
      <p:ext uri="{BB962C8B-B14F-4D97-AF65-F5344CB8AC3E}">
        <p14:creationId xmlns:p14="http://schemas.microsoft.com/office/powerpoint/2010/main" val="2754578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 travail personnel de certificat </a:t>
            </a:r>
          </a:p>
        </p:txBody>
      </p:sp>
      <p:sp>
        <p:nvSpPr>
          <p:cNvPr id="3" name="Espace réservé du contenu 2"/>
          <p:cNvSpPr>
            <a:spLocks noGrp="1"/>
          </p:cNvSpPr>
          <p:nvPr>
            <p:ph idx="1"/>
          </p:nvPr>
        </p:nvSpPr>
        <p:spPr/>
        <p:txBody>
          <a:bodyPr>
            <a:normAutofit fontScale="92500" lnSpcReduction="10000"/>
          </a:bodyPr>
          <a:lstStyle/>
          <a:p>
            <a:endParaRPr lang="fr-CH" sz="1900" dirty="0"/>
          </a:p>
          <a:p>
            <a:pPr marL="0" indent="0" algn="just">
              <a:buNone/>
            </a:pPr>
            <a:r>
              <a:rPr lang="fr-CH" sz="2200" b="1" dirty="0">
                <a:effectLst>
                  <a:outerShdw blurRad="38100" dist="38100" dir="2700000" algn="tl">
                    <a:srgbClr val="000000">
                      <a:alpha val="43137"/>
                    </a:srgbClr>
                  </a:outerShdw>
                </a:effectLst>
              </a:rPr>
              <a:t>Essentiel et obligatoire : </a:t>
            </a:r>
            <a:r>
              <a:rPr lang="fr-CH" sz="2200" dirty="0"/>
              <a:t>Le travail personnel de certificat est une recherche sur un sujet que l'élève choisit en 2</a:t>
            </a:r>
            <a:r>
              <a:rPr lang="fr-CH" sz="2200" baseline="30000" dirty="0"/>
              <a:t>e</a:t>
            </a:r>
            <a:r>
              <a:rPr lang="fr-CH" sz="2200" dirty="0"/>
              <a:t> année qui est soumis à validation pour juger de sa faisabilité.</a:t>
            </a:r>
          </a:p>
          <a:p>
            <a:pPr algn="just"/>
            <a:endParaRPr lang="fr-CH" sz="2200" dirty="0"/>
          </a:p>
          <a:p>
            <a:pPr marL="0" indent="0" algn="just">
              <a:buNone/>
            </a:pPr>
            <a:r>
              <a:rPr lang="fr-CH" sz="2200" dirty="0"/>
              <a:t>En 3</a:t>
            </a:r>
            <a:r>
              <a:rPr lang="fr-CH" sz="2200" baseline="30000" dirty="0"/>
              <a:t>e</a:t>
            </a:r>
            <a:r>
              <a:rPr lang="fr-CH" sz="2200" dirty="0"/>
              <a:t> année, l'élève est amené à conduire son travail de recherche, ce dernier est suivi par un ou une MA (maître ou maîtresse </a:t>
            </a:r>
            <a:r>
              <a:rPr lang="fr-CH" sz="2200" dirty="0" err="1"/>
              <a:t>accompagnant.e</a:t>
            </a:r>
            <a:r>
              <a:rPr lang="fr-CH" sz="2200" dirty="0"/>
              <a:t>).</a:t>
            </a:r>
          </a:p>
          <a:p>
            <a:pPr algn="just"/>
            <a:endParaRPr lang="fr-CH" sz="2200" dirty="0"/>
          </a:p>
          <a:p>
            <a:pPr marL="0" indent="0" algn="just">
              <a:buNone/>
            </a:pPr>
            <a:r>
              <a:rPr lang="fr-CH" sz="2200" dirty="0"/>
              <a:t>L'évaluation finale inclut la mise en œuvre du travail, le dossier écrit et la soutenance orale. Le TPC fait l'objet d'une note au même titre que les autres disciplines comptant pour l'obtention du certificat.</a:t>
            </a:r>
          </a:p>
          <a:p>
            <a:pPr marL="0" indent="0" algn="just">
              <a:buNone/>
            </a:pPr>
            <a:endParaRPr lang="fr-CH" sz="2200" dirty="0"/>
          </a:p>
          <a:p>
            <a:pPr marL="0" indent="0" algn="just">
              <a:buNone/>
            </a:pPr>
            <a:r>
              <a:rPr lang="fr-CH" sz="2200" dirty="0"/>
              <a:t>Un Vade-Mecum dédié à ce travail permet aux élèves de 3e de suivre les étapes attendues tout au long de cette année scolaire.</a:t>
            </a:r>
          </a:p>
          <a:p>
            <a:endParaRPr lang="fr-CH" dirty="0"/>
          </a:p>
        </p:txBody>
      </p:sp>
    </p:spTree>
    <p:extLst>
      <p:ext uri="{BB962C8B-B14F-4D97-AF65-F5344CB8AC3E}">
        <p14:creationId xmlns:p14="http://schemas.microsoft.com/office/powerpoint/2010/main" val="4166848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stages </a:t>
            </a:r>
          </a:p>
        </p:txBody>
      </p:sp>
      <p:sp>
        <p:nvSpPr>
          <p:cNvPr id="3" name="Espace réservé du contenu 2"/>
          <p:cNvSpPr>
            <a:spLocks noGrp="1"/>
          </p:cNvSpPr>
          <p:nvPr>
            <p:ph idx="1"/>
          </p:nvPr>
        </p:nvSpPr>
        <p:spPr/>
        <p:txBody>
          <a:bodyPr>
            <a:noAutofit/>
          </a:bodyPr>
          <a:lstStyle/>
          <a:p>
            <a:pPr marL="0" indent="0">
              <a:buNone/>
            </a:pPr>
            <a:r>
              <a:rPr lang="fr-CH" sz="2000" b="1" dirty="0"/>
              <a:t>10 jours de stage sont obligatoires </a:t>
            </a:r>
            <a:r>
              <a:rPr lang="fr-CH" sz="2000" dirty="0"/>
              <a:t>pour obtenir le certificat (2 x 5 jours consécutifs pour 40 heures par semaine); </a:t>
            </a:r>
          </a:p>
          <a:p>
            <a:pPr marL="0" indent="0">
              <a:buNone/>
            </a:pPr>
            <a:r>
              <a:rPr lang="fr-CH" sz="2000" dirty="0"/>
              <a:t>Il est recommandé de faire enregistrer le départ en stage au moins 2 semaines avant le début de ce dernier; </a:t>
            </a:r>
          </a:p>
          <a:p>
            <a:pPr marL="0" indent="0">
              <a:buNone/>
            </a:pPr>
            <a:r>
              <a:rPr lang="fr-CH" sz="2000" dirty="0"/>
              <a:t>La validation du stage se fait sur la présentation du formulaire dédié. </a:t>
            </a:r>
          </a:p>
          <a:p>
            <a:pPr marL="0" indent="0">
              <a:buNone/>
            </a:pPr>
            <a:r>
              <a:rPr lang="fr-CH" sz="2000" dirty="0"/>
              <a:t>Il doit être dûment rempli et accompagné de l'attestation de la structure qui a accueilli l'élève (lettre indiquant le nombre de jours de stage et le nombre d'heures effectués);</a:t>
            </a:r>
          </a:p>
          <a:p>
            <a:pPr marL="0" indent="0">
              <a:buNone/>
            </a:pPr>
            <a:r>
              <a:rPr lang="fr-CH" sz="2000" dirty="0"/>
              <a:t>Les stages doivent être effectués sur le canton de </a:t>
            </a:r>
            <a:r>
              <a:rPr lang="fr-CH" sz="2000"/>
              <a:t>Genève;</a:t>
            </a:r>
          </a:p>
          <a:p>
            <a:pPr marL="0" indent="0">
              <a:buNone/>
            </a:pPr>
            <a:endParaRPr lang="fr-CH" sz="1800" dirty="0"/>
          </a:p>
          <a:p>
            <a:pPr marL="0" indent="0">
              <a:buNone/>
            </a:pPr>
            <a:r>
              <a:rPr lang="fr-CH" sz="2000" b="1" dirty="0"/>
              <a:t>Pour toute question, les élèves peuvent se rendre à </a:t>
            </a:r>
            <a:r>
              <a:rPr lang="fr-CH" sz="2000" b="1" u="sng" dirty="0"/>
              <a:t>la permanence du bureau des stages en S32 </a:t>
            </a:r>
          </a:p>
          <a:p>
            <a:pPr marL="0" indent="0" algn="ctr">
              <a:buNone/>
            </a:pPr>
            <a:r>
              <a:rPr lang="fr-CH" sz="2000" b="1" dirty="0"/>
              <a:t>le lundi en H5, H6 et H11, le mercredi en H5 et H6, </a:t>
            </a:r>
          </a:p>
          <a:p>
            <a:pPr marL="0" indent="0" algn="ctr">
              <a:buNone/>
            </a:pPr>
            <a:r>
              <a:rPr lang="fr-CH" sz="2000" b="1" dirty="0"/>
              <a:t>le jeudi en H5, H8 et H9 et le vendredi en H5 et H6</a:t>
            </a:r>
          </a:p>
          <a:p>
            <a:pPr marL="0" indent="0" algn="ctr">
              <a:buNone/>
            </a:pPr>
            <a:endParaRPr lang="fr-CH" sz="2000" b="1" u="sng" dirty="0"/>
          </a:p>
        </p:txBody>
      </p:sp>
    </p:spTree>
    <p:extLst>
      <p:ext uri="{BB962C8B-B14F-4D97-AF65-F5344CB8AC3E}">
        <p14:creationId xmlns:p14="http://schemas.microsoft.com/office/powerpoint/2010/main" val="4025631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Règlement à propos des absences </a:t>
            </a:r>
          </a:p>
        </p:txBody>
      </p:sp>
      <p:sp>
        <p:nvSpPr>
          <p:cNvPr id="3" name="Espace réservé du contenu 2"/>
          <p:cNvSpPr>
            <a:spLocks noGrp="1"/>
          </p:cNvSpPr>
          <p:nvPr>
            <p:ph idx="1"/>
          </p:nvPr>
        </p:nvSpPr>
        <p:spPr>
          <a:xfrm>
            <a:off x="838200" y="1556264"/>
            <a:ext cx="10773427" cy="5389418"/>
          </a:xfrm>
        </p:spPr>
        <p:txBody>
          <a:bodyPr>
            <a:normAutofit fontScale="92500" lnSpcReduction="10000"/>
          </a:bodyPr>
          <a:lstStyle/>
          <a:p>
            <a:pPr marL="0" indent="0" algn="just">
              <a:spcBef>
                <a:spcPts val="0"/>
              </a:spcBef>
              <a:buSzPts val="1600"/>
              <a:buNone/>
            </a:pPr>
            <a:r>
              <a:rPr lang="fr-FR" sz="2000" dirty="0">
                <a:solidFill>
                  <a:srgbClr val="000000"/>
                </a:solidFill>
                <a:ea typeface="ＭＳ Ｐゴシック" panose="020B0600070205080204" pitchFamily="34" charset="-128"/>
              </a:rPr>
              <a:t>Toute absence doit être justifiée par une excuse personnelle ou un justificatif officiel qui doit être déposé au secrétariat le jour du retour à l'école. </a:t>
            </a:r>
          </a:p>
          <a:p>
            <a:pPr marL="0" indent="0" algn="just">
              <a:spcBef>
                <a:spcPts val="0"/>
              </a:spcBef>
              <a:buSzPts val="1600"/>
              <a:buNone/>
            </a:pPr>
            <a:endParaRPr lang="fr-FR" sz="2000" dirty="0">
              <a:solidFill>
                <a:srgbClr val="000000"/>
              </a:solidFill>
              <a:ea typeface="ＭＳ Ｐゴシック" panose="020B0600070205080204" pitchFamily="34" charset="-128"/>
            </a:endParaRPr>
          </a:p>
          <a:p>
            <a:pPr marL="0" indent="0" algn="just">
              <a:spcBef>
                <a:spcPts val="0"/>
              </a:spcBef>
              <a:buSzPts val="1600"/>
              <a:buNone/>
            </a:pPr>
            <a:r>
              <a:rPr lang="fr-FR" sz="2000" dirty="0">
                <a:solidFill>
                  <a:srgbClr val="000000"/>
                </a:solidFill>
                <a:ea typeface="ＭＳ Ｐゴシック" panose="020B0600070205080204" pitchFamily="34" charset="-128"/>
              </a:rPr>
              <a:t>Dès le 4</a:t>
            </a:r>
            <a:r>
              <a:rPr lang="fr-FR" sz="2000" baseline="30000" dirty="0">
                <a:solidFill>
                  <a:srgbClr val="000000"/>
                </a:solidFill>
                <a:ea typeface="ＭＳ Ｐゴシック" panose="020B0600070205080204" pitchFamily="34" charset="-128"/>
              </a:rPr>
              <a:t>e</a:t>
            </a:r>
            <a:r>
              <a:rPr lang="fr-FR" sz="2000" dirty="0">
                <a:solidFill>
                  <a:srgbClr val="000000"/>
                </a:solidFill>
                <a:ea typeface="ＭＳ Ｐゴシック" panose="020B0600070205080204" pitchFamily="34" charset="-128"/>
              </a:rPr>
              <a:t> jour consécutif d’absence, un certificat médical est exigé.</a:t>
            </a:r>
          </a:p>
          <a:p>
            <a:pPr marL="0" indent="0" algn="just">
              <a:spcBef>
                <a:spcPts val="0"/>
              </a:spcBef>
              <a:buSzPts val="1600"/>
              <a:buNone/>
            </a:pPr>
            <a:endParaRPr lang="fr-CH" sz="1800" dirty="0"/>
          </a:p>
          <a:p>
            <a:pPr marL="0" indent="0" algn="just">
              <a:spcBef>
                <a:spcPts val="0"/>
              </a:spcBef>
              <a:buNone/>
            </a:pPr>
            <a:r>
              <a:rPr lang="fr-FR" sz="1800" b="1" u="sng" dirty="0">
                <a:solidFill>
                  <a:srgbClr val="000000"/>
                </a:solidFill>
                <a:ea typeface="ＭＳ Ｐゴシック" panose="020B0600070205080204" pitchFamily="34" charset="-128"/>
              </a:rPr>
              <a:t>Pour tous les élèves</a:t>
            </a:r>
            <a:r>
              <a:rPr lang="fr-FR" sz="1800" b="1" dirty="0">
                <a:solidFill>
                  <a:srgbClr val="000000"/>
                </a:solidFill>
                <a:ea typeface="ＭＳ Ｐゴシック" panose="020B0600070205080204" pitchFamily="34" charset="-128"/>
              </a:rPr>
              <a:t> </a:t>
            </a:r>
            <a:r>
              <a:rPr lang="fr-FR" sz="1800" dirty="0">
                <a:solidFill>
                  <a:srgbClr val="000000"/>
                </a:solidFill>
                <a:ea typeface="ＭＳ Ｐゴシック" panose="020B0600070205080204" pitchFamily="34" charset="-128"/>
              </a:rPr>
              <a:t>(mineurs et majeurs):</a:t>
            </a:r>
          </a:p>
          <a:p>
            <a:pPr marL="0" indent="0" algn="just">
              <a:spcBef>
                <a:spcPts val="0"/>
              </a:spcBef>
              <a:buNone/>
            </a:pPr>
            <a:endParaRPr lang="fr-CH" sz="1800" i="0" u="none" strike="noStrike" dirty="0">
              <a:effectLst/>
            </a:endParaRPr>
          </a:p>
          <a:p>
            <a:pPr marL="0" indent="0" algn="just">
              <a:spcBef>
                <a:spcPts val="0"/>
              </a:spcBef>
              <a:buNone/>
            </a:pPr>
            <a:r>
              <a:rPr lang="fr-FR" sz="1800" b="1" u="sng" dirty="0">
                <a:solidFill>
                  <a:srgbClr val="000000"/>
                </a:solidFill>
                <a:ea typeface="ＭＳ Ｐゴシック" panose="020B0600070205080204" pitchFamily="34" charset="-128"/>
              </a:rPr>
              <a:t>Seules 4 absences</a:t>
            </a:r>
            <a:r>
              <a:rPr lang="fr-FR" sz="1800" b="1" dirty="0">
                <a:solidFill>
                  <a:srgbClr val="000000"/>
                </a:solidFill>
                <a:ea typeface="ＭＳ Ｐゴシック" panose="020B0600070205080204" pitchFamily="34" charset="-128"/>
              </a:rPr>
              <a:t> </a:t>
            </a:r>
            <a:r>
              <a:rPr lang="fr-FR" sz="1800" dirty="0">
                <a:solidFill>
                  <a:srgbClr val="000000"/>
                </a:solidFill>
                <a:ea typeface="ＭＳ Ｐゴシック" panose="020B0600070205080204" pitchFamily="34" charset="-128"/>
              </a:rPr>
              <a:t>peuvent être excusées par semestre de la main</a:t>
            </a:r>
            <a:r>
              <a:rPr lang="fr-CH" sz="1800" dirty="0"/>
              <a:t> </a:t>
            </a:r>
            <a:r>
              <a:rPr lang="fr-FR" sz="1800" dirty="0">
                <a:solidFill>
                  <a:srgbClr val="000000"/>
                </a:solidFill>
                <a:ea typeface="ＭＳ Ｐゴシック" panose="020B0600070205080204" pitchFamily="34" charset="-128"/>
              </a:rPr>
              <a:t>des responsables légaux (mineurs) ou de l'élève majeur.</a:t>
            </a:r>
          </a:p>
          <a:p>
            <a:pPr marL="0" indent="0" algn="just">
              <a:spcBef>
                <a:spcPts val="0"/>
              </a:spcBef>
              <a:buNone/>
            </a:pPr>
            <a:endParaRPr lang="fr-CH" sz="1800" b="0" i="0" u="none" strike="noStrike" dirty="0">
              <a:effectLst/>
            </a:endParaRPr>
          </a:p>
          <a:p>
            <a:pPr marL="0" indent="0" algn="just">
              <a:spcBef>
                <a:spcPts val="0"/>
              </a:spcBef>
              <a:buNone/>
            </a:pPr>
            <a:r>
              <a:rPr lang="fr-FR" sz="1800" dirty="0">
                <a:solidFill>
                  <a:srgbClr val="000000"/>
                </a:solidFill>
                <a:ea typeface="ＭＳ Ｐゴシック" panose="020B0600070205080204" pitchFamily="34" charset="-128"/>
              </a:rPr>
              <a:t>Attention: </a:t>
            </a:r>
            <a:r>
              <a:rPr lang="fr-FR" sz="1800" b="1" u="sng" dirty="0">
                <a:solidFill>
                  <a:srgbClr val="000000"/>
                </a:solidFill>
                <a:ea typeface="ＭＳ Ｐゴシック" panose="020B0600070205080204" pitchFamily="34" charset="-128"/>
              </a:rPr>
              <a:t>seules 2 absences</a:t>
            </a:r>
            <a:r>
              <a:rPr lang="fr-FR" sz="1800" b="1" dirty="0">
                <a:solidFill>
                  <a:srgbClr val="000000"/>
                </a:solidFill>
                <a:ea typeface="ＭＳ Ｐゴシック" panose="020B0600070205080204" pitchFamily="34" charset="-128"/>
              </a:rPr>
              <a:t> </a:t>
            </a:r>
            <a:r>
              <a:rPr lang="fr-FR" sz="1800" dirty="0">
                <a:solidFill>
                  <a:srgbClr val="000000"/>
                </a:solidFill>
                <a:ea typeface="ＭＳ Ｐゴシック" panose="020B0600070205080204" pitchFamily="34" charset="-128"/>
              </a:rPr>
              <a:t>à des épreuves peuvent être justifiées par semestre, au-delà, un certificat médical est exigé.</a:t>
            </a:r>
            <a:endParaRPr lang="fr-CH" sz="1800" b="0" i="0" u="none" strike="noStrike" dirty="0">
              <a:effectLst/>
            </a:endParaRPr>
          </a:p>
          <a:p>
            <a:pPr marL="0" indent="0" algn="just" fontAlgn="ctr">
              <a:spcBef>
                <a:spcPts val="0"/>
              </a:spcBef>
              <a:buNone/>
            </a:pPr>
            <a:endParaRPr lang="fr-FR" sz="1800" b="1" dirty="0">
              <a:solidFill>
                <a:srgbClr val="FF0000"/>
              </a:solidFill>
              <a:ea typeface="ＭＳ Ｐゴシック" panose="020B0600070205080204" pitchFamily="34" charset="-128"/>
            </a:endParaRPr>
          </a:p>
          <a:p>
            <a:pPr marL="0" indent="0" algn="just" fontAlgn="ctr">
              <a:spcBef>
                <a:spcPts val="0"/>
              </a:spcBef>
              <a:buNone/>
            </a:pPr>
            <a:r>
              <a:rPr lang="fr-FR" sz="2200" b="1" u="sng" dirty="0">
                <a:solidFill>
                  <a:srgbClr val="FF0000"/>
                </a:solidFill>
                <a:effectLst>
                  <a:outerShdw blurRad="38100" dist="38100" dir="2700000" algn="tl">
                    <a:srgbClr val="000000">
                      <a:alpha val="43137"/>
                    </a:srgbClr>
                  </a:outerShdw>
                </a:effectLst>
                <a:ea typeface="ＭＳ Ｐゴシック" panose="020B0600070205080204" pitchFamily="34" charset="-128"/>
              </a:rPr>
              <a:t>Toute absence non motivée à une évaluation entraîne la note de 1.0</a:t>
            </a:r>
          </a:p>
          <a:p>
            <a:pPr marL="0" indent="0" algn="just" fontAlgn="ctr">
              <a:spcBef>
                <a:spcPts val="0"/>
              </a:spcBef>
              <a:buNone/>
            </a:pPr>
            <a:endParaRPr lang="fr-CH" sz="1800" b="0" i="0" u="none" strike="noStrike" dirty="0">
              <a:effectLst/>
            </a:endParaRPr>
          </a:p>
          <a:p>
            <a:pPr marL="0" indent="0" algn="just" fontAlgn="ctr">
              <a:spcBef>
                <a:spcPts val="0"/>
              </a:spcBef>
              <a:spcAft>
                <a:spcPts val="600"/>
              </a:spcAft>
              <a:buNone/>
            </a:pPr>
            <a:r>
              <a:rPr lang="fr-FR" sz="1900" b="1" u="sng" dirty="0">
                <a:solidFill>
                  <a:srgbClr val="000000"/>
                </a:solidFill>
                <a:ea typeface="ＭＳ Ｐゴシック" panose="020B0600070205080204" pitchFamily="34" charset="-128"/>
              </a:rPr>
              <a:t>Conséquences de l'absentéisme : </a:t>
            </a:r>
            <a:endParaRPr lang="fr-CH" sz="1900" dirty="0"/>
          </a:p>
          <a:p>
            <a:pPr marL="0" indent="0" algn="just" fontAlgn="ctr">
              <a:spcBef>
                <a:spcPts val="0"/>
              </a:spcBef>
              <a:spcAft>
                <a:spcPts val="600"/>
              </a:spcAft>
              <a:buNone/>
            </a:pPr>
            <a:endParaRPr lang="fr-FR" sz="1800" b="1" u="sng" dirty="0">
              <a:solidFill>
                <a:srgbClr val="000000"/>
              </a:solidFill>
              <a:ea typeface="ＭＳ Ｐゴシック" panose="020B0600070205080204" pitchFamily="34" charset="-128"/>
            </a:endParaRPr>
          </a:p>
          <a:p>
            <a:pPr marL="0" indent="0" algn="just" fontAlgn="ctr">
              <a:lnSpc>
                <a:spcPct val="120000"/>
              </a:lnSpc>
              <a:spcBef>
                <a:spcPts val="0"/>
              </a:spcBef>
              <a:spcAft>
                <a:spcPts val="600"/>
              </a:spcAft>
              <a:buNone/>
            </a:pPr>
            <a:r>
              <a:rPr lang="fr-FR" sz="1800" b="1" u="sng" dirty="0">
                <a:solidFill>
                  <a:srgbClr val="000000"/>
                </a:solidFill>
                <a:ea typeface="ＭＳ Ｐゴシック" panose="020B0600070205080204" pitchFamily="34" charset="-128"/>
              </a:rPr>
              <a:t>De 5 à 10 A</a:t>
            </a:r>
            <a:r>
              <a:rPr lang="fr-FR" sz="1800" dirty="0">
                <a:solidFill>
                  <a:srgbClr val="000000"/>
                </a:solidFill>
                <a:ea typeface="ＭＳ Ｐゴシック" panose="020B0600070205080204" pitchFamily="34" charset="-128"/>
              </a:rPr>
              <a:t>, la/le MG appelle les responsables légaux;</a:t>
            </a:r>
            <a:r>
              <a:rPr lang="fr-CH" sz="1800" dirty="0"/>
              <a:t>                                                                                                                             </a:t>
            </a:r>
          </a:p>
          <a:p>
            <a:pPr marL="0" indent="0" algn="just" fontAlgn="ctr">
              <a:lnSpc>
                <a:spcPct val="120000"/>
              </a:lnSpc>
              <a:spcBef>
                <a:spcPts val="0"/>
              </a:spcBef>
              <a:spcAft>
                <a:spcPts val="600"/>
              </a:spcAft>
              <a:buNone/>
            </a:pPr>
            <a:r>
              <a:rPr lang="fr-FR" sz="1800" b="1" u="sng" dirty="0">
                <a:solidFill>
                  <a:srgbClr val="000000"/>
                </a:solidFill>
                <a:ea typeface="ＭＳ Ｐゴシック" panose="020B0600070205080204" pitchFamily="34" charset="-128"/>
              </a:rPr>
              <a:t>Dès 20 A</a:t>
            </a:r>
            <a:r>
              <a:rPr lang="fr-FR" sz="1800" dirty="0">
                <a:solidFill>
                  <a:srgbClr val="000000"/>
                </a:solidFill>
                <a:ea typeface="ＭＳ Ｐゴシック" panose="020B0600070205080204" pitchFamily="34" charset="-128"/>
              </a:rPr>
              <a:t>, la/le MG reçoit les responsables légaux et fait signer un avertissement;</a:t>
            </a:r>
            <a:endParaRPr lang="fr-CH" sz="1800" b="0" i="0" u="none" strike="noStrike" dirty="0">
              <a:effectLst/>
            </a:endParaRPr>
          </a:p>
          <a:p>
            <a:pPr marL="0" indent="0" algn="just" fontAlgn="ctr">
              <a:lnSpc>
                <a:spcPct val="120000"/>
              </a:lnSpc>
              <a:spcBef>
                <a:spcPts val="0"/>
              </a:spcBef>
              <a:spcAft>
                <a:spcPts val="600"/>
              </a:spcAft>
              <a:buNone/>
            </a:pPr>
            <a:r>
              <a:rPr lang="fr-FR" sz="1800" b="1" u="sng" dirty="0">
                <a:solidFill>
                  <a:srgbClr val="000000"/>
                </a:solidFill>
                <a:ea typeface="ＭＳ Ｐゴシック" panose="020B0600070205080204" pitchFamily="34" charset="-128"/>
              </a:rPr>
              <a:t>Dès 40 A</a:t>
            </a:r>
            <a:r>
              <a:rPr lang="fr-FR" sz="1800" dirty="0">
                <a:solidFill>
                  <a:srgbClr val="000000"/>
                </a:solidFill>
                <a:ea typeface="ＭＳ Ｐゴシック" panose="020B0600070205080204" pitchFamily="34" charset="-128"/>
              </a:rPr>
              <a:t>, les responsables légaux sont reçus par la direction et l’élève ne peut pas passer les épreuves de fin d’année ou les examens de certificat.</a:t>
            </a:r>
            <a:endParaRPr lang="fr-CH" sz="1800" b="0" i="0" u="none" strike="noStrike" dirty="0">
              <a:effectLst/>
            </a:endParaRPr>
          </a:p>
          <a:p>
            <a:pPr marL="0" indent="0" algn="just">
              <a:buNone/>
            </a:pPr>
            <a:endParaRPr lang="fr-CH" dirty="0"/>
          </a:p>
        </p:txBody>
      </p:sp>
    </p:spTree>
    <p:extLst>
      <p:ext uri="{BB962C8B-B14F-4D97-AF65-F5344CB8AC3E}">
        <p14:creationId xmlns:p14="http://schemas.microsoft.com/office/powerpoint/2010/main" val="2796321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Règlement à propos des absences aux évaluations </a:t>
            </a:r>
          </a:p>
        </p:txBody>
      </p:sp>
      <p:sp>
        <p:nvSpPr>
          <p:cNvPr id="3" name="Espace réservé du contenu 2"/>
          <p:cNvSpPr>
            <a:spLocks noGrp="1"/>
          </p:cNvSpPr>
          <p:nvPr>
            <p:ph idx="1"/>
          </p:nvPr>
        </p:nvSpPr>
        <p:spPr/>
        <p:txBody>
          <a:bodyPr>
            <a:normAutofit/>
          </a:bodyPr>
          <a:lstStyle/>
          <a:p>
            <a:endParaRPr lang="fr-CH" sz="1800" dirty="0"/>
          </a:p>
          <a:p>
            <a:pPr algn="just">
              <a:buFont typeface="Wingdings" panose="05000000000000000000" pitchFamily="2" charset="2"/>
              <a:buChar char="Ø"/>
            </a:pPr>
            <a:r>
              <a:rPr lang="fr-CH" sz="1800" dirty="0"/>
              <a:t>Toutes les épreuves sont repassées en classe durant le cours dans lequel l'évaluation a été manquée.</a:t>
            </a:r>
          </a:p>
          <a:p>
            <a:pPr algn="just"/>
            <a:endParaRPr lang="fr-CH" sz="1800" dirty="0"/>
          </a:p>
          <a:p>
            <a:pPr algn="just">
              <a:buFont typeface="Wingdings" panose="05000000000000000000" pitchFamily="2" charset="2"/>
              <a:buChar char="Ø"/>
            </a:pPr>
            <a:r>
              <a:rPr lang="fr-CH" sz="1800" dirty="0"/>
              <a:t>L'élève amène une excuse dès son retour en classe et refait son travail manqué qui sera noté si l'excuse est validée par le MG. Dans le cas contraire, la note de 1.0 est attribuée au travail.</a:t>
            </a:r>
          </a:p>
          <a:p>
            <a:pPr algn="just"/>
            <a:endParaRPr lang="fr-CH" sz="1800" dirty="0"/>
          </a:p>
          <a:p>
            <a:pPr algn="just">
              <a:buFont typeface="Wingdings" panose="05000000000000000000" pitchFamily="2" charset="2"/>
              <a:buChar char="Ø"/>
            </a:pPr>
            <a:r>
              <a:rPr lang="fr-CH" sz="1800" dirty="0"/>
              <a:t>Si l'élève est une nouvelle fois absent le jour du rattrapage de l'épreuve, il devra présenter un CM à son MG, sans quoi il obtiendra la note de 1.0.</a:t>
            </a:r>
          </a:p>
        </p:txBody>
      </p:sp>
    </p:spTree>
    <p:extLst>
      <p:ext uri="{BB962C8B-B14F-4D97-AF65-F5344CB8AC3E}">
        <p14:creationId xmlns:p14="http://schemas.microsoft.com/office/powerpoint/2010/main" val="3562224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Règlement à propos du comportement </a:t>
            </a:r>
          </a:p>
        </p:txBody>
      </p:sp>
      <p:sp>
        <p:nvSpPr>
          <p:cNvPr id="3" name="Espace réservé du contenu 2"/>
          <p:cNvSpPr>
            <a:spLocks noGrp="1"/>
          </p:cNvSpPr>
          <p:nvPr>
            <p:ph idx="1"/>
          </p:nvPr>
        </p:nvSpPr>
        <p:spPr/>
        <p:txBody>
          <a:bodyPr/>
          <a:lstStyle/>
          <a:p>
            <a:pPr marL="0" indent="0" algn="ctr">
              <a:spcBef>
                <a:spcPts val="0"/>
              </a:spcBef>
              <a:buSzPts val="1800"/>
              <a:buNone/>
            </a:pPr>
            <a:r>
              <a:rPr lang="fr-FR" sz="2400" b="1" u="sng" dirty="0">
                <a:solidFill>
                  <a:srgbClr val="000000"/>
                </a:solidFill>
                <a:effectLst>
                  <a:outerShdw blurRad="38100" dist="38100" dir="2700000" algn="tl">
                    <a:srgbClr val="000000">
                      <a:alpha val="43137"/>
                    </a:srgbClr>
                  </a:outerShdw>
                </a:effectLst>
                <a:ea typeface="ＭＳ Ｐゴシック" panose="020B0600070205080204" pitchFamily="34" charset="-128"/>
              </a:rPr>
              <a:t>Les annotations</a:t>
            </a:r>
          </a:p>
          <a:p>
            <a:pPr marL="0" indent="0">
              <a:spcBef>
                <a:spcPts val="0"/>
              </a:spcBef>
              <a:buSzPts val="1800"/>
              <a:buNone/>
            </a:pPr>
            <a:endParaRPr lang="fr-FR" sz="2000" b="1" dirty="0">
              <a:solidFill>
                <a:srgbClr val="000000"/>
              </a:solidFill>
              <a:latin typeface="Arial" panose="020B0604020202020204" pitchFamily="34" charset="0"/>
              <a:ea typeface="ＭＳ Ｐゴシック" panose="020B0600070205080204" pitchFamily="34" charset="-128"/>
            </a:endParaRPr>
          </a:p>
          <a:p>
            <a:pPr marL="0" indent="0">
              <a:spcBef>
                <a:spcPts val="0"/>
              </a:spcBef>
              <a:buSzPts val="1800"/>
              <a:buNone/>
            </a:pPr>
            <a:r>
              <a:rPr lang="fr-FR" sz="2000" b="1" dirty="0">
                <a:solidFill>
                  <a:srgbClr val="000000"/>
                </a:solidFill>
                <a:latin typeface="Arial" panose="020B0604020202020204" pitchFamily="34" charset="0"/>
                <a:ea typeface="ＭＳ Ｐゴシック" panose="020B0600070205080204" pitchFamily="34" charset="-128"/>
              </a:rPr>
              <a:t>	</a:t>
            </a:r>
            <a:r>
              <a:rPr lang="fr-FR" sz="2200" b="1" dirty="0">
                <a:solidFill>
                  <a:srgbClr val="000000"/>
                </a:solidFill>
                <a:ea typeface="ＭＳ Ｐゴシック" panose="020B0600070205080204" pitchFamily="34" charset="-128"/>
              </a:rPr>
              <a:t>Arrivée tardive </a:t>
            </a:r>
            <a:r>
              <a:rPr lang="fr-FR" sz="2200" dirty="0">
                <a:solidFill>
                  <a:srgbClr val="000000"/>
                </a:solidFill>
                <a:ea typeface="ＭＳ Ｐゴシック" panose="020B0600070205080204" pitchFamily="34" charset="-128"/>
              </a:rPr>
              <a:t>(AT) – </a:t>
            </a:r>
            <a:r>
              <a:rPr lang="fr-FR" sz="2200" b="1" dirty="0">
                <a:solidFill>
                  <a:srgbClr val="000000"/>
                </a:solidFill>
                <a:ea typeface="ＭＳ Ｐゴシック" panose="020B0600070205080204" pitchFamily="34" charset="-128"/>
              </a:rPr>
              <a:t>Oubli de matériel et/ou de devoir</a:t>
            </a:r>
            <a:r>
              <a:rPr lang="fr-FR" sz="2200" dirty="0">
                <a:solidFill>
                  <a:srgbClr val="000000"/>
                </a:solidFill>
                <a:ea typeface="ＭＳ Ｐゴシック" panose="020B0600070205080204" pitchFamily="34" charset="-128"/>
              </a:rPr>
              <a:t> (O) – </a:t>
            </a:r>
            <a:r>
              <a:rPr lang="fr-FR" sz="2200" b="1" dirty="0">
                <a:solidFill>
                  <a:srgbClr val="000000"/>
                </a:solidFill>
                <a:ea typeface="ＭＳ Ｐゴシック" panose="020B0600070205080204" pitchFamily="34" charset="-128"/>
              </a:rPr>
              <a:t>Remarque</a:t>
            </a:r>
            <a:r>
              <a:rPr lang="fr-FR" sz="2200" dirty="0">
                <a:solidFill>
                  <a:srgbClr val="000000"/>
                </a:solidFill>
                <a:ea typeface="ＭＳ Ｐゴシック" panose="020B0600070205080204" pitchFamily="34" charset="-128"/>
              </a:rPr>
              <a:t> (REM)</a:t>
            </a:r>
          </a:p>
          <a:p>
            <a:pPr marL="0" indent="0">
              <a:spcBef>
                <a:spcPts val="0"/>
              </a:spcBef>
              <a:buSzPts val="1800"/>
              <a:buNone/>
            </a:pPr>
            <a:endParaRPr lang="fr-CH" sz="2000" dirty="0">
              <a:latin typeface="Arial" panose="020B0604020202020204" pitchFamily="34" charset="0"/>
            </a:endParaRPr>
          </a:p>
          <a:p>
            <a:pPr marL="0" indent="0">
              <a:spcBef>
                <a:spcPts val="0"/>
              </a:spcBef>
              <a:buNone/>
            </a:pPr>
            <a:r>
              <a:rPr lang="fr-FR" sz="2200" u="sng" dirty="0">
                <a:solidFill>
                  <a:srgbClr val="000000"/>
                </a:solidFill>
                <a:ea typeface="ＭＳ Ｐゴシック" panose="020B0600070205080204" pitchFamily="34" charset="-128"/>
              </a:rPr>
              <a:t>Sanctions</a:t>
            </a:r>
            <a:r>
              <a:rPr lang="fr-FR" sz="2200" dirty="0">
                <a:solidFill>
                  <a:srgbClr val="000000"/>
                </a:solidFill>
                <a:ea typeface="ＭＳ Ｐゴシック" panose="020B0600070205080204" pitchFamily="34" charset="-128"/>
              </a:rPr>
              <a:t>: travail de réflexion, retenue (45min, 90min, 135min), exclusion.</a:t>
            </a:r>
            <a:endParaRPr lang="fr-CH" sz="2200" dirty="0"/>
          </a:p>
          <a:p>
            <a:pPr marL="0" indent="0" fontAlgn="ctr">
              <a:spcBef>
                <a:spcPts val="0"/>
              </a:spcBef>
              <a:buNone/>
            </a:pPr>
            <a:endParaRPr lang="fr-FR" sz="2200" b="1" dirty="0">
              <a:solidFill>
                <a:srgbClr val="000000"/>
              </a:solidFill>
              <a:ea typeface="ＭＳ Ｐゴシック" panose="020B0600070205080204" pitchFamily="34" charset="-128"/>
            </a:endParaRPr>
          </a:p>
          <a:p>
            <a:pPr marL="0" indent="0" fontAlgn="ctr">
              <a:spcBef>
                <a:spcPts val="0"/>
              </a:spcBef>
              <a:buNone/>
            </a:pPr>
            <a:r>
              <a:rPr lang="fr-FR" sz="2200" b="1" dirty="0">
                <a:solidFill>
                  <a:srgbClr val="000000"/>
                </a:solidFill>
                <a:ea typeface="ＭＳ Ｐゴシック" panose="020B0600070205080204" pitchFamily="34" charset="-128"/>
              </a:rPr>
              <a:t>					Renvoi </a:t>
            </a:r>
            <a:r>
              <a:rPr lang="fr-FR" sz="2200" dirty="0">
                <a:solidFill>
                  <a:srgbClr val="000000"/>
                </a:solidFill>
                <a:ea typeface="ＭＳ Ｐゴシック" panose="020B0600070205080204" pitchFamily="34" charset="-128"/>
              </a:rPr>
              <a:t>(R): </a:t>
            </a:r>
          </a:p>
          <a:p>
            <a:pPr marL="0" indent="0" algn="just" fontAlgn="ctr">
              <a:spcBef>
                <a:spcPts val="0"/>
              </a:spcBef>
              <a:buNone/>
            </a:pPr>
            <a:r>
              <a:rPr lang="fr-FR" sz="2200" dirty="0">
                <a:solidFill>
                  <a:srgbClr val="000000"/>
                </a:solidFill>
                <a:ea typeface="ＭＳ Ｐゴシック" panose="020B0600070205080204" pitchFamily="34" charset="-128"/>
              </a:rPr>
              <a:t>L’élève renvoyé de cours en cas de manquement disciplinaire doit revenir à l’heure suivante.</a:t>
            </a:r>
            <a:endParaRPr lang="fr-CH" sz="2200" dirty="0"/>
          </a:p>
          <a:p>
            <a:pPr marL="0" indent="0" algn="just" fontAlgn="ctr">
              <a:spcBef>
                <a:spcPts val="0"/>
              </a:spcBef>
              <a:buNone/>
            </a:pPr>
            <a:endParaRPr lang="fr-FR" sz="2200" dirty="0">
              <a:solidFill>
                <a:srgbClr val="000000"/>
              </a:solidFill>
              <a:ea typeface="ＭＳ Ｐゴシック" panose="020B0600070205080204" pitchFamily="34" charset="-128"/>
            </a:endParaRPr>
          </a:p>
          <a:p>
            <a:pPr marL="0" indent="0" algn="just" fontAlgn="ctr">
              <a:spcBef>
                <a:spcPts val="0"/>
              </a:spcBef>
              <a:buNone/>
            </a:pPr>
            <a:r>
              <a:rPr lang="fr-FR" sz="2200" dirty="0">
                <a:solidFill>
                  <a:srgbClr val="000000"/>
                </a:solidFill>
                <a:ea typeface="ＭＳ Ｐゴシック" panose="020B0600070205080204" pitchFamily="34" charset="-128"/>
              </a:rPr>
              <a:t>Suite au renvoi, l’</a:t>
            </a:r>
            <a:r>
              <a:rPr lang="fr-FR" sz="2200" dirty="0" err="1">
                <a:solidFill>
                  <a:srgbClr val="000000"/>
                </a:solidFill>
                <a:ea typeface="ＭＳ Ｐゴシック" panose="020B0600070205080204" pitchFamily="34" charset="-128"/>
              </a:rPr>
              <a:t>enseignant.e</a:t>
            </a:r>
            <a:r>
              <a:rPr lang="fr-FR" sz="2200" dirty="0">
                <a:solidFill>
                  <a:srgbClr val="000000"/>
                </a:solidFill>
                <a:ea typeface="ＭＳ Ｐゴシック" panose="020B0600070205080204" pitchFamily="34" charset="-128"/>
              </a:rPr>
              <a:t> appelle les responsables légaux (classes préparatoires,1</a:t>
            </a:r>
            <a:r>
              <a:rPr lang="fr-FR" sz="2200" baseline="30000" dirty="0">
                <a:solidFill>
                  <a:srgbClr val="000000"/>
                </a:solidFill>
                <a:ea typeface="ＭＳ Ｐゴシック" panose="020B0600070205080204" pitchFamily="34" charset="-128"/>
              </a:rPr>
              <a:t>e</a:t>
            </a:r>
            <a:r>
              <a:rPr lang="fr-FR" sz="2200" dirty="0">
                <a:solidFill>
                  <a:srgbClr val="000000"/>
                </a:solidFill>
                <a:ea typeface="ＭＳ Ｐゴシック" panose="020B0600070205080204" pitchFamily="34" charset="-128"/>
              </a:rPr>
              <a:t>, 2</a:t>
            </a:r>
            <a:r>
              <a:rPr lang="fr-FR" sz="2200" baseline="30000" dirty="0">
                <a:solidFill>
                  <a:srgbClr val="000000"/>
                </a:solidFill>
                <a:ea typeface="ＭＳ Ｐゴシック" panose="020B0600070205080204" pitchFamily="34" charset="-128"/>
              </a:rPr>
              <a:t>e</a:t>
            </a:r>
            <a:r>
              <a:rPr lang="fr-FR" sz="2200" dirty="0">
                <a:solidFill>
                  <a:srgbClr val="000000"/>
                </a:solidFill>
                <a:ea typeface="ＭＳ Ｐゴシック" panose="020B0600070205080204" pitchFamily="34" charset="-128"/>
              </a:rPr>
              <a:t>) et a un entretien avec l'élève au cours suivant. </a:t>
            </a:r>
            <a:endParaRPr lang="fr-CH" sz="2200" dirty="0"/>
          </a:p>
          <a:p>
            <a:endParaRPr lang="fr-CH" dirty="0"/>
          </a:p>
        </p:txBody>
      </p:sp>
    </p:spTree>
    <p:extLst>
      <p:ext uri="{BB962C8B-B14F-4D97-AF65-F5344CB8AC3E}">
        <p14:creationId xmlns:p14="http://schemas.microsoft.com/office/powerpoint/2010/main" val="1117380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0491" y="101889"/>
            <a:ext cx="10515600" cy="1325563"/>
          </a:xfrm>
        </p:spPr>
        <p:txBody>
          <a:bodyPr>
            <a:normAutofit/>
          </a:bodyPr>
          <a:lstStyle/>
          <a:p>
            <a:pPr algn="ctr"/>
            <a:r>
              <a:rPr lang="fr-CH" sz="4000" b="1" dirty="0"/>
              <a:t>Le relevé Memo (pour tous les degrés)</a:t>
            </a:r>
          </a:p>
        </p:txBody>
      </p:sp>
      <p:pic>
        <p:nvPicPr>
          <p:cNvPr id="5" name="Image 4">
            <a:extLst>
              <a:ext uri="{FF2B5EF4-FFF2-40B4-BE49-F238E27FC236}">
                <a16:creationId xmlns:a16="http://schemas.microsoft.com/office/drawing/2014/main" id="{6B008427-95A4-2333-EAB5-7CC3B547086E}"/>
              </a:ext>
            </a:extLst>
          </p:cNvPr>
          <p:cNvPicPr>
            <a:picLocks noChangeAspect="1"/>
          </p:cNvPicPr>
          <p:nvPr/>
        </p:nvPicPr>
        <p:blipFill>
          <a:blip r:embed="rId2"/>
          <a:stretch>
            <a:fillRect/>
          </a:stretch>
        </p:blipFill>
        <p:spPr>
          <a:xfrm>
            <a:off x="3032565" y="1146876"/>
            <a:ext cx="6126870" cy="6493790"/>
          </a:xfrm>
          <a:prstGeom prst="rect">
            <a:avLst/>
          </a:prstGeom>
        </p:spPr>
      </p:pic>
    </p:spTree>
    <p:extLst>
      <p:ext uri="{BB962C8B-B14F-4D97-AF65-F5344CB8AC3E}">
        <p14:creationId xmlns:p14="http://schemas.microsoft.com/office/powerpoint/2010/main" val="3642120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Les ressources proposées aux élèves</a:t>
            </a:r>
            <a:br>
              <a:rPr lang="fr-CH" sz="4000" b="1" dirty="0"/>
            </a:br>
            <a:endParaRPr lang="fr-CH" sz="4000" b="1" dirty="0"/>
          </a:p>
        </p:txBody>
      </p:sp>
      <p:sp>
        <p:nvSpPr>
          <p:cNvPr id="3" name="Espace réservé du contenu 2"/>
          <p:cNvSpPr>
            <a:spLocks noGrp="1"/>
          </p:cNvSpPr>
          <p:nvPr>
            <p:ph idx="1"/>
          </p:nvPr>
        </p:nvSpPr>
        <p:spPr/>
        <p:txBody>
          <a:bodyPr>
            <a:normAutofit/>
          </a:bodyPr>
          <a:lstStyle/>
          <a:p>
            <a:pPr marL="0" indent="0">
              <a:buNone/>
            </a:pPr>
            <a:r>
              <a:rPr lang="fr-CH" sz="2200" b="1" u="sng" dirty="0"/>
              <a:t>DES APPUIS</a:t>
            </a:r>
          </a:p>
          <a:p>
            <a:pPr marL="0" indent="0" algn="just">
              <a:buNone/>
            </a:pPr>
            <a:r>
              <a:rPr lang="fr-CH" sz="1800" dirty="0"/>
              <a:t>Un appui de mathématiques, le mardi en H11, est organisé à l'année dès le mois de septembre. </a:t>
            </a:r>
          </a:p>
          <a:p>
            <a:pPr marL="0" indent="0" algn="just">
              <a:buNone/>
            </a:pPr>
            <a:r>
              <a:rPr lang="fr-CH" sz="1800" dirty="0"/>
              <a:t>Des appuis ponctuels d'informatique et de sciences.</a:t>
            </a:r>
          </a:p>
          <a:p>
            <a:endParaRPr lang="fr-CH" sz="2200" b="1" u="sng" dirty="0"/>
          </a:p>
          <a:p>
            <a:pPr marL="0" indent="0">
              <a:buNone/>
            </a:pPr>
            <a:r>
              <a:rPr lang="fr-CH" sz="2200" b="1" u="sng" dirty="0"/>
              <a:t>LA PASSERELLE</a:t>
            </a:r>
          </a:p>
          <a:p>
            <a:pPr marL="0" indent="0" algn="just">
              <a:buNone/>
            </a:pPr>
            <a:r>
              <a:rPr lang="fr-CH" sz="1800" dirty="0"/>
              <a:t>Les élèves qui ont besoin d’une aide pour la rédaction d’un CV, d’une lettre de motivation peuvent se rendre à la passerelle, le jeudi après-midi de H7 à H10 à la condition qu’ils n’aient pas d’évaluation le même jour.</a:t>
            </a:r>
          </a:p>
          <a:p>
            <a:endParaRPr lang="fr-CH" sz="2200" b="1" u="sng" dirty="0"/>
          </a:p>
          <a:p>
            <a:pPr marL="0" indent="0">
              <a:buNone/>
            </a:pPr>
            <a:r>
              <a:rPr lang="fr-CH" sz="2200" b="1" u="sng" dirty="0"/>
              <a:t>LE CEDOC (le centre de documentation)</a:t>
            </a:r>
          </a:p>
          <a:p>
            <a:pPr marL="0" indent="0" algn="just">
              <a:buNone/>
            </a:pPr>
            <a:r>
              <a:rPr lang="fr-CH" sz="1800" dirty="0"/>
              <a:t>Des ordinateurs sont mis à disposition au CEDOC et le logiciel antidote leur permet de veiller à corriger les documents sur lesquels ils travaillent. </a:t>
            </a:r>
          </a:p>
          <a:p>
            <a:endParaRPr lang="fr-CH" sz="2000" dirty="0"/>
          </a:p>
        </p:txBody>
      </p:sp>
    </p:spTree>
    <p:extLst>
      <p:ext uri="{BB962C8B-B14F-4D97-AF65-F5344CB8AC3E}">
        <p14:creationId xmlns:p14="http://schemas.microsoft.com/office/powerpoint/2010/main" val="1624702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 réseau </a:t>
            </a:r>
          </a:p>
        </p:txBody>
      </p:sp>
      <p:sp>
        <p:nvSpPr>
          <p:cNvPr id="3" name="Espace réservé du contenu 2"/>
          <p:cNvSpPr>
            <a:spLocks noGrp="1"/>
          </p:cNvSpPr>
          <p:nvPr>
            <p:ph idx="1"/>
          </p:nvPr>
        </p:nvSpPr>
        <p:spPr/>
        <p:txBody>
          <a:bodyPr>
            <a:normAutofit fontScale="70000" lnSpcReduction="20000"/>
          </a:bodyPr>
          <a:lstStyle/>
          <a:p>
            <a:endParaRPr lang="fr-CH" sz="2600" dirty="0"/>
          </a:p>
          <a:p>
            <a:pPr>
              <a:buFont typeface="Wingdings" panose="05000000000000000000" pitchFamily="2" charset="2"/>
              <a:buChar char="Ø"/>
            </a:pPr>
            <a:r>
              <a:rPr lang="fr-CH" sz="2600" dirty="0"/>
              <a:t>Lionel </a:t>
            </a:r>
            <a:r>
              <a:rPr lang="fr-CH" sz="2600" b="1" dirty="0"/>
              <a:t>Chassagnot</a:t>
            </a:r>
            <a:r>
              <a:rPr lang="fr-CH" sz="2600" dirty="0"/>
              <a:t> </a:t>
            </a:r>
            <a:r>
              <a:rPr lang="fr-CH" sz="2600" i="1" dirty="0"/>
              <a:t>(conseiller social)</a:t>
            </a:r>
          </a:p>
          <a:p>
            <a:pPr>
              <a:buFont typeface="Wingdings" panose="05000000000000000000" pitchFamily="2" charset="2"/>
              <a:buChar char="Ø"/>
            </a:pPr>
            <a:r>
              <a:rPr lang="fr-CH" sz="2600" dirty="0"/>
              <a:t>Caroline </a:t>
            </a:r>
            <a:r>
              <a:rPr lang="fr-CH" sz="2600" b="1" dirty="0"/>
              <a:t>Monney</a:t>
            </a:r>
            <a:r>
              <a:rPr lang="fr-CH" sz="2600" dirty="0"/>
              <a:t> </a:t>
            </a:r>
            <a:r>
              <a:rPr lang="fr-CH" sz="2600" i="1" dirty="0"/>
              <a:t>(éducatrice)</a:t>
            </a:r>
          </a:p>
          <a:p>
            <a:endParaRPr lang="fr-CH" sz="2600" dirty="0"/>
          </a:p>
          <a:p>
            <a:pPr>
              <a:buFont typeface="Wingdings" panose="05000000000000000000" pitchFamily="2" charset="2"/>
              <a:buChar char="Ø"/>
            </a:pPr>
            <a:r>
              <a:rPr lang="fr-CH" sz="2600" dirty="0"/>
              <a:t>Claudia </a:t>
            </a:r>
            <a:r>
              <a:rPr lang="fr-CH" sz="2600" b="1" dirty="0"/>
              <a:t>Mermillod</a:t>
            </a:r>
            <a:r>
              <a:rPr lang="fr-CH" sz="2600" dirty="0"/>
              <a:t> </a:t>
            </a:r>
            <a:r>
              <a:rPr lang="fr-CH" sz="2600" i="1" dirty="0"/>
              <a:t>(psychologue conseillère en orientation)</a:t>
            </a:r>
          </a:p>
          <a:p>
            <a:pPr>
              <a:buFont typeface="Wingdings" panose="05000000000000000000" pitchFamily="2" charset="2"/>
              <a:buChar char="Ø"/>
            </a:pPr>
            <a:r>
              <a:rPr lang="fr-CH" sz="2600" dirty="0"/>
              <a:t>Sébastien </a:t>
            </a:r>
            <a:r>
              <a:rPr lang="fr-CH" sz="2600" b="1" dirty="0" err="1"/>
              <a:t>Feliciangeli</a:t>
            </a:r>
            <a:r>
              <a:rPr lang="fr-CH" sz="2600" dirty="0"/>
              <a:t> </a:t>
            </a:r>
            <a:r>
              <a:rPr lang="fr-CH" sz="2600" i="1" dirty="0"/>
              <a:t>(conseiller en formation)</a:t>
            </a:r>
          </a:p>
          <a:p>
            <a:endParaRPr lang="fr-CH" sz="2600" dirty="0"/>
          </a:p>
          <a:p>
            <a:pPr>
              <a:buFont typeface="Wingdings" panose="05000000000000000000" pitchFamily="2" charset="2"/>
              <a:buChar char="Ø"/>
            </a:pPr>
            <a:r>
              <a:rPr lang="fr-CH" sz="2600" dirty="0"/>
              <a:t>Giovanna </a:t>
            </a:r>
            <a:r>
              <a:rPr lang="fr-CH" sz="2600" b="1" dirty="0"/>
              <a:t>Grandjean</a:t>
            </a:r>
            <a:r>
              <a:rPr lang="fr-CH" sz="2600" dirty="0"/>
              <a:t> </a:t>
            </a:r>
            <a:r>
              <a:rPr lang="fr-CH" sz="2600" i="1" dirty="0"/>
              <a:t>(psychologue)</a:t>
            </a:r>
          </a:p>
          <a:p>
            <a:pPr>
              <a:buFont typeface="Wingdings" panose="05000000000000000000" pitchFamily="2" charset="2"/>
              <a:buChar char="Ø"/>
            </a:pPr>
            <a:r>
              <a:rPr lang="fr-CH" sz="2600" dirty="0"/>
              <a:t>Aurélie </a:t>
            </a:r>
            <a:r>
              <a:rPr lang="fr-CH" sz="2600" b="1" dirty="0"/>
              <a:t>Goin</a:t>
            </a:r>
            <a:r>
              <a:rPr lang="fr-CH" sz="2600" dirty="0"/>
              <a:t> et Imen </a:t>
            </a:r>
            <a:r>
              <a:rPr lang="fr-CH" sz="2600" b="1" dirty="0"/>
              <a:t>Yildiz</a:t>
            </a:r>
            <a:r>
              <a:rPr lang="fr-CH" sz="2600" dirty="0"/>
              <a:t> </a:t>
            </a:r>
            <a:r>
              <a:rPr lang="fr-CH" sz="2600" i="1" dirty="0"/>
              <a:t>(infirmières)</a:t>
            </a:r>
          </a:p>
          <a:p>
            <a:endParaRPr lang="fr-CH" sz="2600" dirty="0"/>
          </a:p>
          <a:p>
            <a:endParaRPr lang="fr-CH" sz="2600" dirty="0"/>
          </a:p>
          <a:p>
            <a:pPr marL="0" indent="0" algn="ctr">
              <a:buNone/>
            </a:pPr>
            <a:r>
              <a:rPr lang="fr-CH" sz="2600" dirty="0">
                <a:effectLst>
                  <a:outerShdw blurRad="38100" dist="38100" dir="2700000" algn="tl">
                    <a:srgbClr val="000000">
                      <a:alpha val="43137"/>
                    </a:srgbClr>
                  </a:outerShdw>
                </a:effectLst>
              </a:rPr>
              <a:t>Les membres du réseau sont présents ce soir dans le hall de l'école. </a:t>
            </a:r>
          </a:p>
          <a:p>
            <a:pPr marL="0" indent="0" algn="ctr">
              <a:buNone/>
            </a:pPr>
            <a:r>
              <a:rPr lang="fr-CH" sz="2600" dirty="0">
                <a:effectLst>
                  <a:outerShdw blurRad="38100" dist="38100" dir="2700000" algn="tl">
                    <a:srgbClr val="000000">
                      <a:alpha val="43137"/>
                    </a:srgbClr>
                  </a:outerShdw>
                </a:effectLst>
              </a:rPr>
              <a:t>Ils seront également présents à la prochaine soirée des parents. </a:t>
            </a:r>
          </a:p>
          <a:p>
            <a:endParaRPr lang="fr-CH" dirty="0"/>
          </a:p>
        </p:txBody>
      </p:sp>
    </p:spTree>
    <p:extLst>
      <p:ext uri="{BB962C8B-B14F-4D97-AF65-F5344CB8AC3E}">
        <p14:creationId xmlns:p14="http://schemas.microsoft.com/office/powerpoint/2010/main" val="3106544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chemeClr val="accent1">
                <a:lumMod val="5000"/>
                <a:lumOff val="95000"/>
              </a:schemeClr>
            </a:gs>
            <a:gs pos="100000">
              <a:schemeClr val="accent1">
                <a:lumMod val="20000"/>
                <a:lumOff val="80000"/>
              </a:schemeClr>
            </a:gs>
            <a:gs pos="100000">
              <a:schemeClr val="accent1">
                <a:lumMod val="45000"/>
                <a:lumOff val="5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Ellipse 3"/>
          <p:cNvSpPr>
            <a:spLocks noChangeArrowheads="1"/>
          </p:cNvSpPr>
          <p:nvPr/>
        </p:nvSpPr>
        <p:spPr bwMode="auto">
          <a:xfrm>
            <a:off x="90054" y="346364"/>
            <a:ext cx="6345382" cy="4953000"/>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fr-FR">
              <a:solidFill>
                <a:prstClr val="white"/>
              </a:solidFill>
              <a:latin typeface="News Gothic MT"/>
              <a:ea typeface="ＭＳ Ｐゴシック" panose="020B0600070205080204" pitchFamily="34" charset="-128"/>
              <a:cs typeface="Arial" charset="0"/>
            </a:endParaRPr>
          </a:p>
        </p:txBody>
      </p:sp>
      <p:sp>
        <p:nvSpPr>
          <p:cNvPr id="5" name="Ellipse 4"/>
          <p:cNvSpPr>
            <a:spLocks noChangeArrowheads="1"/>
          </p:cNvSpPr>
          <p:nvPr/>
        </p:nvSpPr>
        <p:spPr bwMode="auto">
          <a:xfrm>
            <a:off x="5049982" y="221673"/>
            <a:ext cx="6421582" cy="5077691"/>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fr-FR">
              <a:solidFill>
                <a:prstClr val="white"/>
              </a:solidFill>
              <a:latin typeface="News Gothic MT"/>
              <a:ea typeface="+mn-ea"/>
              <a:cs typeface="Arial" charset="0"/>
            </a:endParaRPr>
          </a:p>
        </p:txBody>
      </p:sp>
      <p:sp>
        <p:nvSpPr>
          <p:cNvPr id="6" name="Ellipse 5"/>
          <p:cNvSpPr>
            <a:spLocks noChangeArrowheads="1"/>
          </p:cNvSpPr>
          <p:nvPr/>
        </p:nvSpPr>
        <p:spPr bwMode="auto">
          <a:xfrm>
            <a:off x="2542309" y="2576946"/>
            <a:ext cx="6477000" cy="4114800"/>
          </a:xfrm>
          <a:prstGeom prst="ellipse">
            <a:avLst/>
          </a:prstGeom>
          <a:noFill/>
          <a:ln w="12700">
            <a:solidFill>
              <a:srgbClr val="287A9E"/>
            </a:solidFill>
            <a:round/>
            <a:headEnd/>
            <a:tailEnd/>
          </a:ln>
          <a:effectLst>
            <a:outerShdw dist="25400" dir="5400000" sx="100999" sy="100999" rotWithShape="0">
              <a:srgbClr val="808080">
                <a:alpha val="39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fr-FR" dirty="0">
              <a:solidFill>
                <a:prstClr val="white"/>
              </a:solidFill>
              <a:latin typeface="News Gothic MT"/>
              <a:ea typeface="+mn-ea"/>
              <a:cs typeface="Arial" charset="0"/>
            </a:endParaRPr>
          </a:p>
        </p:txBody>
      </p:sp>
      <p:sp>
        <p:nvSpPr>
          <p:cNvPr id="7" name="Rectangle 6"/>
          <p:cNvSpPr/>
          <p:nvPr/>
        </p:nvSpPr>
        <p:spPr>
          <a:xfrm>
            <a:off x="1065067" y="657853"/>
            <a:ext cx="2757055" cy="3200876"/>
          </a:xfrm>
          <a:prstGeom prst="rect">
            <a:avLst/>
          </a:prstGeom>
        </p:spPr>
        <p:txBody>
          <a:bodyPr wrap="square">
            <a:spAutoFit/>
          </a:bodyPr>
          <a:lstStyle/>
          <a:p>
            <a:pPr algn="ctr">
              <a:defRPr/>
            </a:pPr>
            <a:r>
              <a:rPr lang="fr-FR" altLang="fr-FR" sz="2400" b="1" dirty="0">
                <a:solidFill>
                  <a:srgbClr val="5F8804"/>
                </a:solidFill>
              </a:rPr>
              <a:t>SANTE</a:t>
            </a:r>
          </a:p>
          <a:p>
            <a:pPr>
              <a:defRPr/>
            </a:pPr>
            <a:endParaRPr lang="fr-CH" altLang="fr-FR" sz="1600" dirty="0">
              <a:solidFill>
                <a:srgbClr val="5F8804"/>
              </a:solidFill>
            </a:endParaRPr>
          </a:p>
          <a:p>
            <a:pPr>
              <a:defRPr/>
            </a:pPr>
            <a:r>
              <a:rPr lang="fr-CH" altLang="fr-FR" dirty="0">
                <a:solidFill>
                  <a:srgbClr val="5F8804"/>
                </a:solidFill>
              </a:rPr>
              <a:t>- </a:t>
            </a:r>
            <a:r>
              <a:rPr lang="fr-CH" altLang="fr-FR" b="1" dirty="0">
                <a:solidFill>
                  <a:srgbClr val="5F8804"/>
                </a:solidFill>
              </a:rPr>
              <a:t>Intégration lors de maladie spécifique </a:t>
            </a:r>
            <a:r>
              <a:rPr lang="fr-CH" altLang="fr-FR" dirty="0">
                <a:solidFill>
                  <a:srgbClr val="5F8804"/>
                </a:solidFill>
              </a:rPr>
              <a:t>(épilepsie, diabète, allergies...)</a:t>
            </a:r>
          </a:p>
          <a:p>
            <a:pPr>
              <a:defRPr/>
            </a:pPr>
            <a:r>
              <a:rPr lang="fr-CH" altLang="fr-FR" dirty="0">
                <a:solidFill>
                  <a:srgbClr val="5F8804"/>
                </a:solidFill>
              </a:rPr>
              <a:t>- </a:t>
            </a:r>
            <a:r>
              <a:rPr lang="fr-CH" altLang="fr-FR" b="1" dirty="0">
                <a:solidFill>
                  <a:srgbClr val="5F8804"/>
                </a:solidFill>
              </a:rPr>
              <a:t>Santé psychosomatique </a:t>
            </a:r>
            <a:r>
              <a:rPr lang="fr-CH" altLang="fr-FR" dirty="0">
                <a:solidFill>
                  <a:srgbClr val="5F8804"/>
                </a:solidFill>
              </a:rPr>
              <a:t>(sommeil, alimentation, douleurs…)</a:t>
            </a:r>
          </a:p>
          <a:p>
            <a:pPr>
              <a:defRPr/>
            </a:pPr>
            <a:r>
              <a:rPr lang="fr-CH" altLang="fr-FR" b="1" dirty="0">
                <a:solidFill>
                  <a:srgbClr val="5F8804"/>
                </a:solidFill>
              </a:rPr>
              <a:t>- Santé physique </a:t>
            </a:r>
          </a:p>
          <a:p>
            <a:pPr>
              <a:defRPr/>
            </a:pPr>
            <a:r>
              <a:rPr lang="fr-CH" altLang="fr-FR" dirty="0">
                <a:solidFill>
                  <a:srgbClr val="5F8804"/>
                </a:solidFill>
              </a:rPr>
              <a:t>(maladie, blessure)</a:t>
            </a:r>
          </a:p>
        </p:txBody>
      </p:sp>
      <p:sp>
        <p:nvSpPr>
          <p:cNvPr id="8" name="Rectangle 7"/>
          <p:cNvSpPr/>
          <p:nvPr/>
        </p:nvSpPr>
        <p:spPr>
          <a:xfrm>
            <a:off x="6405995" y="657853"/>
            <a:ext cx="4525241" cy="4278094"/>
          </a:xfrm>
          <a:prstGeom prst="rect">
            <a:avLst/>
          </a:prstGeom>
        </p:spPr>
        <p:txBody>
          <a:bodyPr wrap="square">
            <a:spAutoFit/>
          </a:bodyPr>
          <a:lstStyle/>
          <a:p>
            <a:pPr>
              <a:defRPr/>
            </a:pPr>
            <a:r>
              <a:rPr lang="fr-FR" sz="2000" b="1" dirty="0">
                <a:solidFill>
                  <a:srgbClr val="09213B">
                    <a:lumMod val="75000"/>
                    <a:lumOff val="25000"/>
                  </a:srgbClr>
                </a:solidFill>
                <a:ea typeface="Arial" pitchFamily="-107" charset="0"/>
                <a:cs typeface="Arial" pitchFamily="-107" charset="0"/>
              </a:rPr>
              <a:t>ORIENTATION</a:t>
            </a:r>
          </a:p>
          <a:p>
            <a:pPr>
              <a:defRPr/>
            </a:pPr>
            <a:endParaRPr lang="fr-FR" b="1" dirty="0">
              <a:solidFill>
                <a:srgbClr val="09213B">
                  <a:lumMod val="75000"/>
                  <a:lumOff val="25000"/>
                </a:srgbClr>
              </a:solidFill>
              <a:latin typeface="Arial" pitchFamily="-107" charset="0"/>
              <a:ea typeface="Arial" pitchFamily="-107" charset="0"/>
              <a:cs typeface="Arial" pitchFamily="-107" charset="0"/>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rPr>
              <a:t>Information scolaire et/ou professionnelle</a:t>
            </a:r>
          </a:p>
          <a:p>
            <a:pPr marL="171450" indent="-171450">
              <a:buFontTx/>
              <a:buChar char="-"/>
              <a:defRPr/>
            </a:pPr>
            <a:endParaRPr lang="fr-FR" b="1" dirty="0">
              <a:solidFill>
                <a:srgbClr val="09213B">
                  <a:lumMod val="75000"/>
                  <a:lumOff val="25000"/>
                </a:srgbClr>
              </a:solidFill>
              <a:ea typeface="Arial" pitchFamily="-107" charset="0"/>
              <a:cs typeface="Arial" pitchFamily="-107" charset="0"/>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rPr>
              <a:t>Bilan psychologique d'orientation (tests d'intérêts, d'aptitudes, de personnalité, etc.)</a:t>
            </a:r>
          </a:p>
          <a:p>
            <a:pPr marL="171450" indent="-171450">
              <a:buFontTx/>
              <a:buChar char="-"/>
              <a:defRPr/>
            </a:pPr>
            <a:r>
              <a:rPr lang="fr-FR" b="1" dirty="0">
                <a:solidFill>
                  <a:srgbClr val="09213B">
                    <a:lumMod val="75000"/>
                    <a:lumOff val="25000"/>
                  </a:srgbClr>
                </a:solidFill>
                <a:ea typeface="Arial" pitchFamily="-107" charset="0"/>
                <a:cs typeface="Arial" pitchFamily="-107" charset="0"/>
                <a:sym typeface="Wingdings" panose="05000000000000000000" pitchFamily="2" charset="2"/>
              </a:rPr>
              <a:t> construction d'un projet scolaire et/ou professionnel réaliste et réalisable</a:t>
            </a:r>
          </a:p>
          <a:p>
            <a:pPr marL="171450" indent="-171450">
              <a:buFontTx/>
              <a:buChar char="-"/>
              <a:defRPr/>
            </a:pPr>
            <a:endParaRPr lang="fr-FR" b="1" dirty="0">
              <a:solidFill>
                <a:srgbClr val="09213B">
                  <a:lumMod val="75000"/>
                  <a:lumOff val="25000"/>
                </a:srgbClr>
              </a:solidFill>
              <a:ea typeface="Arial" pitchFamily="-107" charset="0"/>
              <a:cs typeface="Arial" pitchFamily="-107" charset="0"/>
              <a:sym typeface="Wingdings" panose="05000000000000000000" pitchFamily="2" charset="2"/>
            </a:endParaRPr>
          </a:p>
          <a:p>
            <a:pPr marL="171450" indent="-171450">
              <a:buFontTx/>
              <a:buChar char="-"/>
              <a:defRPr/>
            </a:pPr>
            <a:r>
              <a:rPr lang="fr-FR" b="1" dirty="0" err="1">
                <a:solidFill>
                  <a:srgbClr val="09213B">
                    <a:lumMod val="75000"/>
                    <a:lumOff val="25000"/>
                  </a:srgbClr>
                </a:solidFill>
                <a:ea typeface="Arial" pitchFamily="-107" charset="0"/>
                <a:cs typeface="Arial" pitchFamily="-107" charset="0"/>
                <a:sym typeface="Wingdings" panose="05000000000000000000" pitchFamily="2" charset="2"/>
              </a:rPr>
              <a:t>Evaluation</a:t>
            </a:r>
            <a:r>
              <a:rPr lang="fr-FR" b="1" dirty="0">
                <a:solidFill>
                  <a:srgbClr val="09213B">
                    <a:lumMod val="75000"/>
                    <a:lumOff val="25000"/>
                  </a:srgbClr>
                </a:solidFill>
                <a:ea typeface="Arial" pitchFamily="-107" charset="0"/>
                <a:cs typeface="Arial" pitchFamily="-107" charset="0"/>
                <a:sym typeface="Wingdings" panose="05000000000000000000" pitchFamily="2" charset="2"/>
              </a:rPr>
              <a:t> du risque de rupture scolaire</a:t>
            </a:r>
          </a:p>
          <a:p>
            <a:pPr marL="171450" indent="-171450">
              <a:buFontTx/>
              <a:buChar char="-"/>
              <a:defRPr/>
            </a:pPr>
            <a:endParaRPr lang="fr-FR" b="1" dirty="0">
              <a:solidFill>
                <a:srgbClr val="09213B">
                  <a:lumMod val="75000"/>
                  <a:lumOff val="25000"/>
                </a:srgbClr>
              </a:solidFill>
              <a:ea typeface="Arial" pitchFamily="-107" charset="0"/>
              <a:cs typeface="Arial" pitchFamily="-107" charset="0"/>
              <a:sym typeface="Wingdings" panose="05000000000000000000" pitchFamily="2" charset="2"/>
            </a:endParaRPr>
          </a:p>
          <a:p>
            <a:pPr marL="171450" indent="-171450">
              <a:buFontTx/>
              <a:buChar char="-"/>
              <a:defRPr/>
            </a:pPr>
            <a:r>
              <a:rPr lang="fr-FR" b="1" dirty="0">
                <a:solidFill>
                  <a:srgbClr val="09213B">
                    <a:lumMod val="75000"/>
                    <a:lumOff val="25000"/>
                  </a:srgbClr>
                </a:solidFill>
                <a:ea typeface="Arial" pitchFamily="-107" charset="0"/>
                <a:cs typeface="Arial" pitchFamily="-107" charset="0"/>
                <a:sym typeface="Wingdings" panose="05000000000000000000" pitchFamily="2" charset="2"/>
              </a:rPr>
              <a:t>Soutien psychologique à la réalisation de projet</a:t>
            </a:r>
            <a:endParaRPr lang="fr-FR" b="1" dirty="0">
              <a:solidFill>
                <a:srgbClr val="09213B">
                  <a:lumMod val="75000"/>
                  <a:lumOff val="25000"/>
                </a:srgbClr>
              </a:solidFill>
              <a:ea typeface="Arial" pitchFamily="-107" charset="0"/>
              <a:cs typeface="Arial" pitchFamily="-107" charset="0"/>
            </a:endParaRPr>
          </a:p>
          <a:p>
            <a:pPr>
              <a:defRPr/>
            </a:pPr>
            <a:endParaRPr lang="fr-FR" b="1" dirty="0">
              <a:solidFill>
                <a:srgbClr val="09213B">
                  <a:lumMod val="75000"/>
                  <a:lumOff val="25000"/>
                </a:srgbClr>
              </a:solidFill>
              <a:ea typeface="Arial" pitchFamily="-107" charset="0"/>
              <a:cs typeface="Arial" pitchFamily="-107" charset="0"/>
            </a:endParaRPr>
          </a:p>
        </p:txBody>
      </p:sp>
      <p:sp>
        <p:nvSpPr>
          <p:cNvPr id="9" name="Rectangle 8"/>
          <p:cNvSpPr/>
          <p:nvPr/>
        </p:nvSpPr>
        <p:spPr>
          <a:xfrm>
            <a:off x="4934816" y="1838282"/>
            <a:ext cx="1586345" cy="2031325"/>
          </a:xfrm>
          <a:prstGeom prst="rect">
            <a:avLst/>
          </a:prstGeom>
        </p:spPr>
        <p:txBody>
          <a:bodyPr wrap="square">
            <a:spAutoFit/>
          </a:bodyPr>
          <a:lstStyle/>
          <a:p>
            <a:pPr algn="ctr">
              <a:defRPr/>
            </a:pPr>
            <a:r>
              <a:rPr lang="fr-FR" altLang="fr-FR" dirty="0">
                <a:solidFill>
                  <a:prstClr val="black"/>
                </a:solidFill>
              </a:rPr>
              <a:t>-</a:t>
            </a:r>
            <a:r>
              <a:rPr lang="fr-FR" altLang="fr-FR" b="1" dirty="0">
                <a:solidFill>
                  <a:prstClr val="black"/>
                </a:solidFill>
              </a:rPr>
              <a:t> Infos, conseils,</a:t>
            </a:r>
          </a:p>
          <a:p>
            <a:pPr algn="ctr">
              <a:defRPr/>
            </a:pPr>
            <a:r>
              <a:rPr lang="fr-FR" altLang="fr-FR" dirty="0">
                <a:solidFill>
                  <a:prstClr val="black"/>
                </a:solidFill>
              </a:rPr>
              <a:t>-</a:t>
            </a:r>
            <a:r>
              <a:rPr lang="fr-FR" altLang="fr-FR" b="1" dirty="0">
                <a:solidFill>
                  <a:prstClr val="black"/>
                </a:solidFill>
              </a:rPr>
              <a:t> Perte de motivation</a:t>
            </a:r>
          </a:p>
          <a:p>
            <a:pPr marL="285750" indent="-285750" algn="ctr">
              <a:buFontTx/>
              <a:buChar char="-"/>
              <a:defRPr/>
            </a:pPr>
            <a:r>
              <a:rPr lang="fr-FR" altLang="fr-FR" b="1" dirty="0">
                <a:solidFill>
                  <a:prstClr val="black"/>
                </a:solidFill>
              </a:rPr>
              <a:t>Soucis </a:t>
            </a:r>
          </a:p>
          <a:p>
            <a:pPr marL="285750" indent="-285750" algn="ctr">
              <a:buFontTx/>
              <a:buChar char="-"/>
              <a:defRPr/>
            </a:pPr>
            <a:r>
              <a:rPr lang="fr-FR" altLang="fr-FR" b="1" dirty="0">
                <a:solidFill>
                  <a:prstClr val="black"/>
                </a:solidFill>
              </a:rPr>
              <a:t>personnels</a:t>
            </a:r>
            <a:endParaRPr lang="fr-FR" altLang="fr-FR" dirty="0">
              <a:solidFill>
                <a:prstClr val="black"/>
              </a:solidFill>
            </a:endParaRPr>
          </a:p>
          <a:p>
            <a:pPr marL="285750" indent="-285750" algn="ctr">
              <a:buFontTx/>
              <a:buChar char="-"/>
              <a:defRPr/>
            </a:pPr>
            <a:endParaRPr lang="fr-CH" dirty="0"/>
          </a:p>
        </p:txBody>
      </p:sp>
      <p:sp>
        <p:nvSpPr>
          <p:cNvPr id="10" name="Rectangle 9"/>
          <p:cNvSpPr/>
          <p:nvPr/>
        </p:nvSpPr>
        <p:spPr>
          <a:xfrm>
            <a:off x="5199639" y="4865370"/>
            <a:ext cx="1056700" cy="369332"/>
          </a:xfrm>
          <a:prstGeom prst="rect">
            <a:avLst/>
          </a:prstGeom>
        </p:spPr>
        <p:txBody>
          <a:bodyPr wrap="none">
            <a:spAutoFit/>
          </a:bodyPr>
          <a:lstStyle/>
          <a:p>
            <a:pPr>
              <a:spcBef>
                <a:spcPct val="0"/>
              </a:spcBef>
            </a:pPr>
            <a:r>
              <a:rPr lang="fr-FR" altLang="fr-FR" b="1" dirty="0">
                <a:solidFill>
                  <a:srgbClr val="900000"/>
                </a:solidFill>
                <a:latin typeface="Arial" panose="020B0604020202020204" pitchFamily="34" charset="0"/>
                <a:cs typeface="Arial" panose="020B0604020202020204" pitchFamily="34" charset="0"/>
              </a:rPr>
              <a:t>SOCIAL</a:t>
            </a:r>
          </a:p>
        </p:txBody>
      </p:sp>
      <p:sp>
        <p:nvSpPr>
          <p:cNvPr id="11" name="Rectangle 10"/>
          <p:cNvSpPr/>
          <p:nvPr/>
        </p:nvSpPr>
        <p:spPr>
          <a:xfrm>
            <a:off x="4003964" y="5145035"/>
            <a:ext cx="6096000" cy="1354217"/>
          </a:xfrm>
          <a:prstGeom prst="rect">
            <a:avLst/>
          </a:prstGeom>
        </p:spPr>
        <p:txBody>
          <a:bodyPr>
            <a:spAutoFit/>
          </a:bodyPr>
          <a:lstStyle/>
          <a:p>
            <a:pPr marL="285750" indent="-285750">
              <a:spcBef>
                <a:spcPts val="400"/>
              </a:spcBef>
              <a:buClr>
                <a:srgbClr val="006666"/>
              </a:buClr>
              <a:buSzPct val="70000"/>
              <a:buFontTx/>
              <a:buChar char="-"/>
              <a:defRPr/>
            </a:pPr>
            <a:r>
              <a:rPr lang="fr-CH" altLang="fr-FR" b="1" dirty="0">
                <a:solidFill>
                  <a:srgbClr val="900000"/>
                </a:solidFill>
              </a:rPr>
              <a:t>Conflits (</a:t>
            </a:r>
            <a:r>
              <a:rPr lang="fr-CH" altLang="fr-FR" sz="1600" b="1" dirty="0">
                <a:solidFill>
                  <a:srgbClr val="900000"/>
                </a:solidFill>
              </a:rPr>
              <a:t>familiaux, relationnels, …)</a:t>
            </a:r>
          </a:p>
          <a:p>
            <a:pPr marL="285750" indent="-285750">
              <a:spcBef>
                <a:spcPts val="400"/>
              </a:spcBef>
              <a:buClr>
                <a:srgbClr val="006666"/>
              </a:buClr>
              <a:buSzPct val="70000"/>
              <a:buFontTx/>
              <a:buChar char="-"/>
              <a:defRPr/>
            </a:pPr>
            <a:r>
              <a:rPr lang="fr-CH" altLang="fr-FR" b="1" dirty="0">
                <a:solidFill>
                  <a:srgbClr val="900000"/>
                </a:solidFill>
              </a:rPr>
              <a:t>Médiation</a:t>
            </a:r>
          </a:p>
          <a:p>
            <a:pPr marL="285750" indent="-285750">
              <a:spcBef>
                <a:spcPts val="400"/>
              </a:spcBef>
              <a:buClr>
                <a:srgbClr val="006666"/>
              </a:buClr>
              <a:buSzPct val="70000"/>
              <a:buFontTx/>
              <a:buChar char="-"/>
              <a:defRPr/>
            </a:pPr>
            <a:r>
              <a:rPr lang="fr-CH" altLang="fr-FR" b="1" dirty="0">
                <a:solidFill>
                  <a:srgbClr val="900000"/>
                </a:solidFill>
              </a:rPr>
              <a:t>Administratif (</a:t>
            </a:r>
            <a:r>
              <a:rPr lang="fr-CH" altLang="fr-FR" sz="1600" b="1" dirty="0">
                <a:solidFill>
                  <a:srgbClr val="900000"/>
                </a:solidFill>
              </a:rPr>
              <a:t>allocations, assurances, …)</a:t>
            </a:r>
          </a:p>
          <a:p>
            <a:pPr marL="285750" indent="-285750">
              <a:spcBef>
                <a:spcPts val="400"/>
              </a:spcBef>
              <a:buClr>
                <a:srgbClr val="006666"/>
              </a:buClr>
              <a:buSzPct val="70000"/>
              <a:buFontTx/>
              <a:buChar char="-"/>
              <a:defRPr/>
            </a:pPr>
            <a:r>
              <a:rPr lang="fr-CH" altLang="fr-FR" b="1" dirty="0">
                <a:solidFill>
                  <a:srgbClr val="900000"/>
                </a:solidFill>
              </a:rPr>
              <a:t>Difficultés financières  </a:t>
            </a:r>
          </a:p>
        </p:txBody>
      </p:sp>
      <p:sp>
        <p:nvSpPr>
          <p:cNvPr id="13" name="ZoneTexte 20"/>
          <p:cNvSpPr txBox="1">
            <a:spLocks noChangeArrowheads="1"/>
          </p:cNvSpPr>
          <p:nvPr/>
        </p:nvSpPr>
        <p:spPr bwMode="auto">
          <a:xfrm>
            <a:off x="3934691" y="2964151"/>
            <a:ext cx="914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stress</a:t>
            </a:r>
          </a:p>
        </p:txBody>
      </p:sp>
      <p:sp>
        <p:nvSpPr>
          <p:cNvPr id="15" name="ZoneTexte 19"/>
          <p:cNvSpPr txBox="1">
            <a:spLocks noChangeArrowheads="1"/>
          </p:cNvSpPr>
          <p:nvPr/>
        </p:nvSpPr>
        <p:spPr bwMode="auto">
          <a:xfrm>
            <a:off x="2653146" y="3948860"/>
            <a:ext cx="1143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moral</a:t>
            </a:r>
          </a:p>
        </p:txBody>
      </p:sp>
      <p:sp>
        <p:nvSpPr>
          <p:cNvPr id="16" name="ZoneTexte 23"/>
          <p:cNvSpPr txBox="1">
            <a:spLocks noChangeArrowheads="1"/>
          </p:cNvSpPr>
          <p:nvPr/>
        </p:nvSpPr>
        <p:spPr bwMode="auto">
          <a:xfrm>
            <a:off x="4249882" y="4088551"/>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maltraitance</a:t>
            </a:r>
          </a:p>
        </p:txBody>
      </p:sp>
      <p:sp>
        <p:nvSpPr>
          <p:cNvPr id="17" name="ZoneTexte 21"/>
          <p:cNvSpPr txBox="1">
            <a:spLocks noChangeArrowheads="1"/>
          </p:cNvSpPr>
          <p:nvPr/>
        </p:nvSpPr>
        <p:spPr bwMode="auto">
          <a:xfrm rot="20777517">
            <a:off x="2512820" y="4600687"/>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addictions</a:t>
            </a:r>
          </a:p>
        </p:txBody>
      </p:sp>
      <p:sp>
        <p:nvSpPr>
          <p:cNvPr id="18" name="ZoneTexte 18"/>
          <p:cNvSpPr txBox="1">
            <a:spLocks noChangeArrowheads="1"/>
          </p:cNvSpPr>
          <p:nvPr/>
        </p:nvSpPr>
        <p:spPr bwMode="auto">
          <a:xfrm>
            <a:off x="4065584" y="4615405"/>
            <a:ext cx="1044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violence</a:t>
            </a:r>
          </a:p>
          <a:p>
            <a:pPr eaLnBrk="1" hangingPunct="1">
              <a:defRPr/>
            </a:pPr>
            <a:endParaRPr lang="fr-FR" altLang="fr-FR" dirty="0">
              <a:solidFill>
                <a:prstClr val="black"/>
              </a:solidFill>
              <a:ea typeface="+mn-ea"/>
            </a:endParaRPr>
          </a:p>
        </p:txBody>
      </p:sp>
      <p:sp>
        <p:nvSpPr>
          <p:cNvPr id="19" name="ZoneTexte 17"/>
          <p:cNvSpPr txBox="1">
            <a:spLocks noChangeArrowheads="1"/>
          </p:cNvSpPr>
          <p:nvPr/>
        </p:nvSpPr>
        <p:spPr bwMode="auto">
          <a:xfrm rot="20905519">
            <a:off x="3293558" y="3598380"/>
            <a:ext cx="16875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37931725" indent="-37474525"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fr-FR" altLang="fr-FR" dirty="0">
                <a:solidFill>
                  <a:prstClr val="black"/>
                </a:solidFill>
                <a:ea typeface="+mn-ea"/>
              </a:rPr>
              <a:t>consommation</a:t>
            </a:r>
          </a:p>
        </p:txBody>
      </p:sp>
    </p:spTree>
    <p:extLst>
      <p:ext uri="{BB962C8B-B14F-4D97-AF65-F5344CB8AC3E}">
        <p14:creationId xmlns:p14="http://schemas.microsoft.com/office/powerpoint/2010/main" val="1347587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CH" sz="4000" b="1" dirty="0"/>
              <a:t>Le suivi de votre enfant</a:t>
            </a:r>
          </a:p>
        </p:txBody>
      </p:sp>
      <p:sp>
        <p:nvSpPr>
          <p:cNvPr id="3" name="Espace réservé du contenu 2"/>
          <p:cNvSpPr>
            <a:spLocks noGrp="1"/>
          </p:cNvSpPr>
          <p:nvPr>
            <p:ph idx="1"/>
          </p:nvPr>
        </p:nvSpPr>
        <p:spPr/>
        <p:txBody>
          <a:bodyPr>
            <a:normAutofit/>
          </a:bodyPr>
          <a:lstStyle/>
          <a:p>
            <a:pPr marL="0" indent="0">
              <a:buNone/>
            </a:pPr>
            <a:r>
              <a:rPr lang="fr-CH" sz="1800" dirty="0"/>
              <a:t>Consulter régulièrement le site internet de l'école et prendre connaissance de tous les documents importants.</a:t>
            </a:r>
          </a:p>
          <a:p>
            <a:pPr marL="0" indent="0">
              <a:buNone/>
            </a:pPr>
            <a:endParaRPr lang="fr-CH" sz="1800" dirty="0"/>
          </a:p>
          <a:p>
            <a:pPr marL="0" indent="0">
              <a:buNone/>
            </a:pPr>
            <a:r>
              <a:rPr lang="fr-CH" sz="1800" dirty="0">
                <a:solidFill>
                  <a:srgbClr val="FF0000"/>
                </a:solidFill>
              </a:rPr>
              <a:t>Lien du site: </a:t>
            </a:r>
            <a:r>
              <a:rPr lang="fr-CH" sz="1800" dirty="0">
                <a:solidFill>
                  <a:srgbClr val="0070C0"/>
                </a:solidFill>
              </a:rPr>
              <a:t>https://edu.ge.ch/secondaire2/maill/bienvenue-lecg-ella-maillart</a:t>
            </a:r>
          </a:p>
          <a:p>
            <a:endParaRPr lang="fr-CH" sz="1800" dirty="0"/>
          </a:p>
          <a:p>
            <a:pPr marL="0" indent="0">
              <a:buNone/>
            </a:pPr>
            <a:r>
              <a:rPr lang="fr-CH" sz="1800" dirty="0"/>
              <a:t>Consulter les résultats scolaires dès lors qu'ils vous sont transmis (BI, bulletin du semestre);</a:t>
            </a:r>
          </a:p>
          <a:p>
            <a:endParaRPr lang="fr-CH" sz="1800" dirty="0"/>
          </a:p>
          <a:p>
            <a:pPr marL="0" indent="0">
              <a:buNone/>
            </a:pPr>
            <a:r>
              <a:rPr lang="fr-CH" sz="1800" dirty="0"/>
              <a:t>Consulter et signer le relevé Mémo qui est remis </a:t>
            </a:r>
            <a:r>
              <a:rPr lang="fr-CH" sz="1800" b="1" u="sng" dirty="0"/>
              <a:t>une fois par mois </a:t>
            </a:r>
            <a:r>
              <a:rPr lang="fr-CH" sz="1800" dirty="0"/>
              <a:t>à l’élève;</a:t>
            </a:r>
          </a:p>
          <a:p>
            <a:endParaRPr lang="fr-CH" sz="1800" dirty="0"/>
          </a:p>
          <a:p>
            <a:pPr marL="0" indent="0">
              <a:buNone/>
            </a:pPr>
            <a:r>
              <a:rPr lang="fr-CH" sz="1800" dirty="0"/>
              <a:t>Ne pas hésiter à prendre contact avec le MG, le/la doyen.ne ou le réseau. </a:t>
            </a:r>
          </a:p>
          <a:p>
            <a:endParaRPr lang="fr-CH" dirty="0"/>
          </a:p>
        </p:txBody>
      </p:sp>
    </p:spTree>
    <p:extLst>
      <p:ext uri="{BB962C8B-B14F-4D97-AF65-F5344CB8AC3E}">
        <p14:creationId xmlns:p14="http://schemas.microsoft.com/office/powerpoint/2010/main" val="2796571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es dates importantes de l’année"/>
          <p:cNvSpPr txBox="1">
            <a:spLocks/>
          </p:cNvSpPr>
          <p:nvPr/>
        </p:nvSpPr>
        <p:spPr>
          <a:xfrm rot="3166036">
            <a:off x="6955831" y="3092475"/>
            <a:ext cx="5386714" cy="576064"/>
          </a:xfrm>
          <a:prstGeom prst="rect">
            <a:avLst/>
          </a:prstGeom>
          <a:solidFill>
            <a:srgbClr val="00B0F0"/>
          </a:solidFill>
          <a:ln w="12700">
            <a:miter lim="400000"/>
          </a:ln>
          <a:extLst>
            <a:ext uri="{C572A759-6A51-4108-AA02-DFA0A04FC94B}"/>
          </a:extLst>
        </p:spPr>
        <p:txBody>
          <a:bodyPr lIns="45719" rIns="45719" anchor="ctr">
            <a:normAutofit fontScale="85000" lnSpcReduction="20000"/>
          </a:bodyPr>
          <a:lstStyle>
            <a:lvl1pPr marL="0" marR="0" indent="0" algn="ctr" defTabSz="896111" rtl="0" latinLnBrk="0">
              <a:lnSpc>
                <a:spcPct val="100000"/>
              </a:lnSpc>
              <a:spcBef>
                <a:spcPts val="0"/>
              </a:spcBef>
              <a:spcAft>
                <a:spcPts val="0"/>
              </a:spcAft>
              <a:buClrTx/>
              <a:buSzTx/>
              <a:buFontTx/>
              <a:buNone/>
              <a:tabLst/>
              <a:defRPr sz="4312" b="0" i="0" u="none" strike="noStrike" cap="none" spc="0" baseline="0">
                <a:solidFill>
                  <a:srgbClr val="000000"/>
                </a:solidFill>
                <a:uFillTx/>
                <a:latin typeface="+mj-lt"/>
                <a:ea typeface="+mj-ea"/>
                <a:cs typeface="+mj-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Arial"/>
              </a:defRPr>
            </a:lvl9pPr>
          </a:lstStyle>
          <a:p>
            <a:pPr eaLnBrk="1" fontAlgn="auto" hangingPunct="1">
              <a:defRPr/>
            </a:pPr>
            <a:r>
              <a:rPr lang="fr-CH" kern="0" dirty="0">
                <a:latin typeface="Bahnschrift Light" panose="020B0502040204020203" pitchFamily="34" charset="0"/>
                <a:cs typeface="Arial"/>
              </a:rPr>
              <a:t>Les dates importantes 2</a:t>
            </a:r>
            <a:r>
              <a:rPr lang="fr-CH" kern="0" baseline="30000" dirty="0">
                <a:latin typeface="Bahnschrift Light" panose="020B0502040204020203" pitchFamily="34" charset="0"/>
                <a:cs typeface="Arial"/>
              </a:rPr>
              <a:t>e</a:t>
            </a:r>
            <a:r>
              <a:rPr lang="fr-CH" kern="0" dirty="0">
                <a:latin typeface="Bahnschrift Light" panose="020B0502040204020203" pitchFamily="34" charset="0"/>
                <a:cs typeface="Arial"/>
              </a:rPr>
              <a:t> </a:t>
            </a:r>
          </a:p>
        </p:txBody>
      </p:sp>
      <p:pic>
        <p:nvPicPr>
          <p:cNvPr id="3" name="Image 2">
            <a:extLst>
              <a:ext uri="{FF2B5EF4-FFF2-40B4-BE49-F238E27FC236}">
                <a16:creationId xmlns:a16="http://schemas.microsoft.com/office/drawing/2014/main" id="{BF5756BB-FAEE-E647-5244-A721075BD153}"/>
              </a:ext>
            </a:extLst>
          </p:cNvPr>
          <p:cNvPicPr>
            <a:picLocks noChangeAspect="1"/>
          </p:cNvPicPr>
          <p:nvPr/>
        </p:nvPicPr>
        <p:blipFill>
          <a:blip r:embed="rId2"/>
          <a:stretch>
            <a:fillRect/>
          </a:stretch>
        </p:blipFill>
        <p:spPr>
          <a:xfrm>
            <a:off x="1730621" y="0"/>
            <a:ext cx="4747233" cy="6858000"/>
          </a:xfrm>
          <a:prstGeom prst="rect">
            <a:avLst/>
          </a:prstGeom>
        </p:spPr>
      </p:pic>
    </p:spTree>
    <p:extLst>
      <p:ext uri="{BB962C8B-B14F-4D97-AF65-F5344CB8AC3E}">
        <p14:creationId xmlns:p14="http://schemas.microsoft.com/office/powerpoint/2010/main" val="2107051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50934" y="635652"/>
            <a:ext cx="10923740" cy="5927986"/>
          </a:xfrm>
        </p:spPr>
        <p:txBody>
          <a:bodyPr>
            <a:normAutofit/>
          </a:bodyPr>
          <a:lstStyle/>
          <a:p>
            <a:pPr marL="0" indent="0">
              <a:buNone/>
            </a:pPr>
            <a:r>
              <a:rPr lang="fr-CH" sz="7200" dirty="0"/>
              <a:t>           Des questions? </a:t>
            </a:r>
          </a:p>
        </p:txBody>
      </p:sp>
      <p:pic>
        <p:nvPicPr>
          <p:cNvPr id="4" name="Image 3"/>
          <p:cNvPicPr>
            <a:picLocks noChangeAspect="1"/>
          </p:cNvPicPr>
          <p:nvPr/>
        </p:nvPicPr>
        <p:blipFill>
          <a:blip r:embed="rId2"/>
          <a:stretch>
            <a:fillRect/>
          </a:stretch>
        </p:blipFill>
        <p:spPr>
          <a:xfrm>
            <a:off x="5010411" y="2132881"/>
            <a:ext cx="2630466" cy="3493799"/>
          </a:xfrm>
          <a:prstGeom prst="rect">
            <a:avLst/>
          </a:prstGeom>
        </p:spPr>
      </p:pic>
      <p:pic>
        <p:nvPicPr>
          <p:cNvPr id="1026" name="Picture 2" descr="Question Mark PNG Images &amp; PSDs for Download | PixelSquid - S1162449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783" y="1251038"/>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Question Mark PNG Images &amp; PSDs for Download | PixelSquid - S11624490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7791" y="4555117"/>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a:blip r:embed="rId4"/>
          <a:stretch>
            <a:fillRect/>
          </a:stretch>
        </p:blipFill>
        <p:spPr>
          <a:xfrm rot="1102804">
            <a:off x="837547" y="4009549"/>
            <a:ext cx="2143125" cy="2143125"/>
          </a:xfrm>
          <a:prstGeom prst="rect">
            <a:avLst/>
          </a:prstGeom>
        </p:spPr>
      </p:pic>
      <p:pic>
        <p:nvPicPr>
          <p:cNvPr id="7" name="Image 6"/>
          <p:cNvPicPr>
            <a:picLocks noChangeAspect="1"/>
          </p:cNvPicPr>
          <p:nvPr/>
        </p:nvPicPr>
        <p:blipFill>
          <a:blip r:embed="rId5"/>
          <a:stretch>
            <a:fillRect/>
          </a:stretch>
        </p:blipFill>
        <p:spPr>
          <a:xfrm rot="19606672">
            <a:off x="8595973" y="1171605"/>
            <a:ext cx="2719052" cy="2712955"/>
          </a:xfrm>
          <a:prstGeom prst="rect">
            <a:avLst/>
          </a:prstGeom>
        </p:spPr>
      </p:pic>
    </p:spTree>
    <p:extLst>
      <p:ext uri="{BB962C8B-B14F-4D97-AF65-F5344CB8AC3E}">
        <p14:creationId xmlns:p14="http://schemas.microsoft.com/office/powerpoint/2010/main" val="3010764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38199" y="664234"/>
            <a:ext cx="10945483" cy="5512729"/>
          </a:xfrm>
        </p:spPr>
        <p:txBody>
          <a:bodyPr>
            <a:normAutofit lnSpcReduction="10000"/>
          </a:bodyPr>
          <a:lstStyle/>
          <a:p>
            <a:pPr marL="0" indent="0">
              <a:buNone/>
            </a:pPr>
            <a:r>
              <a:rPr lang="fr-CH" sz="7200" dirty="0"/>
              <a:t>   </a:t>
            </a:r>
            <a:r>
              <a:rPr lang="fr-CH" sz="7200" b="1" dirty="0">
                <a:effectLst>
                  <a:outerShdw blurRad="38100" dist="38100" dir="2700000" algn="tl">
                    <a:srgbClr val="000000">
                      <a:alpha val="43137"/>
                    </a:srgbClr>
                  </a:outerShdw>
                </a:effectLst>
              </a:rPr>
              <a:t>Séance sur l'orientation</a:t>
            </a:r>
          </a:p>
          <a:p>
            <a:pPr marL="0" indent="0">
              <a:buNone/>
            </a:pPr>
            <a:r>
              <a:rPr lang="fr-CH" sz="7200" b="1" dirty="0">
                <a:effectLst>
                  <a:outerShdw blurRad="38100" dist="38100" dir="2700000" algn="tl">
                    <a:srgbClr val="000000">
                      <a:alpha val="43137"/>
                    </a:srgbClr>
                  </a:outerShdw>
                </a:effectLst>
              </a:rPr>
              <a:t>				20h-21h</a:t>
            </a:r>
          </a:p>
          <a:p>
            <a:pPr marL="0" indent="0">
              <a:buNone/>
            </a:pPr>
            <a:endParaRPr lang="fr-CH" sz="6000" b="1" dirty="0">
              <a:solidFill>
                <a:srgbClr val="FF0000"/>
              </a:solidFill>
              <a:effectLst>
                <a:outerShdw blurRad="38100" dist="38100" dir="2700000" algn="tl">
                  <a:srgbClr val="000000">
                    <a:alpha val="43137"/>
                  </a:srgbClr>
                </a:outerShdw>
              </a:effectLst>
            </a:endParaRPr>
          </a:p>
          <a:p>
            <a:pPr marL="0" indent="0">
              <a:buNone/>
            </a:pPr>
            <a:r>
              <a:rPr lang="fr-CH" sz="6000" b="1" dirty="0">
                <a:solidFill>
                  <a:srgbClr val="FF0000"/>
                </a:solidFill>
                <a:effectLst>
                  <a:outerShdw blurRad="38100" dist="38100" dir="2700000" algn="tl">
                    <a:srgbClr val="000000">
                      <a:alpha val="43137"/>
                    </a:srgbClr>
                  </a:outerShdw>
                </a:effectLst>
              </a:rPr>
              <a:t>Pédagogie : Aula</a:t>
            </a:r>
          </a:p>
          <a:p>
            <a:pPr marL="0" indent="0">
              <a:buNone/>
            </a:pPr>
            <a:r>
              <a:rPr lang="fr-CH" sz="6000" b="1" dirty="0">
                <a:solidFill>
                  <a:srgbClr val="FF0000"/>
                </a:solidFill>
                <a:effectLst>
                  <a:outerShdw blurRad="38100" dist="38100" dir="2700000" algn="tl">
                    <a:srgbClr val="000000">
                      <a:alpha val="43137"/>
                    </a:srgbClr>
                  </a:outerShdw>
                </a:effectLst>
              </a:rPr>
              <a:t>Santé : Salle polyvalente</a:t>
            </a:r>
          </a:p>
          <a:p>
            <a:pPr marL="0" indent="0">
              <a:buNone/>
            </a:pPr>
            <a:r>
              <a:rPr lang="fr-CH" sz="6000" b="1" dirty="0">
                <a:solidFill>
                  <a:srgbClr val="FF0000"/>
                </a:solidFill>
                <a:effectLst>
                  <a:outerShdw blurRad="38100" dist="38100" dir="2700000" algn="tl">
                    <a:srgbClr val="000000">
                      <a:alpha val="43137"/>
                    </a:srgbClr>
                  </a:outerShdw>
                </a:effectLst>
              </a:rPr>
              <a:t>Travail social : Salles 244 &amp; 243</a:t>
            </a:r>
          </a:p>
          <a:p>
            <a:pPr marL="0" indent="0">
              <a:buNone/>
            </a:pPr>
            <a:endParaRPr lang="fr-CH" sz="7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348317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TotalTime>
  <Words>1788</Words>
  <Application>Microsoft Office PowerPoint</Application>
  <PresentationFormat>Grand écran</PresentationFormat>
  <Paragraphs>228</Paragraphs>
  <Slides>23</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ＭＳ Ｐゴシック</vt:lpstr>
      <vt:lpstr>Arial</vt:lpstr>
      <vt:lpstr>Bahnschrift Light</vt:lpstr>
      <vt:lpstr>Calibri</vt:lpstr>
      <vt:lpstr>Calibri Light</vt:lpstr>
      <vt:lpstr>News Gothic MT</vt:lpstr>
      <vt:lpstr>Wingdings</vt:lpstr>
      <vt:lpstr>Thème Office</vt:lpstr>
      <vt:lpstr>   ECG ELLA-MAILLART  SOIRÉE DES PARENTS  7 septembre 2026 2e année</vt:lpstr>
      <vt:lpstr>L'ECG Ella-Maillart  </vt:lpstr>
      <vt:lpstr>Les titres délivrés au secondaire II </vt:lpstr>
      <vt:lpstr>L'organisation de la scolarité à l'ECG </vt:lpstr>
      <vt:lpstr>La prochaine soirée des parents </vt:lpstr>
      <vt:lpstr>Le bâtiment </vt:lpstr>
      <vt:lpstr>L'ECG Ella-Maillart en chiffres </vt:lpstr>
      <vt:lpstr>Les enjeux de l'année de 2e </vt:lpstr>
      <vt:lpstr>Développer ses compétences personnelles  en 2e année</vt:lpstr>
      <vt:lpstr>Les conditions de promotion de la 2e année  à la 3e année </vt:lpstr>
      <vt:lpstr>Le travail personnel de certificat </vt:lpstr>
      <vt:lpstr>Les stages </vt:lpstr>
      <vt:lpstr>Règlement à propos des absences </vt:lpstr>
      <vt:lpstr>Règlement à propos des absences aux évaluations </vt:lpstr>
      <vt:lpstr>Règlement à propos du comportement </vt:lpstr>
      <vt:lpstr>Le relevé Memo (pour tous les degrés)</vt:lpstr>
      <vt:lpstr>Les ressources proposées aux élèves </vt:lpstr>
      <vt:lpstr>Le réseau </vt:lpstr>
      <vt:lpstr>Présentation PowerPoint</vt:lpstr>
      <vt:lpstr>Le suivi de votre enfant</vt:lpstr>
      <vt:lpstr>Présentation PowerPoint</vt:lpstr>
      <vt:lpstr>Présentation PowerPoint</vt:lpstr>
      <vt:lpstr>Présentation PowerPoint</vt:lpstr>
    </vt:vector>
  </TitlesOfParts>
  <Company>Etat de Genève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ELLA-MAILLART  SOIRÉE DES PARENTS  8 septembre 2025 1e année</dc:title>
  <dc:creator>Bayard Claire (EDU)</dc:creator>
  <cp:lastModifiedBy>Baruffa Claire-Lise (EDU)</cp:lastModifiedBy>
  <cp:revision>53</cp:revision>
  <cp:lastPrinted>2026-08-27T08:01:19Z</cp:lastPrinted>
  <dcterms:created xsi:type="dcterms:W3CDTF">2025-08-29T11:37:01Z</dcterms:created>
  <dcterms:modified xsi:type="dcterms:W3CDTF">2026-08-28T11:24:52Z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-2100662030</vt:i4>
  </property>
  <property fmtid="{D5CDD505-2E9C-101B-9397-08002B2CF9AE}" pid="3" name="_NewReviewCycle">
    <vt:lpwstr/>
  </property>
  <property fmtid="{D5CDD505-2E9C-101B-9397-08002B2CF9AE}" pid="4" name="_EmailSubject">
    <vt:lpwstr>PPT dernière version 1 sept 17h07 </vt:lpwstr>
  </property>
  <property fmtid="{D5CDD505-2E9C-101B-9397-08002B2CF9AE}" pid="5" name="_AuthorEmail">
    <vt:lpwstr>claire.bayard@edu.ge.ch</vt:lpwstr>
  </property>
  <property fmtid="{D5CDD505-2E9C-101B-9397-08002B2CF9AE}" pid="6" name="_AuthorEmailDisplayName">
    <vt:lpwstr>Bayard Claire (EDU)</vt:lpwstr>
  </property>
  <property fmtid="{D5CDD505-2E9C-101B-9397-08002B2CF9AE}" pid="7" name="_PreviousAdHocReviewCycleID">
    <vt:i4>-301726500</vt:i4>
  </property>
</Properties>
</file>