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0"/>
  </p:notesMasterIdLst>
  <p:sldIdLst>
    <p:sldId id="256" r:id="rId3"/>
    <p:sldId id="257" r:id="rId4"/>
    <p:sldId id="261" r:id="rId5"/>
    <p:sldId id="298" r:id="rId6"/>
    <p:sldId id="310" r:id="rId7"/>
    <p:sldId id="299" r:id="rId8"/>
    <p:sldId id="300" r:id="rId9"/>
    <p:sldId id="303" r:id="rId10"/>
    <p:sldId id="306" r:id="rId11"/>
    <p:sldId id="301" r:id="rId12"/>
    <p:sldId id="304" r:id="rId13"/>
    <p:sldId id="309" r:id="rId14"/>
    <p:sldId id="282" r:id="rId15"/>
    <p:sldId id="311" r:id="rId16"/>
    <p:sldId id="312" r:id="rId17"/>
    <p:sldId id="313" r:id="rId18"/>
    <p:sldId id="315" r:id="rId19"/>
    <p:sldId id="305" r:id="rId20"/>
    <p:sldId id="267" r:id="rId21"/>
    <p:sldId id="278" r:id="rId22"/>
    <p:sldId id="279" r:id="rId23"/>
    <p:sldId id="280" r:id="rId24"/>
    <p:sldId id="281" r:id="rId25"/>
    <p:sldId id="285" r:id="rId26"/>
    <p:sldId id="287" r:id="rId27"/>
    <p:sldId id="260" r:id="rId28"/>
    <p:sldId id="292" r:id="rId29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48F57FA-E771-4876-8D04-98A9BB78CF03}">
          <p14:sldIdLst>
            <p14:sldId id="256"/>
            <p14:sldId id="257"/>
            <p14:sldId id="261"/>
            <p14:sldId id="298"/>
            <p14:sldId id="310"/>
            <p14:sldId id="299"/>
          </p14:sldIdLst>
        </p14:section>
        <p14:section name="Section sans titre" id="{378FD565-235A-4C01-8782-997DB2F627C2}">
          <p14:sldIdLst>
            <p14:sldId id="300"/>
            <p14:sldId id="303"/>
            <p14:sldId id="306"/>
            <p14:sldId id="301"/>
            <p14:sldId id="304"/>
            <p14:sldId id="309"/>
            <p14:sldId id="282"/>
            <p14:sldId id="311"/>
            <p14:sldId id="312"/>
            <p14:sldId id="313"/>
            <p14:sldId id="315"/>
            <p14:sldId id="305"/>
            <p14:sldId id="267"/>
            <p14:sldId id="278"/>
            <p14:sldId id="279"/>
            <p14:sldId id="280"/>
            <p14:sldId id="281"/>
            <p14:sldId id="285"/>
            <p14:sldId id="287"/>
            <p14:sldId id="260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70FBF-B8F5-4725-B673-DA84A8C004F0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BF86B-AC9B-4075-AB1C-F3237D722298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04533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EBECF-5756-03A5-3218-2927F9A6B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920E9C-24DB-73AE-F21E-FC4D5A5D7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73F027-2B39-2103-7300-D88EF9A26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782C6-6C19-75A9-F1A9-29532AE76B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531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8F98-BA50-D46A-1838-4E92DEF83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911FD-89D6-8397-2DFE-F550CB143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C0FC3-552F-67DB-4044-864DC957B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7AEF6-456F-3A8E-BCA0-3BA4092223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78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30531-9857-5754-FC4C-FBDE0511E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EE6433-AD94-4E9B-AF14-E2DC16DEE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B88CE-2B00-906D-3663-DADD101A4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D5FF4-4009-0017-A43B-2E0777F05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287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9F3A5-E641-0204-3D72-B3912F0F7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208053-4A91-813F-0F3F-0CC7A4C7B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25956E-CA0D-51F2-B345-1B549C4E3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AA3A1-8E2E-631F-9B9C-FA68014F57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996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7A33-E09D-1C72-2AC1-0712E9228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83E87-168F-E8B5-B886-BFED627B2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F2341-CAEE-75EF-6E89-C7865E085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D8F99-2E26-061A-A207-2D41E5AE35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282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6E4C8-5CB7-C585-48E3-56EBAFFD8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E78DD-22AA-C388-8F80-F2152444B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F33964-58D7-BF70-7645-B125F6C9E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9C103-A290-0810-3E31-2168F33BCC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1333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BE3E7-4692-B2C0-A343-F33864994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8D94F6-50FC-1971-064D-95EA3A5F4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7BF08-7E72-D212-78E9-6FA227946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5F0A6-A17B-944B-48FC-7727025C9F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173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30531-9857-5754-FC4C-FBDE0511E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EE6433-AD94-4E9B-AF14-E2DC16DEE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B88CE-2B00-906D-3663-DADD101A4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D5FF4-4009-0017-A43B-2E0777F05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28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0757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984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0663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22704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54961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33486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7564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18597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59464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0906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32285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07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817DB-1BB9-46BE-AC64-91A3642E56EF}" type="datetimeFigureOut">
              <a:rPr lang="fr-CH" smtClean="0"/>
              <a:t>04.09.2026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9A1A6-49FE-43E2-A016-E484FEB1A793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3066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33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2947"/>
          </a:xfrm>
        </p:spPr>
        <p:txBody>
          <a:bodyPr>
            <a:normAutofit fontScale="90000"/>
          </a:bodyPr>
          <a:lstStyle/>
          <a:p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dirty="0"/>
              <a:t>ECG ELLA-MAILLART </a:t>
            </a:r>
            <a:br>
              <a:rPr lang="fr-CH" dirty="0"/>
            </a:br>
            <a:r>
              <a:rPr lang="fr-CH" sz="3600" dirty="0"/>
              <a:t>SOIRÉE DES PARENTS </a:t>
            </a:r>
            <a:br>
              <a:rPr lang="fr-CH" sz="3600" dirty="0"/>
            </a:br>
            <a:r>
              <a:rPr lang="fr-CH" sz="3600" dirty="0"/>
              <a:t>7 septembre 2026</a:t>
            </a:r>
            <a:br>
              <a:rPr lang="fr-CH" sz="3600" dirty="0"/>
            </a:br>
            <a:r>
              <a:rPr lang="fr-CH" sz="3600" dirty="0"/>
              <a:t>classe de la formation </a:t>
            </a:r>
            <a:r>
              <a:rPr lang="fr-CH" sz="3600" dirty="0" err="1"/>
              <a:t>préqualifiante</a:t>
            </a:r>
            <a:endParaRPr lang="fr-CH" sz="36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236" y="2760144"/>
            <a:ext cx="5298509" cy="37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3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L'ECG Ella-Maillart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40494"/>
            <a:ext cx="10515600" cy="513567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r>
              <a:rPr lang="fr-CH" sz="8000" b="1" dirty="0"/>
              <a:t> Le directeur:  </a:t>
            </a:r>
            <a:r>
              <a:rPr lang="fr-CH" sz="8000" dirty="0"/>
              <a:t>M. Dominique-Alain Pellizari, </a:t>
            </a:r>
          </a:p>
          <a:p>
            <a:pPr marL="0" indent="0">
              <a:buNone/>
            </a:pPr>
            <a:r>
              <a:rPr lang="fr-CH" sz="8000" dirty="0"/>
              <a:t> </a:t>
            </a:r>
            <a:r>
              <a:rPr lang="fr-CH" sz="8000" b="1" dirty="0"/>
              <a:t>Le conseil de direction </a:t>
            </a:r>
            <a:r>
              <a:rPr lang="fr-CH" sz="8000" dirty="0"/>
              <a:t>: 5 doyennes, 1 doyen</a:t>
            </a:r>
          </a:p>
          <a:p>
            <a:pPr marL="0" indent="0">
              <a:buNone/>
            </a:pPr>
            <a:endParaRPr lang="fr-CH" sz="5600" dirty="0"/>
          </a:p>
          <a:p>
            <a:pPr marL="0" indent="0">
              <a:buNone/>
            </a:pPr>
            <a:r>
              <a:rPr lang="fr-CH" sz="5600" dirty="0"/>
              <a:t>    	</a:t>
            </a:r>
            <a:r>
              <a:rPr lang="fr-CH" sz="8000" dirty="0"/>
              <a:t> Caroline SALVI (Doyenne): 022.546.29.08 - caroline.salvi@edu.ge.ch</a:t>
            </a:r>
          </a:p>
          <a:p>
            <a:pPr marL="0" indent="0">
              <a:buNone/>
            </a:pPr>
            <a:r>
              <a:rPr lang="fr-CH" sz="8000" dirty="0"/>
              <a:t>	 </a:t>
            </a:r>
          </a:p>
          <a:p>
            <a:pPr marL="0" indent="0">
              <a:buNone/>
            </a:pPr>
            <a:r>
              <a:rPr lang="fr-CH" sz="5600" dirty="0"/>
              <a:t>	</a:t>
            </a:r>
          </a:p>
          <a:p>
            <a:pPr marL="0" indent="0">
              <a:buNone/>
            </a:pPr>
            <a:r>
              <a:rPr lang="fr-CH" sz="5600" b="1" dirty="0"/>
              <a:t> </a:t>
            </a:r>
            <a:r>
              <a:rPr lang="fr-CH" sz="8000" b="1" dirty="0"/>
              <a:t>Le maître de groupe</a:t>
            </a:r>
            <a:endParaRPr lang="fr-CH" sz="8000" dirty="0"/>
          </a:p>
          <a:p>
            <a:pPr marL="0" indent="0">
              <a:buNone/>
            </a:pPr>
            <a:r>
              <a:rPr lang="fr-CH" sz="8000" dirty="0"/>
              <a:t>               Christian MORCILLO: 022.546 29.57 – christian.morcillo@edu.ge.ch</a:t>
            </a:r>
          </a:p>
          <a:p>
            <a:pPr marL="0" indent="0">
              <a:buNone/>
            </a:pPr>
            <a:endParaRPr lang="fr-CH" sz="8000" dirty="0"/>
          </a:p>
          <a:p>
            <a:pPr marL="0" indent="0">
              <a:buNone/>
            </a:pPr>
            <a:r>
              <a:rPr lang="fr-CH" sz="8000" dirty="0"/>
              <a:t> </a:t>
            </a:r>
            <a:r>
              <a:rPr lang="fr-CH" sz="8000" b="1" dirty="0"/>
              <a:t>Le personnel enseignant</a:t>
            </a:r>
          </a:p>
          <a:p>
            <a:pPr marL="0" indent="0">
              <a:buNone/>
            </a:pPr>
            <a:endParaRPr lang="fr-CH" sz="8000" dirty="0"/>
          </a:p>
          <a:p>
            <a:pPr marL="0" indent="0">
              <a:buNone/>
            </a:pPr>
            <a:r>
              <a:rPr lang="fr-CH" sz="8000" dirty="0"/>
              <a:t> </a:t>
            </a:r>
            <a:r>
              <a:rPr lang="fr-CH" sz="8000" b="1" dirty="0"/>
              <a:t>L'équipe médico-psycho-sociale</a:t>
            </a:r>
          </a:p>
          <a:p>
            <a:pPr marL="0" indent="0">
              <a:buNone/>
            </a:pPr>
            <a:endParaRPr lang="fr-CH" sz="8000" dirty="0"/>
          </a:p>
          <a:p>
            <a:pPr marL="0" indent="0">
              <a:buNone/>
            </a:pPr>
            <a:r>
              <a:rPr lang="fr-CH" sz="8000" dirty="0"/>
              <a:t> </a:t>
            </a:r>
            <a:r>
              <a:rPr lang="fr-CH" sz="8000" b="1" dirty="0"/>
              <a:t>Le personnel administratif et technique</a:t>
            </a:r>
          </a:p>
        </p:txBody>
      </p:sp>
    </p:spTree>
    <p:extLst>
      <p:ext uri="{BB962C8B-B14F-4D97-AF65-F5344CB8AC3E}">
        <p14:creationId xmlns:p14="http://schemas.microsoft.com/office/powerpoint/2010/main" val="134783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Le bâtiment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Pas de cafétéria (possibilité de se rendre à la cafétéria de Calvin); </a:t>
            </a:r>
          </a:p>
          <a:p>
            <a:endParaRPr lang="fr-CH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Une salle polyvalente avec des micro-ondes, un évier, des tables et un baby-foot à la disposition des élèves; </a:t>
            </a:r>
          </a:p>
          <a:p>
            <a:pPr marL="0" indent="0">
              <a:buNone/>
            </a:pPr>
            <a:r>
              <a:rPr lang="fr-CH" sz="2000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000" dirty="0"/>
              <a:t>Une cour avec un espace délimité pour les fumeurs, un espace pour les deux roues et pour les vélos; 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19335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4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831080"/>
            <a:ext cx="145499" cy="145499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95310" y="702698"/>
            <a:ext cx="145499" cy="145499"/>
          </a:xfrm>
          <a:prstGeom prst="rect">
            <a:avLst/>
          </a:prstGeom>
          <a:solidFill>
            <a:srgbClr val="C6CCC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23692" y="574316"/>
            <a:ext cx="145499" cy="145499"/>
          </a:xfrm>
          <a:prstGeom prst="rect">
            <a:avLst/>
          </a:prstGeom>
          <a:ln w="28575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66928" y="1062167"/>
            <a:ext cx="1925726" cy="299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184" b="1" i="0" u="none" strike="noStrike" kern="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SEFOP</a:t>
            </a:r>
            <a:endParaRPr kumimoji="0" lang="fr-CH" sz="218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66928" y="1375989"/>
            <a:ext cx="2068373" cy="1426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624" b="0" i="0" u="none" strike="noStrike" kern="0" cap="none" spc="80" normalizeH="0" baseline="0" noProof="0" dirty="0">
                <a:ln>
                  <a:noFill/>
                </a:ln>
                <a:solidFill>
                  <a:srgbClr val="C6CCC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SERVICE DE LA FORMATION PRÉQUALIFIANTE</a:t>
            </a:r>
            <a:endParaRPr kumimoji="0" lang="fr-CH" sz="62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306324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La filière préqualifiante</a:t>
            </a:r>
            <a:endParaRPr kumimoji="0" lang="fr-CH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E5515-2D2D-778F-0F73-CD653D947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D524857-C931-6E32-0D23-F5BBFC3328DA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Filière Préqualifiante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9F8F965-6F0F-ACB7-EBE3-3C77D229312D}"/>
              </a:ext>
            </a:extLst>
          </p:cNvPr>
          <p:cNvSpPr/>
          <p:nvPr/>
        </p:nvSpPr>
        <p:spPr>
          <a:xfrm>
            <a:off x="566928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E5F7444-66B6-9883-C038-DEDF7D31EBA3}"/>
              </a:ext>
            </a:extLst>
          </p:cNvPr>
          <p:cNvSpPr/>
          <p:nvPr/>
        </p:nvSpPr>
        <p:spPr>
          <a:xfrm>
            <a:off x="978408" y="230886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537B42C-CC0F-C4CE-72AB-106BB7397066}"/>
              </a:ext>
            </a:extLst>
          </p:cNvPr>
          <p:cNvSpPr/>
          <p:nvPr/>
        </p:nvSpPr>
        <p:spPr>
          <a:xfrm>
            <a:off x="978408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1FDD221-9F8E-4C6C-E042-F37888B51DF4}"/>
              </a:ext>
            </a:extLst>
          </p:cNvPr>
          <p:cNvSpPr/>
          <p:nvPr/>
        </p:nvSpPr>
        <p:spPr>
          <a:xfrm>
            <a:off x="1618487" y="1965960"/>
            <a:ext cx="4049067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16 écoles avec des identités et filières différentes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25BF5CF-2ECC-DCBA-DAD8-733FF114DDA0}"/>
              </a:ext>
            </a:extLst>
          </p:cNvPr>
          <p:cNvSpPr/>
          <p:nvPr/>
        </p:nvSpPr>
        <p:spPr>
          <a:xfrm>
            <a:off x="6309360" y="1600200"/>
            <a:ext cx="544844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7C1C2F0-9305-B4AF-57B2-9BAFA3675F55}"/>
              </a:ext>
            </a:extLst>
          </p:cNvPr>
          <p:cNvSpPr/>
          <p:nvPr/>
        </p:nvSpPr>
        <p:spPr>
          <a:xfrm>
            <a:off x="6714584" y="22860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9A53FE0-5EF8-CC3B-AF6F-0B9370EBF20B}"/>
              </a:ext>
            </a:extLst>
          </p:cNvPr>
          <p:cNvSpPr/>
          <p:nvPr/>
        </p:nvSpPr>
        <p:spPr>
          <a:xfrm>
            <a:off x="672084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A4EBCE9-098B-183F-8010-2C6B72D038D1}"/>
              </a:ext>
            </a:extLst>
          </p:cNvPr>
          <p:cNvSpPr/>
          <p:nvPr/>
        </p:nvSpPr>
        <p:spPr>
          <a:xfrm>
            <a:off x="7360920" y="1965960"/>
            <a:ext cx="41467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TC et options pas forcément dans la même école</a:t>
            </a: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5E84819-270B-0F1A-3BF1-75AA177614C7}"/>
              </a:ext>
            </a:extLst>
          </p:cNvPr>
          <p:cNvSpPr/>
          <p:nvPr/>
        </p:nvSpPr>
        <p:spPr>
          <a:xfrm>
            <a:off x="566928" y="374904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A7E2D5BB-F343-AF32-B315-398DEC68A65C}"/>
              </a:ext>
            </a:extLst>
          </p:cNvPr>
          <p:cNvSpPr/>
          <p:nvPr/>
        </p:nvSpPr>
        <p:spPr>
          <a:xfrm>
            <a:off x="978408" y="44577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9AE8E68-34FC-DFBE-D405-BC390C3B6810}"/>
              </a:ext>
            </a:extLst>
          </p:cNvPr>
          <p:cNvSpPr/>
          <p:nvPr/>
        </p:nvSpPr>
        <p:spPr>
          <a:xfrm>
            <a:off x="978408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7EB50C7-F38A-3FFD-96C7-740D263CCAC1}"/>
              </a:ext>
            </a:extLst>
          </p:cNvPr>
          <p:cNvSpPr/>
          <p:nvPr/>
        </p:nvSpPr>
        <p:spPr>
          <a:xfrm>
            <a:off x="1618488" y="411480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Toutes les écoles fonctionnent avec le même règlement</a:t>
            </a: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D52BAD5A-66D5-599C-6B3E-A499F711439D}"/>
              </a:ext>
            </a:extLst>
          </p:cNvPr>
          <p:cNvSpPr/>
          <p:nvPr/>
        </p:nvSpPr>
        <p:spPr>
          <a:xfrm>
            <a:off x="6309359" y="3749040"/>
            <a:ext cx="5448443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B6475E7E-7977-4483-575B-0BED1DD42ADA}"/>
              </a:ext>
            </a:extLst>
          </p:cNvPr>
          <p:cNvSpPr/>
          <p:nvPr/>
        </p:nvSpPr>
        <p:spPr>
          <a:xfrm>
            <a:off x="6714584" y="44577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558E616-DD75-FD41-A2BC-80DF028FDEC5}"/>
              </a:ext>
            </a:extLst>
          </p:cNvPr>
          <p:cNvSpPr/>
          <p:nvPr/>
        </p:nvSpPr>
        <p:spPr>
          <a:xfrm>
            <a:off x="6720840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58D1912-9DC2-F6F9-8AFF-99E5EE66A5F8}"/>
              </a:ext>
            </a:extLst>
          </p:cNvPr>
          <p:cNvSpPr/>
          <p:nvPr/>
        </p:nvSpPr>
        <p:spPr>
          <a:xfrm>
            <a:off x="7360920" y="411480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La ou le maître de classe du TC reste la personne de référence si l'élève voltige entre 2 écoles</a:t>
            </a:r>
          </a:p>
        </p:txBody>
      </p:sp>
    </p:spTree>
    <p:extLst>
      <p:ext uri="{BB962C8B-B14F-4D97-AF65-F5344CB8AC3E}">
        <p14:creationId xmlns:p14="http://schemas.microsoft.com/office/powerpoint/2010/main" val="2983712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Objectifs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66928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78408" y="1984248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978408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1</a:t>
            </a:r>
            <a:endParaRPr kumimoji="0" lang="fr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618488" y="196596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Construire un projet réaliste et réalisable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309360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720840" y="1984248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72084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2</a:t>
            </a:r>
            <a:endParaRPr kumimoji="0" lang="fr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60920" y="196596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Se préparer à l'entrée dans le qualifiant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66928" y="374904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78408" y="4133088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78408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3</a:t>
            </a:r>
            <a:endParaRPr kumimoji="0" lang="fr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618488" y="4114800"/>
            <a:ext cx="403181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Renforcer ses compétences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09360" y="374904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720840" y="4133088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20840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4</a:t>
            </a:r>
            <a:endParaRPr kumimoji="0" lang="fr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360919" y="4114800"/>
            <a:ext cx="412946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Réussir les tests d'aptitudes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">
            <a:extLst>
              <a:ext uri="{FF2B5EF4-FFF2-40B4-BE49-F238E27FC236}">
                <a16:creationId xmlns:a16="http://schemas.microsoft.com/office/drawing/2014/main" id="{CC073E21-1876-EA76-E656-9801ED5418EE}"/>
              </a:ext>
            </a:extLst>
          </p:cNvPr>
          <p:cNvSpPr/>
          <p:nvPr/>
        </p:nvSpPr>
        <p:spPr>
          <a:xfrm>
            <a:off x="2624158" y="1741932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0"/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Qui a rejoint la filière Préqualifiante?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391746" y="2574036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812370" y="2409444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Élèves du CO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3E8D56CA-B327-C38A-ADDB-CA6032865513}"/>
              </a:ext>
            </a:extLst>
          </p:cNvPr>
          <p:cNvSpPr/>
          <p:nvPr/>
        </p:nvSpPr>
        <p:spPr>
          <a:xfrm>
            <a:off x="2624158" y="4078224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8475AF3D-8783-4954-13F1-35607F9155E7}"/>
              </a:ext>
            </a:extLst>
          </p:cNvPr>
          <p:cNvSpPr/>
          <p:nvPr/>
        </p:nvSpPr>
        <p:spPr>
          <a:xfrm>
            <a:off x="3391746" y="4910328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B101098F-F6FB-9B7E-E902-A73D4A203E67}"/>
              </a:ext>
            </a:extLst>
          </p:cNvPr>
          <p:cNvSpPr/>
          <p:nvPr/>
        </p:nvSpPr>
        <p:spPr>
          <a:xfrm>
            <a:off x="3812370" y="4745736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Élèves de l'ESII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48969-FB4E-E852-2CBF-0DB5F432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">
            <a:extLst>
              <a:ext uri="{FF2B5EF4-FFF2-40B4-BE49-F238E27FC236}">
                <a16:creationId xmlns:a16="http://schemas.microsoft.com/office/drawing/2014/main" id="{0BF966B5-B924-D6C5-0206-F98D920BF30C}"/>
              </a:ext>
            </a:extLst>
          </p:cNvPr>
          <p:cNvSpPr/>
          <p:nvPr/>
        </p:nvSpPr>
        <p:spPr>
          <a:xfrm>
            <a:off x="2624158" y="1741932"/>
            <a:ext cx="6140280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E2FD076-8614-7B5A-DF88-1ED18BCE52C0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Organisation de la semaine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87F5549-E09F-6D3B-29CA-B609C25C6367}"/>
              </a:ext>
            </a:extLst>
          </p:cNvPr>
          <p:cNvSpPr/>
          <p:nvPr/>
        </p:nvSpPr>
        <p:spPr>
          <a:xfrm>
            <a:off x="3391746" y="2574036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EFC8346-6C01-EE1E-88D5-8B02CFA124FA}"/>
              </a:ext>
            </a:extLst>
          </p:cNvPr>
          <p:cNvSpPr/>
          <p:nvPr/>
        </p:nvSpPr>
        <p:spPr>
          <a:xfrm>
            <a:off x="3812370" y="2409444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2 jours en tronc commun (TC)</a:t>
            </a:r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FF8EABD8-B96B-212D-0E2C-13A4B6D2EE51}"/>
              </a:ext>
            </a:extLst>
          </p:cNvPr>
          <p:cNvSpPr/>
          <p:nvPr/>
        </p:nvSpPr>
        <p:spPr>
          <a:xfrm>
            <a:off x="2624158" y="4078224"/>
            <a:ext cx="6140280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F141B7AB-92A1-F9B5-B027-D0C3CD1826B1}"/>
              </a:ext>
            </a:extLst>
          </p:cNvPr>
          <p:cNvSpPr/>
          <p:nvPr/>
        </p:nvSpPr>
        <p:spPr>
          <a:xfrm>
            <a:off x="3391746" y="4910328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7E7DFC14-6264-85A1-4619-0BF1B85B24D8}"/>
              </a:ext>
            </a:extLst>
          </p:cNvPr>
          <p:cNvSpPr/>
          <p:nvPr/>
        </p:nvSpPr>
        <p:spPr>
          <a:xfrm>
            <a:off x="3812370" y="4745736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2 jours en option A, B, C ou D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158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27755-04C2-C64A-34B2-424B3867C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8DEF2A-E076-4BCC-C4AB-0450441FE0D6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Affectation des élèves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B0A8D00-68BA-1F7E-545F-F79F013A9CEB}"/>
              </a:ext>
            </a:extLst>
          </p:cNvPr>
          <p:cNvSpPr/>
          <p:nvPr/>
        </p:nvSpPr>
        <p:spPr>
          <a:xfrm>
            <a:off x="566928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D8D7A6A-164C-1AA8-2FDA-2A7437D8778B}"/>
              </a:ext>
            </a:extLst>
          </p:cNvPr>
          <p:cNvSpPr/>
          <p:nvPr/>
        </p:nvSpPr>
        <p:spPr>
          <a:xfrm>
            <a:off x="1039672" y="1984248"/>
            <a:ext cx="473139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Tronc commun (TC)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Arial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En général proche du domicile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69C5F4F-6081-4877-1E06-47867E48B8BA}"/>
              </a:ext>
            </a:extLst>
          </p:cNvPr>
          <p:cNvSpPr/>
          <p:nvPr/>
        </p:nvSpPr>
        <p:spPr>
          <a:xfrm>
            <a:off x="6309360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705A252-7DAD-D252-66D1-AA55EA447C66}"/>
              </a:ext>
            </a:extLst>
          </p:cNvPr>
          <p:cNvSpPr/>
          <p:nvPr/>
        </p:nvSpPr>
        <p:spPr>
          <a:xfrm>
            <a:off x="6653945" y="2074135"/>
            <a:ext cx="43361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Options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Arial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Selon les vœux des élèves et des places disponibles</a:t>
            </a:r>
          </a:p>
        </p:txBody>
      </p:sp>
      <p:sp>
        <p:nvSpPr>
          <p:cNvPr id="21" name="Shape 2"/>
          <p:cNvSpPr/>
          <p:nvPr/>
        </p:nvSpPr>
        <p:spPr>
          <a:xfrm>
            <a:off x="564185" y="4142232"/>
            <a:ext cx="11057839" cy="82296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3"/>
          <p:cNvSpPr/>
          <p:nvPr/>
        </p:nvSpPr>
        <p:spPr>
          <a:xfrm>
            <a:off x="838505" y="4453128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4"/>
          <p:cNvSpPr/>
          <p:nvPr/>
        </p:nvSpPr>
        <p:spPr>
          <a:xfrm>
            <a:off x="1249985" y="4142232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anose="020F0502020204030204"/>
                <a:ea typeface="Calibri" pitchFamily="34" charset="-122"/>
                <a:cs typeface="Arial" panose="020B0604020202020204" pitchFamily="34" charset="0"/>
              </a:rPr>
              <a:t>Il est donc possible que les élèves doivent se rendre dans 2 bâtiments différents pendant la semaine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72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27BAC20-2736-AAD2-5538-310052EE8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364" y="1"/>
            <a:ext cx="9525271" cy="6531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Organisation de la semaine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120700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0" cap="none" spc="60" normalizeH="0" baseline="0" noProof="0" dirty="0">
                <a:ln>
                  <a:noFill/>
                </a:ln>
                <a:solidFill>
                  <a:srgbClr val="456AA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TRONC COMMUN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760720" y="1207008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0" cap="none" spc="6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OPTIONS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66928" y="1572768"/>
            <a:ext cx="4160520" cy="3968496"/>
          </a:xfrm>
          <a:prstGeom prst="rect">
            <a:avLst/>
          </a:prstGeom>
          <a:solidFill>
            <a:srgbClr val="ECF0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77824" y="18105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456AA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Deux jours d'école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877824" y="2212848"/>
            <a:ext cx="3566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Culture générale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Français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Mathématiques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et orientation scolaires et professionnelles (IOSP)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Éducation physique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Compétences sociales et méthodes de travail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9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Maîtrise de classe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92040" y="324612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700" b="1" i="0" u="none" strike="noStrike" kern="1200" cap="none" spc="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ET</a:t>
            </a:r>
            <a:endParaRPr kumimoji="0" lang="fr-CH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760720" y="1572768"/>
            <a:ext cx="5852160" cy="786384"/>
          </a:xfrm>
          <a:prstGeom prst="rect">
            <a:avLst/>
          </a:prstGeom>
          <a:solidFill>
            <a:srgbClr val="F3F0F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35040" y="1865376"/>
            <a:ext cx="201168" cy="201168"/>
          </a:xfrm>
          <a:prstGeom prst="rect">
            <a:avLst/>
          </a:prstGeom>
          <a:solidFill>
            <a:srgbClr val="9982A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00800" y="1627632"/>
            <a:ext cx="5074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— Stage longue durée en entreprise</a:t>
            </a:r>
            <a:b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Recherche par l'élève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35040" y="239572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0" cap="none" spc="8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760720" y="2633472"/>
            <a:ext cx="5852160" cy="786384"/>
          </a:xfrm>
          <a:prstGeom prst="rect">
            <a:avLst/>
          </a:prstGeom>
          <a:solidFill>
            <a:srgbClr val="FAE4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35040" y="2926080"/>
            <a:ext cx="201168" cy="201168"/>
          </a:xfrm>
          <a:prstGeom prst="rect">
            <a:avLst/>
          </a:prstGeom>
          <a:solidFill>
            <a:srgbClr val="D91A7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00800" y="2688336"/>
            <a:ext cx="5074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 — Découverte des métiers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Centres de formation professionnelle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35040" y="345643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0" cap="none" spc="8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760720" y="3694176"/>
            <a:ext cx="5852160" cy="786384"/>
          </a:xfrm>
          <a:prstGeom prst="rect">
            <a:avLst/>
          </a:prstGeom>
          <a:solidFill>
            <a:srgbClr val="FCF5E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35040" y="3986784"/>
            <a:ext cx="201168" cy="201168"/>
          </a:xfrm>
          <a:prstGeom prst="rect">
            <a:avLst/>
          </a:prstGeom>
          <a:solidFill>
            <a:srgbClr val="E7AC1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400800" y="3749040"/>
            <a:ext cx="5074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 — Orientation </a:t>
            </a:r>
            <a:r>
              <a:rPr kumimoji="0" lang="fr-CH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Ecole</a:t>
            </a: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de culture Générale ou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 CFP commerce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35040" y="451713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0" cap="none" spc="8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760720" y="4754880"/>
            <a:ext cx="5852160" cy="786384"/>
          </a:xfrm>
          <a:prstGeom prst="rect">
            <a:avLst/>
          </a:prstGeom>
          <a:solidFill>
            <a:srgbClr val="FAEFE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35040" y="5047488"/>
            <a:ext cx="201168" cy="201168"/>
          </a:xfrm>
          <a:prstGeom prst="rect">
            <a:avLst/>
          </a:prstGeom>
          <a:solidFill>
            <a:srgbClr val="D67D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00800" y="4809744"/>
            <a:ext cx="5074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 — Préparatoires professionnelles</a:t>
            </a:r>
          </a:p>
          <a:p>
            <a:pPr marL="0" marR="0" lvl="0" indent="0" algn="l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Centres de formation professionnelle</a:t>
            </a: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66928" y="5742432"/>
            <a:ext cx="11057839" cy="530352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highlight>
                <a:srgbClr val="C0C0C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66928" y="5742432"/>
            <a:ext cx="11057839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35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REMOBILISATION</a:t>
            </a:r>
            <a:endParaRPr kumimoji="0" lang="fr-CH" sz="135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54960F88-75C7-B02C-D2DA-F761FCEC6827}"/>
              </a:ext>
            </a:extLst>
          </p:cNvPr>
          <p:cNvSpPr/>
          <p:nvPr/>
        </p:nvSpPr>
        <p:spPr>
          <a:xfrm>
            <a:off x="2189988" y="431596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50" b="1" i="0" u="none" strike="noStrike" kern="0" cap="none" spc="8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kumimoji="0" lang="fr-CH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566928" y="645566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850" b="0" i="0" u="none" strike="noStrike" kern="1200" cap="none" spc="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SEFOP · Soirée des parents · 1er septembre 2026</a:t>
            </a:r>
            <a:endParaRPr kumimoji="0" lang="fr-CH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076127" y="6455664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850" b="0" i="0" u="none" strike="noStrike" kern="1200" cap="none" spc="0" normalizeH="0" baseline="0" noProof="0" dirty="0">
                <a:ln>
                  <a:noFill/>
                </a:ln>
                <a:solidFill>
                  <a:srgbClr val="8A96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kumimoji="0" lang="fr-CH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1E42E8-0E83-0CF2-2746-19211B364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" y="26043"/>
            <a:ext cx="12070080" cy="68059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C2104-0221-89AE-5ED9-678278652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AC74C43-36AC-D02B-A724-7AA84649FB38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Contact école-parents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B5DA72F-5AE5-05E8-F420-FE6DFF24CBD1}"/>
              </a:ext>
            </a:extLst>
          </p:cNvPr>
          <p:cNvSpPr/>
          <p:nvPr/>
        </p:nvSpPr>
        <p:spPr>
          <a:xfrm>
            <a:off x="566928" y="1600200"/>
            <a:ext cx="5312664" cy="3017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AC8F29B-E451-969F-940B-8BE663444D73}"/>
              </a:ext>
            </a:extLst>
          </p:cNvPr>
          <p:cNvSpPr/>
          <p:nvPr/>
        </p:nvSpPr>
        <p:spPr>
          <a:xfrm>
            <a:off x="932688" y="1920240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F4634E3-0E5D-330A-B1C2-54252DF4F5FF}"/>
              </a:ext>
            </a:extLst>
          </p:cNvPr>
          <p:cNvSpPr/>
          <p:nvPr/>
        </p:nvSpPr>
        <p:spPr>
          <a:xfrm>
            <a:off x="1298448" y="1828799"/>
            <a:ext cx="4114800" cy="693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L'interlocuteur privilégié est le maître de classe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0A0B11F-FA0F-814C-3993-BFFFB681269C}"/>
              </a:ext>
            </a:extLst>
          </p:cNvPr>
          <p:cNvSpPr/>
          <p:nvPr/>
        </p:nvSpPr>
        <p:spPr>
          <a:xfrm>
            <a:off x="932688" y="242316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1" i="0" u="none" strike="noStrike" kern="1200" cap="none" spc="0" normalizeH="0" baseline="0" noProof="0" dirty="0">
              <a:ln>
                <a:noFill/>
              </a:ln>
              <a:solidFill>
                <a:srgbClr val="1C2426"/>
              </a:solidFill>
              <a:effectLst/>
              <a:uLnTx/>
              <a:uFillTx/>
              <a:latin typeface="Arial" panose="020B0604020202020204" pitchFamily="34" charset="0"/>
              <a:ea typeface="Arial" pitchFamily="34" charset="-122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DC08187-0411-86EB-5F00-C828516F4B24}"/>
              </a:ext>
            </a:extLst>
          </p:cNvPr>
          <p:cNvSpPr/>
          <p:nvPr/>
        </p:nvSpPr>
        <p:spPr>
          <a:xfrm>
            <a:off x="6309360" y="1600200"/>
            <a:ext cx="5312664" cy="3017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5BAF72F-A711-9BD3-A269-862FDF195A53}"/>
              </a:ext>
            </a:extLst>
          </p:cNvPr>
          <p:cNvSpPr/>
          <p:nvPr/>
        </p:nvSpPr>
        <p:spPr>
          <a:xfrm>
            <a:off x="6675120" y="1920240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C6B7C3B-2509-E90C-FB4F-2444CA319D57}"/>
              </a:ext>
            </a:extLst>
          </p:cNvPr>
          <p:cNvSpPr/>
          <p:nvPr/>
        </p:nvSpPr>
        <p:spPr>
          <a:xfrm>
            <a:off x="7040880" y="2372627"/>
            <a:ext cx="4114800" cy="14726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Le relevé Memo permet d'avoir un suivi des élèves. Il sera diffusé régulièrement aux personnes répondantes et responsables des élèves</a:t>
            </a:r>
          </a:p>
        </p:txBody>
      </p:sp>
    </p:spTree>
    <p:extLst>
      <p:ext uri="{BB962C8B-B14F-4D97-AF65-F5344CB8AC3E}">
        <p14:creationId xmlns:p14="http://schemas.microsoft.com/office/powerpoint/2010/main" val="3799997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Rentrée scolaire 2026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66928" y="1600200"/>
            <a:ext cx="5312664" cy="3515264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32688" y="1920240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98447" y="1828800"/>
            <a:ext cx="43432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Entretiens personnalisés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932688" y="2423160"/>
            <a:ext cx="4572000" cy="257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Calibri" pitchFamily="34" charset="-122"/>
                <a:cs typeface="Calibri" pitchFamily="34" charset="-120"/>
              </a:rPr>
              <a:t>Rencontre élève-maître de classe la 1</a:t>
            </a:r>
            <a:r>
              <a:rPr kumimoji="0" lang="fr-CH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Calibri" pitchFamily="34" charset="-122"/>
                <a:cs typeface="Calibri" pitchFamily="34" charset="-120"/>
              </a:rPr>
              <a:t>ère</a:t>
            </a: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Calibri" pitchFamily="34" charset="-122"/>
                <a:cs typeface="Calibri" pitchFamily="34" charset="-120"/>
              </a:rPr>
              <a:t> semaine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Calibri" pitchFamily="34" charset="-122"/>
                <a:cs typeface="Calibri" pitchFamily="34" charset="-120"/>
              </a:rPr>
              <a:t>Permet de faire connaissance, d'expliquer la filière Préqualifiante à l'élève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309360" y="1600199"/>
            <a:ext cx="5312664" cy="3515263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675120" y="1920240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040880" y="182880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Soirée des parents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675120" y="242316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4A565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Permet de rencontrer les maîtres de classe et d'expliquer la filière Préqualifiante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7D9B-D68B-0318-D95C-6B682623C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35E7C5D-AE0A-AA82-1EFA-401130ADA942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Élèves sans option à la rentrée scolaire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A4B0FEF-9E40-45A1-16B8-AF83D0BBA2B8}"/>
              </a:ext>
            </a:extLst>
          </p:cNvPr>
          <p:cNvSpPr/>
          <p:nvPr/>
        </p:nvSpPr>
        <p:spPr>
          <a:xfrm>
            <a:off x="566928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E9D52BA-5663-544A-5BFF-D9E26780FE37}"/>
              </a:ext>
            </a:extLst>
          </p:cNvPr>
          <p:cNvSpPr/>
          <p:nvPr/>
        </p:nvSpPr>
        <p:spPr>
          <a:xfrm>
            <a:off x="978408" y="230886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4E418BE-D015-BFE9-8527-042DD00BD9D9}"/>
              </a:ext>
            </a:extLst>
          </p:cNvPr>
          <p:cNvSpPr/>
          <p:nvPr/>
        </p:nvSpPr>
        <p:spPr>
          <a:xfrm>
            <a:off x="978408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D7AE6CB-5ED4-96B9-B230-C3DE51BEF1CB}"/>
              </a:ext>
            </a:extLst>
          </p:cNvPr>
          <p:cNvSpPr/>
          <p:nvPr/>
        </p:nvSpPr>
        <p:spPr>
          <a:xfrm>
            <a:off x="1618488" y="2217420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L’ensemble des élèves ont un TC mais pas forcément d'option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ED7B82A-5E03-6899-BB15-9372E1CDC0FF}"/>
              </a:ext>
            </a:extLst>
          </p:cNvPr>
          <p:cNvSpPr/>
          <p:nvPr/>
        </p:nvSpPr>
        <p:spPr>
          <a:xfrm>
            <a:off x="6309360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DB0DA64-70F3-D79E-A058-B22E4E68B16D}"/>
              </a:ext>
            </a:extLst>
          </p:cNvPr>
          <p:cNvSpPr/>
          <p:nvPr/>
        </p:nvSpPr>
        <p:spPr>
          <a:xfrm>
            <a:off x="6714584" y="22860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BC84034-C118-639D-EE23-F1B67D5A344E}"/>
              </a:ext>
            </a:extLst>
          </p:cNvPr>
          <p:cNvSpPr/>
          <p:nvPr/>
        </p:nvSpPr>
        <p:spPr>
          <a:xfrm>
            <a:off x="672084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C41C505-9C3D-FCD7-5690-76A3E64E7B14}"/>
              </a:ext>
            </a:extLst>
          </p:cNvPr>
          <p:cNvSpPr/>
          <p:nvPr/>
        </p:nvSpPr>
        <p:spPr>
          <a:xfrm>
            <a:off x="7360920" y="2194560"/>
            <a:ext cx="4261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Lors de l'entretien individuel, l'élève sélectionne 3 choix préférés</a:t>
            </a: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10F4315-AA07-8207-E512-098B43B2AE06}"/>
              </a:ext>
            </a:extLst>
          </p:cNvPr>
          <p:cNvSpPr/>
          <p:nvPr/>
        </p:nvSpPr>
        <p:spPr>
          <a:xfrm>
            <a:off x="566928" y="3749040"/>
            <a:ext cx="5312664" cy="2444726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F2B4F54B-CB20-C625-3C23-DB39AD590B16}"/>
              </a:ext>
            </a:extLst>
          </p:cNvPr>
          <p:cNvSpPr/>
          <p:nvPr/>
        </p:nvSpPr>
        <p:spPr>
          <a:xfrm>
            <a:off x="978408" y="44577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ACBEC43-6A6E-BB0A-85EE-0FEA6643AE60}"/>
              </a:ext>
            </a:extLst>
          </p:cNvPr>
          <p:cNvSpPr/>
          <p:nvPr/>
        </p:nvSpPr>
        <p:spPr>
          <a:xfrm>
            <a:off x="978408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392562F-6F35-82F9-4F23-C9543B72F038}"/>
              </a:ext>
            </a:extLst>
          </p:cNvPr>
          <p:cNvSpPr/>
          <p:nvPr/>
        </p:nvSpPr>
        <p:spPr>
          <a:xfrm>
            <a:off x="1618488" y="4520242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La répartition s'effectue au plus vite selon les choix de l'élève, mais surtout des places disponibles</a:t>
            </a: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57A96B9-6FD0-FB1F-6DB2-944FC8BB89FC}"/>
              </a:ext>
            </a:extLst>
          </p:cNvPr>
          <p:cNvSpPr/>
          <p:nvPr/>
        </p:nvSpPr>
        <p:spPr>
          <a:xfrm>
            <a:off x="6720840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919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EE07D-DF41-9BD4-E260-8910C8D80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15C2B31-0CE3-E124-BADF-3EBBC67DA5C4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Les options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BD819AA-B8D3-50C6-3095-C60CE062CF7A}"/>
              </a:ext>
            </a:extLst>
          </p:cNvPr>
          <p:cNvSpPr/>
          <p:nvPr/>
        </p:nvSpPr>
        <p:spPr>
          <a:xfrm>
            <a:off x="566928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9747440-3716-463C-BCA2-8D1FEC01D01F}"/>
              </a:ext>
            </a:extLst>
          </p:cNvPr>
          <p:cNvSpPr/>
          <p:nvPr/>
        </p:nvSpPr>
        <p:spPr>
          <a:xfrm>
            <a:off x="978408" y="230886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3F0DE78-A489-3005-AA5B-60F5D6909061}"/>
              </a:ext>
            </a:extLst>
          </p:cNvPr>
          <p:cNvSpPr/>
          <p:nvPr/>
        </p:nvSpPr>
        <p:spPr>
          <a:xfrm>
            <a:off x="978408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16B6F92-CBE1-27D6-FB22-E332ADA5B022}"/>
              </a:ext>
            </a:extLst>
          </p:cNvPr>
          <p:cNvSpPr/>
          <p:nvPr/>
        </p:nvSpPr>
        <p:spPr>
          <a:xfrm>
            <a:off x="6309360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E2975126-76CE-49A7-3641-EDA75F9BB1D0}"/>
              </a:ext>
            </a:extLst>
          </p:cNvPr>
          <p:cNvSpPr/>
          <p:nvPr/>
        </p:nvSpPr>
        <p:spPr>
          <a:xfrm>
            <a:off x="6714584" y="22860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ED7AAD7-BB4C-259C-9A53-7E8E31C77242}"/>
              </a:ext>
            </a:extLst>
          </p:cNvPr>
          <p:cNvSpPr/>
          <p:nvPr/>
        </p:nvSpPr>
        <p:spPr>
          <a:xfrm>
            <a:off x="6720840" y="19842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F60F2D0-5F16-3CB7-0CE0-BF779D28944B}"/>
              </a:ext>
            </a:extLst>
          </p:cNvPr>
          <p:cNvSpPr/>
          <p:nvPr/>
        </p:nvSpPr>
        <p:spPr>
          <a:xfrm>
            <a:off x="1527048" y="2128999"/>
            <a:ext cx="4261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Les options sont une coloration de l'année </a:t>
            </a:r>
            <a:r>
              <a:rPr kumimoji="0" lang="fr-CH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préqualifiante</a:t>
            </a: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 et ne valident pas une orientation future  </a:t>
            </a: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D7396A35-C9D4-F55E-03EE-DA53FEBFF633}"/>
              </a:ext>
            </a:extLst>
          </p:cNvPr>
          <p:cNvSpPr/>
          <p:nvPr/>
        </p:nvSpPr>
        <p:spPr>
          <a:xfrm>
            <a:off x="566928" y="3749040"/>
            <a:ext cx="5312664" cy="2444726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8193266-9625-081A-1FEF-1204B80B2B9A}"/>
              </a:ext>
            </a:extLst>
          </p:cNvPr>
          <p:cNvSpPr/>
          <p:nvPr/>
        </p:nvSpPr>
        <p:spPr>
          <a:xfrm>
            <a:off x="978408" y="4457700"/>
            <a:ext cx="457200" cy="457200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DBE76A7-19C1-F19D-574D-92887D00E56D}"/>
              </a:ext>
            </a:extLst>
          </p:cNvPr>
          <p:cNvSpPr/>
          <p:nvPr/>
        </p:nvSpPr>
        <p:spPr>
          <a:xfrm>
            <a:off x="978408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714D0492-925A-8186-AFBA-A3EB4D94022F}"/>
              </a:ext>
            </a:extLst>
          </p:cNvPr>
          <p:cNvSpPr/>
          <p:nvPr/>
        </p:nvSpPr>
        <p:spPr>
          <a:xfrm>
            <a:off x="6720840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7F4EFC0-3050-4152-BDB9-32BE21D55E3C}"/>
              </a:ext>
            </a:extLst>
          </p:cNvPr>
          <p:cNvSpPr/>
          <p:nvPr/>
        </p:nvSpPr>
        <p:spPr>
          <a:xfrm>
            <a:off x="1527048" y="4460719"/>
            <a:ext cx="362050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Possibilité de changer d'option au semestre (en fonction des places disponibles)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2B0EF1D-C62E-42F8-F621-8C5F8D8D5F3D}"/>
              </a:ext>
            </a:extLst>
          </p:cNvPr>
          <p:cNvSpPr/>
          <p:nvPr/>
        </p:nvSpPr>
        <p:spPr>
          <a:xfrm>
            <a:off x="7277186" y="2128999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Les options sont aussi importantes que le tronc commun pour valider l'année </a:t>
            </a:r>
            <a:r>
              <a:rPr kumimoji="0" lang="fr-CH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itchFamily="34" charset="-120"/>
              </a:rPr>
              <a:t>préqualifiante</a:t>
            </a: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7863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F82F5-29F4-FB3D-5805-799F6B137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6AB008B-C895-E1ED-4F32-81DDA24EC5F0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Après la filière Préqualifiante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BDB8DF0-95E2-174E-A3C7-2AC0E4797340}"/>
              </a:ext>
            </a:extLst>
          </p:cNvPr>
          <p:cNvSpPr/>
          <p:nvPr/>
        </p:nvSpPr>
        <p:spPr>
          <a:xfrm>
            <a:off x="705546" y="1221499"/>
            <a:ext cx="9971752" cy="2364501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B6835F70-FC9E-FD8D-4308-4DA11D4FD121}"/>
              </a:ext>
            </a:extLst>
          </p:cNvPr>
          <p:cNvSpPr/>
          <p:nvPr/>
        </p:nvSpPr>
        <p:spPr>
          <a:xfrm>
            <a:off x="1071304" y="1541540"/>
            <a:ext cx="271931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EA0D83E-6EB9-638D-CC53-921DC0597A83}"/>
              </a:ext>
            </a:extLst>
          </p:cNvPr>
          <p:cNvSpPr/>
          <p:nvPr/>
        </p:nvSpPr>
        <p:spPr>
          <a:xfrm>
            <a:off x="1437064" y="1450100"/>
            <a:ext cx="8015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Pour toutes les orientations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3DAD262-5DA1-C7B2-055C-73E3AA6FD999}"/>
              </a:ext>
            </a:extLst>
          </p:cNvPr>
          <p:cNvSpPr/>
          <p:nvPr/>
        </p:nvSpPr>
        <p:spPr>
          <a:xfrm>
            <a:off x="1071305" y="1691640"/>
            <a:ext cx="618023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4A565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Être présent en classe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4A565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Avoir un bon comportement</a:t>
            </a: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279E6D8-7E12-E29F-9B00-BDFA3042B73D}"/>
              </a:ext>
            </a:extLst>
          </p:cNvPr>
          <p:cNvSpPr/>
          <p:nvPr/>
        </p:nvSpPr>
        <p:spPr>
          <a:xfrm>
            <a:off x="675055" y="3755940"/>
            <a:ext cx="10002243" cy="22532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FF38AD9A-ECC8-DF8D-82BB-9DD8D02B79B8}"/>
              </a:ext>
            </a:extLst>
          </p:cNvPr>
          <p:cNvSpPr/>
          <p:nvPr/>
        </p:nvSpPr>
        <p:spPr>
          <a:xfrm>
            <a:off x="1071304" y="4147580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588564AD-9A35-62AA-5606-7B98097F3CF6}"/>
              </a:ext>
            </a:extLst>
          </p:cNvPr>
          <p:cNvSpPr/>
          <p:nvPr/>
        </p:nvSpPr>
        <p:spPr>
          <a:xfrm>
            <a:off x="1437063" y="4056140"/>
            <a:ext cx="592989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Rappel</a:t>
            </a:r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C4061311-922E-888D-C5EA-2AA2A5105004}"/>
              </a:ext>
            </a:extLst>
          </p:cNvPr>
          <p:cNvSpPr/>
          <p:nvPr/>
        </p:nvSpPr>
        <p:spPr>
          <a:xfrm>
            <a:off x="1071305" y="4050100"/>
            <a:ext cx="8980479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4A565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Il n'est pas possible de retourner dans une filière scolaire dont on est issu </a:t>
            </a:r>
          </a:p>
        </p:txBody>
      </p:sp>
    </p:spTree>
    <p:extLst>
      <p:ext uri="{BB962C8B-B14F-4D97-AF65-F5344CB8AC3E}">
        <p14:creationId xmlns:p14="http://schemas.microsoft.com/office/powerpoint/2010/main" val="3661324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27755-04C2-C64A-34B2-424B3867C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8DEF2A-E076-4BCC-C4AB-0450441FE0D6}"/>
              </a:ext>
            </a:extLst>
          </p:cNvPr>
          <p:cNvSpPr/>
          <p:nvPr/>
        </p:nvSpPr>
        <p:spPr>
          <a:xfrm>
            <a:off x="566928" y="457200"/>
            <a:ext cx="1105783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Affectation des élèves</a:t>
            </a:r>
            <a:endParaRPr kumimoji="0" lang="fr-CH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B0A8D00-68BA-1F7E-545F-F79F013A9CEB}"/>
              </a:ext>
            </a:extLst>
          </p:cNvPr>
          <p:cNvSpPr/>
          <p:nvPr/>
        </p:nvSpPr>
        <p:spPr>
          <a:xfrm>
            <a:off x="566928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D8D7A6A-164C-1AA8-2FDA-2A7437D8778B}"/>
              </a:ext>
            </a:extLst>
          </p:cNvPr>
          <p:cNvSpPr/>
          <p:nvPr/>
        </p:nvSpPr>
        <p:spPr>
          <a:xfrm>
            <a:off x="1039672" y="1984248"/>
            <a:ext cx="473139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Tronc commun (TC)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Arial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En général proche du domicile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69C5F4F-6081-4877-1E06-47867E48B8BA}"/>
              </a:ext>
            </a:extLst>
          </p:cNvPr>
          <p:cNvSpPr/>
          <p:nvPr/>
        </p:nvSpPr>
        <p:spPr>
          <a:xfrm>
            <a:off x="6309360" y="1600200"/>
            <a:ext cx="5312664" cy="187452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705A252-7DAD-D252-66D1-AA55EA447C66}"/>
              </a:ext>
            </a:extLst>
          </p:cNvPr>
          <p:cNvSpPr/>
          <p:nvPr/>
        </p:nvSpPr>
        <p:spPr>
          <a:xfrm>
            <a:off x="6653945" y="2074135"/>
            <a:ext cx="43361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Options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Arial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Arial" pitchFamily="34" charset="-122"/>
                <a:cs typeface="Arial" panose="020B0604020202020204" pitchFamily="34" charset="0"/>
              </a:rPr>
              <a:t>Selon les vœux des élèves et des places disponibles</a:t>
            </a:r>
          </a:p>
        </p:txBody>
      </p:sp>
      <p:sp>
        <p:nvSpPr>
          <p:cNvPr id="21" name="Shape 2"/>
          <p:cNvSpPr/>
          <p:nvPr/>
        </p:nvSpPr>
        <p:spPr>
          <a:xfrm>
            <a:off x="564185" y="4142232"/>
            <a:ext cx="11057839" cy="822960"/>
          </a:xfrm>
          <a:prstGeom prst="rect">
            <a:avLst/>
          </a:prstGeom>
          <a:solidFill>
            <a:srgbClr val="F4F6F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3"/>
          <p:cNvSpPr/>
          <p:nvPr/>
        </p:nvSpPr>
        <p:spPr>
          <a:xfrm>
            <a:off x="838505" y="4453128"/>
            <a:ext cx="201168" cy="201168"/>
          </a:xfrm>
          <a:prstGeom prst="rect">
            <a:avLst/>
          </a:prstGeom>
          <a:solidFill>
            <a:srgbClr val="7A204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4"/>
          <p:cNvSpPr/>
          <p:nvPr/>
        </p:nvSpPr>
        <p:spPr>
          <a:xfrm>
            <a:off x="1249985" y="4142232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1200" cap="none" spc="0" normalizeH="0" baseline="0" noProof="0" dirty="0">
                <a:ln>
                  <a:noFill/>
                </a:ln>
                <a:solidFill>
                  <a:srgbClr val="1C2426"/>
                </a:solidFill>
                <a:effectLst/>
                <a:uLnTx/>
                <a:uFillTx/>
                <a:latin typeface="Calibri" panose="020F0502020204030204"/>
                <a:ea typeface="Calibri" pitchFamily="34" charset="-122"/>
                <a:cs typeface="Arial" panose="020B0604020202020204" pitchFamily="34" charset="0"/>
              </a:rPr>
              <a:t>Il est donc possible que les élèves doivent se rendre dans 2 bâtiments différents pendant la semaine</a:t>
            </a:r>
            <a:endParaRPr kumimoji="0" lang="fr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648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L'année scolaire du préqualifiant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H" sz="2200" b="1" dirty="0"/>
              <a:t>Deux semestres </a:t>
            </a:r>
          </a:p>
          <a:p>
            <a:pPr marL="0" indent="0">
              <a:buNone/>
            </a:pPr>
            <a:endParaRPr lang="fr-CH" sz="22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fr-CH" sz="2200" b="1" dirty="0"/>
              <a:t> 	En mars 2027 : tests d'attentes fondamentales (FR-MA)</a:t>
            </a:r>
          </a:p>
          <a:p>
            <a:pPr marL="0" indent="0">
              <a:buNone/>
            </a:pPr>
            <a:endParaRPr lang="fr-CH" sz="22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fr-CH" sz="2200" b="1" dirty="0"/>
              <a:t> 	</a:t>
            </a:r>
            <a:r>
              <a:rPr lang="fr-CH" sz="2200" b="1" dirty="0" err="1"/>
              <a:t>Epreuves</a:t>
            </a:r>
            <a:r>
              <a:rPr lang="fr-CH" sz="2200" b="1" dirty="0"/>
              <a:t> de fin d'année (FR-MA-ANG)</a:t>
            </a:r>
          </a:p>
          <a:p>
            <a:pPr marL="0" indent="0" algn="ctr">
              <a:buNone/>
            </a:pPr>
            <a:endParaRPr lang="fr-CH" sz="2200" dirty="0"/>
          </a:p>
          <a:p>
            <a:pPr marL="0" indent="0" algn="ctr">
              <a:buNone/>
            </a:pPr>
            <a:endParaRPr lang="fr-CH" sz="2200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548711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Règlement du préqualifiant - Absences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6394" y="1515291"/>
            <a:ext cx="10773427" cy="567858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SzPts val="1600"/>
              <a:buNone/>
            </a:pPr>
            <a:r>
              <a:rPr lang="fr-FR" sz="20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Absence excusée (AX)</a:t>
            </a:r>
          </a:p>
          <a:p>
            <a:pPr marL="0" indent="0" algn="just">
              <a:spcBef>
                <a:spcPts val="0"/>
              </a:spcBef>
              <a:buSzPts val="1600"/>
              <a:buNone/>
            </a:pPr>
            <a:endParaRPr lang="fr-FR" sz="20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 algn="just">
              <a:spcBef>
                <a:spcPts val="0"/>
              </a:spcBef>
              <a:buSzPts val="1600"/>
              <a:buNone/>
            </a:pPr>
            <a:r>
              <a:rPr lang="fr-FR" sz="20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Toute absence doit être justifiée par une excuse personnelle ou un justificatif officiel qui doit être déposé au secrétariat le jour du retour à l'école. </a:t>
            </a:r>
          </a:p>
          <a:p>
            <a:pPr marL="0" indent="0" algn="just">
              <a:spcBef>
                <a:spcPts val="0"/>
              </a:spcBef>
              <a:buSzPts val="1600"/>
              <a:buNone/>
            </a:pPr>
            <a:endParaRPr lang="fr-FR" sz="20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 algn="just">
              <a:spcBef>
                <a:spcPts val="0"/>
              </a:spcBef>
              <a:buSzPts val="1600"/>
              <a:buNone/>
            </a:pPr>
            <a:r>
              <a:rPr lang="fr-FR" sz="20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Un certificat médical pet être exigé dès le premier jour d'absence.</a:t>
            </a:r>
          </a:p>
          <a:p>
            <a:pPr marL="0" indent="0" algn="just" fontAlgn="ctr">
              <a:spcBef>
                <a:spcPts val="0"/>
              </a:spcBef>
              <a:buNone/>
            </a:pPr>
            <a:endParaRPr lang="fr-FR" sz="18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fr-CH" sz="1800" b="1" i="0" u="none" strike="noStrike" dirty="0">
                <a:effectLst/>
              </a:rPr>
              <a:t>Absence non excusée (A)</a:t>
            </a:r>
          </a:p>
          <a:p>
            <a:pPr marL="0" indent="0" algn="just" fontAlgn="ctr">
              <a:spcBef>
                <a:spcPts val="0"/>
              </a:spcBef>
              <a:buNone/>
            </a:pPr>
            <a:endParaRPr lang="fr-CH" sz="1800" b="1" i="0" u="none" strike="noStrike" dirty="0">
              <a:effectLst/>
            </a:endParaRPr>
          </a:p>
          <a:p>
            <a:pPr marL="0" indent="0" algn="just" font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Conséquences de l'absentéisme : </a:t>
            </a: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Dès 5 périodes</a:t>
            </a:r>
            <a:r>
              <a:rPr lang="fr-FR" sz="1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entretien du MG avec l'élève;</a:t>
            </a:r>
            <a:r>
              <a:rPr lang="fr-CH" sz="1800" dirty="0"/>
              <a:t>                                                                                                                             </a:t>
            </a: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Dès 10 périodes</a:t>
            </a:r>
            <a:r>
              <a:rPr lang="fr-FR" sz="1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appel aux responsables légaux et retenue</a:t>
            </a:r>
            <a:endParaRPr lang="fr-CH" sz="1800" b="0" i="0" u="none" strike="noStrike" dirty="0">
              <a:effectLst/>
            </a:endParaRP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Dès 25 périodes</a:t>
            </a:r>
            <a:r>
              <a:rPr lang="fr-FR" sz="1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entretien du MG avec l'élève et les responsables légaux</a:t>
            </a: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Dès 50 périodes</a:t>
            </a:r>
            <a:r>
              <a:rPr lang="fr-FR" sz="1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entretien avec la doyenne, l'élève et les responsables légaux</a:t>
            </a: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FR" sz="1800" b="1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Dès 65 périodes</a:t>
            </a:r>
            <a:r>
              <a:rPr lang="fr-FR" sz="18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point de situation du MG et de la doyenne + courrier aux responsables légaux</a:t>
            </a: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1800" b="1" dirty="0"/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FR" sz="16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1800" dirty="0"/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1800" dirty="0"/>
          </a:p>
          <a:p>
            <a:pPr marL="0" indent="0" algn="just" font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1800" b="0" i="0" u="none" strike="noStrike" dirty="0">
              <a:effectLst/>
            </a:endParaRPr>
          </a:p>
          <a:p>
            <a:pPr marL="0" indent="0" algn="just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96321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Règlement du préqualifiant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CH" sz="1800" b="1" dirty="0"/>
          </a:p>
          <a:p>
            <a:pPr marL="0" indent="0">
              <a:buNone/>
            </a:pPr>
            <a:endParaRPr lang="fr-CH" sz="1800" b="1" dirty="0"/>
          </a:p>
          <a:p>
            <a:pPr marL="0" indent="0">
              <a:buNone/>
            </a:pPr>
            <a:r>
              <a:rPr lang="fr-CH" sz="1800" b="1" dirty="0"/>
              <a:t>Absence à une épreuve (T)</a:t>
            </a:r>
          </a:p>
          <a:p>
            <a:pPr marL="0" indent="0">
              <a:buNone/>
            </a:pPr>
            <a:r>
              <a:rPr lang="fr-CH" sz="1800" dirty="0"/>
              <a:t>Lorsque l'élève est absent lors d'une épreuve, l'enseignante ou l'enseignant de la discipline indique T dans MEMO. Si aucune excuse valable, la note attribuée au travail est de 1.0</a:t>
            </a:r>
          </a:p>
          <a:p>
            <a:pPr marL="0" indent="0">
              <a:buNone/>
            </a:pPr>
            <a:endParaRPr lang="fr-CH" sz="1800" dirty="0"/>
          </a:p>
          <a:p>
            <a:pPr marL="0" indent="0">
              <a:buNone/>
            </a:pPr>
            <a:r>
              <a:rPr lang="fr-CH" sz="1800" b="1" dirty="0"/>
              <a:t>Absence excusée à une épreuve (TX)</a:t>
            </a:r>
          </a:p>
          <a:p>
            <a:pPr marL="0" indent="0">
              <a:buNone/>
            </a:pPr>
            <a:r>
              <a:rPr lang="fr-CH" sz="1800" dirty="0"/>
              <a:t>Lorsque le MG valide l'excuse de l'élève lors d'une épreuve, il indique TX dans MEMO. L'enseignante ou l'enseignant de discipline convoque alors l'élève pour refaire le travail.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fr-CH" sz="1800" dirty="0"/>
          </a:p>
          <a:p>
            <a:pPr marL="0" indent="0" algn="just">
              <a:buNone/>
            </a:pPr>
            <a:endParaRPr lang="fr-CH" sz="1800" dirty="0"/>
          </a:p>
        </p:txBody>
      </p:sp>
    </p:spTree>
    <p:extLst>
      <p:ext uri="{BB962C8B-B14F-4D97-AF65-F5344CB8AC3E}">
        <p14:creationId xmlns:p14="http://schemas.microsoft.com/office/powerpoint/2010/main" val="3562224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Règlement du préqualifiant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SzPts val="1800"/>
              <a:buNone/>
            </a:pPr>
            <a:r>
              <a:rPr lang="fr-FR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Les annotations</a:t>
            </a:r>
          </a:p>
          <a:p>
            <a:pPr marL="0" indent="0">
              <a:spcBef>
                <a:spcPts val="0"/>
              </a:spcBef>
              <a:buSzPts val="1800"/>
              <a:buNone/>
            </a:pPr>
            <a:endParaRPr lang="fr-FR" sz="2000" b="1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0" indent="0">
              <a:spcBef>
                <a:spcPts val="0"/>
              </a:spcBef>
              <a:buSzPts val="1800"/>
              <a:buNone/>
            </a:pPr>
            <a:r>
              <a:rPr lang="fr-FR" sz="2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	</a:t>
            </a:r>
            <a:r>
              <a:rPr lang="fr-FR" sz="2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Arrivée tardive </a:t>
            </a: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(AT) – </a:t>
            </a:r>
            <a:r>
              <a:rPr lang="fr-FR" sz="2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Oubli de matériel et/ou de devoir</a:t>
            </a: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(O) – </a:t>
            </a:r>
            <a:r>
              <a:rPr lang="fr-FR" sz="2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Remarque</a:t>
            </a: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(REM)</a:t>
            </a:r>
          </a:p>
          <a:p>
            <a:pPr marL="0" indent="0">
              <a:spcBef>
                <a:spcPts val="0"/>
              </a:spcBef>
              <a:buSzPts val="1800"/>
              <a:buNone/>
            </a:pPr>
            <a:endParaRPr lang="fr-CH" sz="20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2200" u="sng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Sanctions</a:t>
            </a: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: travail de réflexion, retenue (45min, 90min, 135min), exclusion.</a:t>
            </a:r>
            <a:endParaRPr lang="fr-CH" sz="2200" dirty="0"/>
          </a:p>
          <a:p>
            <a:pPr marL="0" indent="0" fontAlgn="ctr">
              <a:spcBef>
                <a:spcPts val="0"/>
              </a:spcBef>
              <a:buNone/>
            </a:pPr>
            <a:endParaRPr lang="fr-FR" sz="2200" b="1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22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					Renvoi </a:t>
            </a: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(R): </a:t>
            </a: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L’élève peut être renvoyé de cours en cas de manquement disciplinaire, d'arrivées tardives trop nombreuses (+ de 5 dans la même discipline) ou lors d'oublis de matériel ou de devoirs non faits répétés dans la même discipline</a:t>
            </a:r>
            <a:endParaRPr lang="fr-CH" sz="2200" dirty="0"/>
          </a:p>
          <a:p>
            <a:pPr marL="0" indent="0" algn="just" fontAlgn="ctr">
              <a:spcBef>
                <a:spcPts val="0"/>
              </a:spcBef>
              <a:buNone/>
            </a:pPr>
            <a:endParaRPr lang="fr-FR" sz="22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fr-FR" sz="22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Un renvoi de cours est suivi d'une retenue.</a:t>
            </a:r>
            <a:endParaRPr lang="fr-CH" sz="2200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117380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0491" y="1018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CH" sz="4000" b="1" dirty="0"/>
              <a:t>Le relevé Memo (pour tous les degrés)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008427-95A4-2333-EAB5-7CC3B5470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565" y="1146876"/>
            <a:ext cx="6126870" cy="649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20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Le réseau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fr-CH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Lionel </a:t>
            </a:r>
            <a:r>
              <a:rPr lang="fr-CH" sz="2600" b="1" dirty="0"/>
              <a:t>Chassagnot</a:t>
            </a:r>
            <a:r>
              <a:rPr lang="fr-CH" sz="2600" dirty="0"/>
              <a:t> </a:t>
            </a:r>
            <a:r>
              <a:rPr lang="fr-CH" sz="2600" i="1" dirty="0"/>
              <a:t>(conseiller social)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Caroline </a:t>
            </a:r>
            <a:r>
              <a:rPr lang="fr-CH" sz="2600" b="1" dirty="0"/>
              <a:t>Monney</a:t>
            </a:r>
            <a:r>
              <a:rPr lang="fr-CH" sz="2600" dirty="0"/>
              <a:t> </a:t>
            </a:r>
            <a:r>
              <a:rPr lang="fr-CH" sz="2600" i="1" dirty="0"/>
              <a:t>(éducatrice)</a:t>
            </a:r>
          </a:p>
          <a:p>
            <a:endParaRPr lang="fr-CH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Claudia </a:t>
            </a:r>
            <a:r>
              <a:rPr lang="fr-CH" sz="2600" b="1" dirty="0"/>
              <a:t>Mermillod</a:t>
            </a:r>
            <a:r>
              <a:rPr lang="fr-CH" sz="2600" dirty="0"/>
              <a:t> </a:t>
            </a:r>
            <a:r>
              <a:rPr lang="fr-CH" sz="2600" i="1" dirty="0"/>
              <a:t>(psychologue conseillère en orientation)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Sébastien </a:t>
            </a:r>
            <a:r>
              <a:rPr lang="fr-CH" sz="2600" b="1" dirty="0" err="1"/>
              <a:t>Feliciangeli</a:t>
            </a:r>
            <a:r>
              <a:rPr lang="fr-CH" sz="2600" dirty="0"/>
              <a:t> </a:t>
            </a:r>
            <a:r>
              <a:rPr lang="fr-CH" sz="2600" i="1" dirty="0"/>
              <a:t>(conseiller en formation)</a:t>
            </a:r>
          </a:p>
          <a:p>
            <a:endParaRPr lang="fr-CH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Giovanna </a:t>
            </a:r>
            <a:r>
              <a:rPr lang="fr-CH" sz="2600" b="1" dirty="0"/>
              <a:t>Grandjean</a:t>
            </a:r>
            <a:r>
              <a:rPr lang="fr-CH" sz="2600" dirty="0"/>
              <a:t> </a:t>
            </a:r>
            <a:r>
              <a:rPr lang="fr-CH" sz="2600" i="1" dirty="0"/>
              <a:t>(psychologue)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H" sz="2600" dirty="0"/>
              <a:t>Aurélie </a:t>
            </a:r>
            <a:r>
              <a:rPr lang="fr-CH" sz="2600" b="1" dirty="0"/>
              <a:t>Goin</a:t>
            </a:r>
            <a:r>
              <a:rPr lang="fr-CH" sz="2600" dirty="0"/>
              <a:t> et Imen </a:t>
            </a:r>
            <a:r>
              <a:rPr lang="fr-CH" sz="2600" b="1" dirty="0"/>
              <a:t>Yildiz</a:t>
            </a:r>
            <a:r>
              <a:rPr lang="fr-CH" sz="2600" dirty="0"/>
              <a:t> </a:t>
            </a:r>
            <a:r>
              <a:rPr lang="fr-CH" sz="2600" i="1" dirty="0"/>
              <a:t>(infirmières)</a:t>
            </a:r>
          </a:p>
          <a:p>
            <a:endParaRPr lang="fr-CH" sz="2600" dirty="0"/>
          </a:p>
          <a:p>
            <a:endParaRPr lang="fr-CH" sz="2600" dirty="0"/>
          </a:p>
          <a:p>
            <a:pPr marL="0" indent="0" algn="ctr">
              <a:buNone/>
            </a:pPr>
            <a:r>
              <a:rPr lang="fr-CH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membres du réseau sont présents ce soir dans le hall de l'école. </a:t>
            </a:r>
          </a:p>
          <a:p>
            <a:pPr marL="0" indent="0" algn="ctr">
              <a:buNone/>
            </a:pPr>
            <a:r>
              <a:rPr lang="fr-CH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Ils seront également présents à la prochaine soirée des parents. 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06544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Le suivi de votre enfant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H" sz="1800" dirty="0"/>
              <a:t>Consulter régulièrement le site internet de l'école et prendre connaissance de tous les documents importants.</a:t>
            </a:r>
          </a:p>
          <a:p>
            <a:pPr marL="0" indent="0">
              <a:buNone/>
            </a:pPr>
            <a:endParaRPr lang="fr-CH" sz="1800" dirty="0"/>
          </a:p>
          <a:p>
            <a:pPr marL="0" indent="0">
              <a:buNone/>
            </a:pPr>
            <a:r>
              <a:rPr lang="fr-CH" sz="1800" dirty="0">
                <a:solidFill>
                  <a:srgbClr val="FF0000"/>
                </a:solidFill>
              </a:rPr>
              <a:t>Lien du site: </a:t>
            </a:r>
            <a:r>
              <a:rPr lang="fr-CH" sz="1800" dirty="0">
                <a:solidFill>
                  <a:srgbClr val="0070C0"/>
                </a:solidFill>
              </a:rPr>
              <a:t>https://edu.ge.ch/secondaire2/maill/bienvenue-lecg-ella-maillart</a:t>
            </a:r>
          </a:p>
          <a:p>
            <a:endParaRPr lang="fr-CH" sz="1800" dirty="0"/>
          </a:p>
          <a:p>
            <a:pPr marL="0" indent="0">
              <a:buNone/>
            </a:pPr>
            <a:r>
              <a:rPr lang="fr-CH" sz="1800" dirty="0"/>
              <a:t>Consulter les résultats scolaires dès lors qu'ils vous sont transmis (bulletin du semestre);</a:t>
            </a:r>
          </a:p>
          <a:p>
            <a:endParaRPr lang="fr-CH" sz="1800" dirty="0"/>
          </a:p>
          <a:p>
            <a:pPr marL="0" indent="0">
              <a:buNone/>
            </a:pPr>
            <a:r>
              <a:rPr lang="fr-CH" sz="1800" dirty="0"/>
              <a:t>Consulter et signer le relevé Mémo qui est remis </a:t>
            </a:r>
            <a:r>
              <a:rPr lang="fr-CH" sz="1800" b="1" u="sng" dirty="0"/>
              <a:t>toutes les deux semaines </a:t>
            </a:r>
            <a:r>
              <a:rPr lang="fr-CH" sz="1800" dirty="0"/>
              <a:t>à l’élève;</a:t>
            </a:r>
          </a:p>
          <a:p>
            <a:endParaRPr lang="fr-CH" sz="1800" dirty="0"/>
          </a:p>
          <a:p>
            <a:pPr marL="0" indent="0">
              <a:buNone/>
            </a:pPr>
            <a:r>
              <a:rPr lang="fr-CH" sz="1800" dirty="0"/>
              <a:t>Ne pas hésiter à prendre contact avec le MG, la doyenne ou le réseau. 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965716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H" sz="4000" b="1" dirty="0"/>
              <a:t>La prochaine soirée des parents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786437"/>
            <a:ext cx="10515600" cy="4351338"/>
          </a:xfrm>
        </p:spPr>
        <p:txBody>
          <a:bodyPr>
            <a:normAutofit/>
          </a:bodyPr>
          <a:lstStyle/>
          <a:p>
            <a:endParaRPr lang="fr-CH" sz="2400" b="1" dirty="0"/>
          </a:p>
          <a:p>
            <a:r>
              <a:rPr lang="fr-CH" sz="2400" b="1" dirty="0"/>
              <a:t>Le jeudi 4 février 2027 </a:t>
            </a:r>
            <a:r>
              <a:rPr lang="fr-CH" sz="2400" dirty="0"/>
              <a:t>: </a:t>
            </a:r>
            <a:r>
              <a:rPr lang="fr-CH" sz="2000" dirty="0"/>
              <a:t>soirée des parents pour les élèves du </a:t>
            </a:r>
            <a:r>
              <a:rPr lang="fr-CH" sz="2000" b="1" dirty="0"/>
              <a:t>Préqualifiant et de 1</a:t>
            </a:r>
            <a:r>
              <a:rPr lang="fr-CH" sz="2000" b="1" baseline="30000" dirty="0"/>
              <a:t>re</a:t>
            </a:r>
            <a:r>
              <a:rPr lang="fr-CH" sz="2000" b="1" dirty="0"/>
              <a:t> année</a:t>
            </a:r>
            <a:r>
              <a:rPr lang="fr-CH" sz="2000" dirty="0"/>
              <a:t>. </a:t>
            </a:r>
          </a:p>
          <a:p>
            <a:pPr marL="0" indent="0">
              <a:buNone/>
            </a:pPr>
            <a:r>
              <a:rPr lang="fr-CH" sz="2000" dirty="0"/>
              <a:t>Rencontre avec le-la </a:t>
            </a:r>
            <a:r>
              <a:rPr lang="fr-CH" sz="2000"/>
              <a:t>MG pour </a:t>
            </a:r>
            <a:r>
              <a:rPr lang="fr-CH" sz="2000" dirty="0"/>
              <a:t>et ensuite avec les </a:t>
            </a:r>
            <a:r>
              <a:rPr lang="fr-CH" sz="2000" dirty="0" err="1"/>
              <a:t>enseignant.e.s</a:t>
            </a:r>
            <a:r>
              <a:rPr lang="fr-CH" sz="2000" dirty="0"/>
              <a:t> du groupe sur rdv. </a:t>
            </a:r>
          </a:p>
          <a:p>
            <a:pPr marL="0" indent="0">
              <a:buNone/>
            </a:pPr>
            <a:endParaRPr lang="fr-CH" sz="2400" dirty="0"/>
          </a:p>
          <a:p>
            <a:pPr marL="0" indent="0">
              <a:buNone/>
            </a:pPr>
            <a:endParaRPr lang="fr-CH" sz="2400" dirty="0"/>
          </a:p>
          <a:p>
            <a:pPr marL="0" indent="0">
              <a:buNone/>
            </a:pPr>
            <a:r>
              <a:rPr lang="fr-CH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4351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0934" y="635652"/>
            <a:ext cx="10923740" cy="59279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7200" dirty="0"/>
              <a:t>           Des questions?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411" y="2132881"/>
            <a:ext cx="2630466" cy="3493799"/>
          </a:xfrm>
          <a:prstGeom prst="rect">
            <a:avLst/>
          </a:prstGeom>
        </p:spPr>
      </p:pic>
      <p:pic>
        <p:nvPicPr>
          <p:cNvPr id="1026" name="Picture 2" descr="Question Mark PNG Images &amp; PSDs for Download | PixelSquid - S1162449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83" y="12510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Question Mark PNG Images &amp; PSDs for Download | PixelSquid - S1162449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791" y="455511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02804">
            <a:off x="837547" y="4009549"/>
            <a:ext cx="2143125" cy="21431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606672">
            <a:off x="8595973" y="1171605"/>
            <a:ext cx="2719052" cy="271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649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1181</Words>
  <Application>Microsoft Office PowerPoint</Application>
  <PresentationFormat>Grand écran</PresentationFormat>
  <Paragraphs>205</Paragraphs>
  <Slides>27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ＭＳ Ｐゴシック</vt:lpstr>
      <vt:lpstr>Aptos</vt:lpstr>
      <vt:lpstr>Arial</vt:lpstr>
      <vt:lpstr>Calibri</vt:lpstr>
      <vt:lpstr>Calibri Light</vt:lpstr>
      <vt:lpstr>Wingdings</vt:lpstr>
      <vt:lpstr>Thème Office</vt:lpstr>
      <vt:lpstr>Office Theme</vt:lpstr>
      <vt:lpstr>   ECG ELLA-MAILLART  SOIRÉE DES PARENTS  7 septembre 2026 classe de la formation préqualifiante</vt:lpstr>
      <vt:lpstr>L'ECG Ella-Maillart  </vt:lpstr>
      <vt:lpstr>Le bâtiment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L'année scolaire du préqualifiant </vt:lpstr>
      <vt:lpstr>Règlement du préqualifiant - Absences</vt:lpstr>
      <vt:lpstr>Règlement du préqualifiant </vt:lpstr>
      <vt:lpstr>Règlement du préqualifiant </vt:lpstr>
      <vt:lpstr>Le relevé Memo (pour tous les degrés)</vt:lpstr>
      <vt:lpstr>Le réseau </vt:lpstr>
      <vt:lpstr>Le suivi de votre enfant</vt:lpstr>
      <vt:lpstr>La prochaine soirée des parents </vt:lpstr>
      <vt:lpstr>Présentation PowerPoint</vt:lpstr>
    </vt:vector>
  </TitlesOfParts>
  <Company>Etat de Genève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ELLA-MAILLART  SOIRÉE DES PARENTS  8 septembre 2025 1e année</dc:title>
  <dc:creator>Bayard Claire (EDU)</dc:creator>
  <cp:lastModifiedBy>Morcillo Christian (EDU)</cp:lastModifiedBy>
  <cp:revision>64</cp:revision>
  <cp:lastPrinted>2026-08-27T08:01:19Z</cp:lastPrinted>
  <dcterms:created xsi:type="dcterms:W3CDTF">2025-08-29T11:37:01Z</dcterms:created>
  <dcterms:modified xsi:type="dcterms:W3CDTF">2026-09-04T11:52:13Z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1227953443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caroline.salvi@edu.ge.ch</vt:lpwstr>
  </property>
  <property fmtid="{D5CDD505-2E9C-101B-9397-08002B2CF9AE}" pid="6" name="_AuthorEmailDisplayName">
    <vt:lpwstr>Salvi Caroline (EDU)</vt:lpwstr>
  </property>
  <property fmtid="{D5CDD505-2E9C-101B-9397-08002B2CF9AE}" pid="7" name="_PreviousAdHocReviewCycleID">
    <vt:i4>-981566623</vt:i4>
  </property>
</Properties>
</file>