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notesMasterIdLst>
    <p:notesMasterId r:id="rId29"/>
  </p:notesMasterIdLst>
  <p:handoutMasterIdLst>
    <p:handoutMasterId r:id="rId30"/>
  </p:handoutMasterIdLst>
  <p:sldIdLst>
    <p:sldId id="256" r:id="rId2"/>
    <p:sldId id="273" r:id="rId3"/>
    <p:sldId id="400" r:id="rId4"/>
    <p:sldId id="336" r:id="rId5"/>
    <p:sldId id="419" r:id="rId6"/>
    <p:sldId id="335" r:id="rId7"/>
    <p:sldId id="393" r:id="rId8"/>
    <p:sldId id="394" r:id="rId9"/>
    <p:sldId id="396" r:id="rId10"/>
    <p:sldId id="406" r:id="rId11"/>
    <p:sldId id="372" r:id="rId12"/>
    <p:sldId id="421" r:id="rId13"/>
    <p:sldId id="409" r:id="rId14"/>
    <p:sldId id="410" r:id="rId15"/>
    <p:sldId id="411" r:id="rId16"/>
    <p:sldId id="413" r:id="rId17"/>
    <p:sldId id="414" r:id="rId18"/>
    <p:sldId id="415" r:id="rId19"/>
    <p:sldId id="416" r:id="rId20"/>
    <p:sldId id="298" r:id="rId21"/>
    <p:sldId id="398" r:id="rId22"/>
    <p:sldId id="407" r:id="rId23"/>
    <p:sldId id="397" r:id="rId24"/>
    <p:sldId id="422" r:id="rId25"/>
    <p:sldId id="389" r:id="rId26"/>
    <p:sldId id="423" r:id="rId27"/>
    <p:sldId id="300" r:id="rId28"/>
  </p:sldIdLst>
  <p:sldSz cx="12192000" cy="6858000"/>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E05A"/>
    <a:srgbClr val="639729"/>
    <a:srgbClr val="DC52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24"/>
    <p:restoredTop sz="96327"/>
  </p:normalViewPr>
  <p:slideViewPr>
    <p:cSldViewPr snapToGrid="0">
      <p:cViewPr varScale="1">
        <p:scale>
          <a:sx n="103" d="100"/>
          <a:sy n="103" d="100"/>
        </p:scale>
        <p:origin x="138"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F68BA6D5-DCBD-4C3D-936E-6E784272CD5E}" type="datetimeFigureOut">
              <a:rPr lang="fr-CH" smtClean="0"/>
              <a:t>26.08.2026</a:t>
            </a:fld>
            <a:endParaRPr lang="fr-CH"/>
          </a:p>
        </p:txBody>
      </p:sp>
      <p:sp>
        <p:nvSpPr>
          <p:cNvPr id="4" name="Espace réservé du pied de page 3"/>
          <p:cNvSpPr>
            <a:spLocks noGrp="1"/>
          </p:cNvSpPr>
          <p:nvPr>
            <p:ph type="ftr" sz="quarter" idx="2"/>
          </p:nvPr>
        </p:nvSpPr>
        <p:spPr>
          <a:xfrm>
            <a:off x="0" y="9378950"/>
            <a:ext cx="2946400" cy="495300"/>
          </a:xfrm>
          <a:prstGeom prst="rect">
            <a:avLst/>
          </a:prstGeom>
        </p:spPr>
        <p:txBody>
          <a:bodyPr vert="horz" lIns="91440" tIns="45720" rIns="91440" bIns="45720" rtlCol="0" anchor="b"/>
          <a:lstStyle>
            <a:lvl1pPr algn="l">
              <a:defRPr sz="1200"/>
            </a:lvl1pPr>
          </a:lstStyle>
          <a:p>
            <a:endParaRPr lang="fr-CH"/>
          </a:p>
        </p:txBody>
      </p:sp>
      <p:sp>
        <p:nvSpPr>
          <p:cNvPr id="5" name="Espace réservé du numéro de diapositive 4"/>
          <p:cNvSpPr>
            <a:spLocks noGrp="1"/>
          </p:cNvSpPr>
          <p:nvPr>
            <p:ph type="sldNum" sz="quarter" idx="3"/>
          </p:nvPr>
        </p:nvSpPr>
        <p:spPr>
          <a:xfrm>
            <a:off x="3849688" y="9378950"/>
            <a:ext cx="2946400" cy="495300"/>
          </a:xfrm>
          <a:prstGeom prst="rect">
            <a:avLst/>
          </a:prstGeom>
        </p:spPr>
        <p:txBody>
          <a:bodyPr vert="horz" lIns="91440" tIns="45720" rIns="91440" bIns="45720" rtlCol="0" anchor="b"/>
          <a:lstStyle>
            <a:lvl1pPr algn="r">
              <a:defRPr sz="1200"/>
            </a:lvl1pPr>
          </a:lstStyle>
          <a:p>
            <a:fld id="{A738FDFA-4BC1-47A4-BCC4-4BCE5736F93A}" type="slidenum">
              <a:rPr lang="fr-CH" smtClean="0"/>
              <a:t>‹N°›</a:t>
            </a:fld>
            <a:endParaRPr lang="fr-CH"/>
          </a:p>
        </p:txBody>
      </p:sp>
    </p:spTree>
    <p:extLst>
      <p:ext uri="{BB962C8B-B14F-4D97-AF65-F5344CB8AC3E}">
        <p14:creationId xmlns:p14="http://schemas.microsoft.com/office/powerpoint/2010/main" val="38969528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1"/>
            <a:ext cx="2945659" cy="495427"/>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5" y="1"/>
            <a:ext cx="2945659" cy="495427"/>
          </a:xfrm>
          <a:prstGeom prst="rect">
            <a:avLst/>
          </a:prstGeom>
        </p:spPr>
        <p:txBody>
          <a:bodyPr vert="horz" lIns="91440" tIns="45720" rIns="91440" bIns="45720" rtlCol="0"/>
          <a:lstStyle>
            <a:lvl1pPr algn="r">
              <a:defRPr sz="1200"/>
            </a:lvl1pPr>
          </a:lstStyle>
          <a:p>
            <a:fld id="{B6FA97F7-E1DB-634C-8111-3E6AC080C74C}" type="datetimeFigureOut">
              <a:rPr lang="fr-FR" smtClean="0"/>
              <a:t>26/08/2026</a:t>
            </a:fld>
            <a:endParaRPr lang="fr-FR"/>
          </a:p>
        </p:txBody>
      </p:sp>
      <p:sp>
        <p:nvSpPr>
          <p:cNvPr id="4" name="Espace réservé de l'image des diapositives 3"/>
          <p:cNvSpPr>
            <a:spLocks noGrp="1" noRot="1" noChangeAspect="1"/>
          </p:cNvSpPr>
          <p:nvPr>
            <p:ph type="sldImg" idx="2"/>
          </p:nvPr>
        </p:nvSpPr>
        <p:spPr>
          <a:xfrm>
            <a:off x="434975" y="1233488"/>
            <a:ext cx="5927725" cy="33337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2" y="9378824"/>
            <a:ext cx="2945659" cy="495426"/>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5" y="9378824"/>
            <a:ext cx="2945659" cy="495426"/>
          </a:xfrm>
          <a:prstGeom prst="rect">
            <a:avLst/>
          </a:prstGeom>
        </p:spPr>
        <p:txBody>
          <a:bodyPr vert="horz" lIns="91440" tIns="45720" rIns="91440" bIns="45720" rtlCol="0" anchor="b"/>
          <a:lstStyle>
            <a:lvl1pPr algn="r">
              <a:defRPr sz="1200"/>
            </a:lvl1pPr>
          </a:lstStyle>
          <a:p>
            <a:fld id="{5182068D-922B-CA41-8620-51A383429F7D}" type="slidenum">
              <a:rPr lang="fr-FR" smtClean="0"/>
              <a:t>‹N°›</a:t>
            </a:fld>
            <a:endParaRPr lang="fr-FR"/>
          </a:p>
        </p:txBody>
      </p:sp>
    </p:spTree>
    <p:extLst>
      <p:ext uri="{BB962C8B-B14F-4D97-AF65-F5344CB8AC3E}">
        <p14:creationId xmlns:p14="http://schemas.microsoft.com/office/powerpoint/2010/main" val="371498630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5D9E4A-3D41-4E2A-BB66-71937C241CDE}" type="slidenum">
              <a:rPr lang="fr-FR" altLang="fr-FR" smtClean="0"/>
              <a:pPr>
                <a:spcBef>
                  <a:spcPct val="0"/>
                </a:spcBef>
              </a:pPr>
              <a:t>13</a:t>
            </a:fld>
            <a:endParaRPr lang="fr-FR" altLang="fr-F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2422427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fr-FR"/>
              <a:t>Modifiez le style du titre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1F61CE3C-BDA7-48D5-B2CB-A68F3928215D}" type="datetime1">
              <a:rPr lang="en-US" smtClean="0"/>
              <a:t>8/26/2026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smtClean="0"/>
              <a:pPr/>
              <a:t>‹N°›</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26004011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4A0CE1-E1BB-4D6D-87CE-471ADB522C86}" type="datetime1">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427394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16F6FE4F-851A-4249-B987-97DDE1165FAD}" type="datetime1">
              <a:rPr lang="en-US" smtClean="0"/>
              <a:t>8/26/2026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71855997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fr-FR"/>
              <a:t>Modifiez le style du titre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50A207E-0122-4835-83FB-E6567EBB05DF}" type="datetime1">
              <a:rPr lang="en-US" smtClean="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357024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144C7E9E-BC01-4C11-A80B-3D643A0E3653}" type="datetime1">
              <a:rPr lang="en-US" smtClean="0"/>
              <a:t>8/26/2026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636887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323186E-B8AC-4815-8D93-8D4D95B3E1CB}" type="datetime1">
              <a:rPr lang="en-US" smtClean="0"/>
              <a:t>8/26/2026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554811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9EB60D-6B57-4A39-BEFA-180E1295737D}" type="datetime1">
              <a:rPr lang="en-US" smtClean="0"/>
              <a:t>8/26/2026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338667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fr-FR"/>
              <a:t>Modifiez le style du titre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DDEC9279-F1E1-42A4-B082-566705BBB23B}" type="datetime1">
              <a:rPr lang="en-US" smtClean="0"/>
              <a:t>8/26/2026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0255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18FA881E-DD64-49EC-A744-751D580479BC}" type="datetime1">
              <a:rPr lang="en-US" smtClean="0"/>
              <a:t>8/26/2026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93310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FE4C263-FE1A-4C9A-9AAD-CAB7CAED4EAF}" type="datetime1">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61110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4D26C66-6B19-4434-A2DE-475E55363C21}" type="datetime1">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896134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p:spPr>
        <p:txBody>
          <a:bodyPr/>
          <a:lstStyle/>
          <a:p>
            <a:r>
              <a:rPr lang="fr-FR"/>
              <a:t>Modifiez le style du titre</a:t>
            </a:r>
            <a:endParaRPr lang="fr-CH"/>
          </a:p>
        </p:txBody>
      </p:sp>
      <p:sp>
        <p:nvSpPr>
          <p:cNvPr id="3" name="Espace réservé du tableau 2"/>
          <p:cNvSpPr>
            <a:spLocks noGrp="1"/>
          </p:cNvSpPr>
          <p:nvPr>
            <p:ph type="tbl" idx="1"/>
          </p:nvPr>
        </p:nvSpPr>
        <p:spPr>
          <a:xfrm>
            <a:off x="609600" y="1600201"/>
            <a:ext cx="10972800" cy="4525963"/>
          </a:xfrm>
        </p:spPr>
        <p:txBody>
          <a:bodyPr rtlCol="0">
            <a:normAutofit/>
          </a:bodyPr>
          <a:lstStyle/>
          <a:p>
            <a:pPr lvl="0"/>
            <a:endParaRPr lang="fr-CH" noProof="0"/>
          </a:p>
        </p:txBody>
      </p:sp>
      <p:sp>
        <p:nvSpPr>
          <p:cNvPr id="4" name="Date Placeholder 3">
            <a:extLst>
              <a:ext uri="{FF2B5EF4-FFF2-40B4-BE49-F238E27FC236}">
                <a16:creationId xmlns:a16="http://schemas.microsoft.com/office/drawing/2014/main" id="{D8D21D56-0632-CECF-F0AE-C2AA38285218}"/>
              </a:ext>
            </a:extLst>
          </p:cNvPr>
          <p:cNvSpPr>
            <a:spLocks noGrp="1"/>
          </p:cNvSpPr>
          <p:nvPr>
            <p:ph type="dt" sz="half" idx="10"/>
          </p:nvPr>
        </p:nvSpPr>
        <p:spPr/>
        <p:txBody>
          <a:bodyPr/>
          <a:lstStyle>
            <a:lvl1pPr>
              <a:defRPr/>
            </a:lvl1pPr>
          </a:lstStyle>
          <a:p>
            <a:pPr>
              <a:defRPr/>
            </a:pPr>
            <a:fld id="{5EE3CB94-DBFA-4C2E-A2C4-37946C6C82B7}" type="datetime1">
              <a:rPr lang="en-US" smtClean="0"/>
              <a:t>8/26/2026</a:t>
            </a:fld>
            <a:endParaRPr lang="fr-FR"/>
          </a:p>
        </p:txBody>
      </p:sp>
      <p:sp>
        <p:nvSpPr>
          <p:cNvPr id="5" name="Footer Placeholder 4">
            <a:extLst>
              <a:ext uri="{FF2B5EF4-FFF2-40B4-BE49-F238E27FC236}">
                <a16:creationId xmlns:a16="http://schemas.microsoft.com/office/drawing/2014/main" id="{482E3927-E656-9C4C-C045-3EDB6C643C73}"/>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24EEF394-1B79-91FE-BA9A-B5A2E7D419B6}"/>
              </a:ext>
            </a:extLst>
          </p:cNvPr>
          <p:cNvSpPr>
            <a:spLocks noGrp="1"/>
          </p:cNvSpPr>
          <p:nvPr>
            <p:ph type="sldNum" sz="quarter" idx="12"/>
          </p:nvPr>
        </p:nvSpPr>
        <p:spPr/>
        <p:txBody>
          <a:bodyPr/>
          <a:lstStyle>
            <a:lvl1pPr>
              <a:defRPr/>
            </a:lvl1pPr>
          </a:lstStyle>
          <a:p>
            <a:fld id="{A51FFA14-015D-C643-9918-EE27C933F359}" type="slidenum">
              <a:rPr lang="fr-FR" altLang="fr-FR"/>
              <a:pPr/>
              <a:t>‹N°›</a:t>
            </a:fld>
            <a:endParaRPr lang="fr-FR" altLang="fr-FR"/>
          </a:p>
        </p:txBody>
      </p:sp>
    </p:spTree>
    <p:extLst>
      <p:ext uri="{BB962C8B-B14F-4D97-AF65-F5344CB8AC3E}">
        <p14:creationId xmlns:p14="http://schemas.microsoft.com/office/powerpoint/2010/main" val="104610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57CB3AB0-0BFF-4D60-AAD0-66818637B62E}" type="datetime1">
              <a:rPr lang="en-US" smtClean="0"/>
              <a:t>8/26/2026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smtClean="0"/>
              <a:pPr/>
              <a:t>‹N°›</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4778446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edu.ge.ch/secondaire2/cfpso/nos-formations"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edu.ge.ch/secondaire2/copad/inscription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www.orientation.ch/" TargetMode="External"/><Relationship Id="rId3" Type="http://schemas.openxmlformats.org/officeDocument/2006/relationships/hyperlink" Target="https://edu.ge.ch/secondaire2/maill/bienvenue-lecg-ella-maillart" TargetMode="External"/><Relationship Id="rId7" Type="http://schemas.openxmlformats.org/officeDocument/2006/relationships/hyperlink" Target="https://www.citedesmetiers.ch/" TargetMode="External"/><Relationship Id="rId2" Type="http://schemas.openxmlformats.org/officeDocument/2006/relationships/hyperlink" Target="https://www.ge.ch/document/brochure-maturites-specialisees-ecole-culture-generale-geneve" TargetMode="External"/><Relationship Id="rId1" Type="http://schemas.openxmlformats.org/officeDocument/2006/relationships/slideLayout" Target="../slideLayouts/slideLayout2.xml"/><Relationship Id="rId6" Type="http://schemas.openxmlformats.org/officeDocument/2006/relationships/hyperlink" Target="https://edu.ge.ch/secondaire2/cfpso/accueil" TargetMode="External"/><Relationship Id="rId5" Type="http://schemas.openxmlformats.org/officeDocument/2006/relationships/hyperlink" Target="https://www.hesge.ch/hets/" TargetMode="External"/><Relationship Id="rId4" Type="http://schemas.openxmlformats.org/officeDocument/2006/relationships/hyperlink" Target="https://edu.ge.ch/enseignement/esii-enseignement-secondaire-ii/ecg-ecole-de-culture-generale"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ECB0E0D-AC1B-4E83-84EA-237BFA2063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6DCB3B1-E1A7-4510-831B-77C8EFF56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4" name="Freeform 6">
              <a:extLst>
                <a:ext uri="{FF2B5EF4-FFF2-40B4-BE49-F238E27FC236}">
                  <a16:creationId xmlns:a16="http://schemas.microsoft.com/office/drawing/2014/main" id="{10132A3B-10CF-4EEB-BA1F-A63D2ED61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fr-FR"/>
            </a:p>
          </p:txBody>
        </p:sp>
        <p:sp>
          <p:nvSpPr>
            <p:cNvPr id="15" name="Freeform 6">
              <a:extLst>
                <a:ext uri="{FF2B5EF4-FFF2-40B4-BE49-F238E27FC236}">
                  <a16:creationId xmlns:a16="http://schemas.microsoft.com/office/drawing/2014/main" id="{014E52ED-3C51-46E6-BE4B-14FFAB2C3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fr-FR"/>
            </a:p>
          </p:txBody>
        </p:sp>
      </p:grpSp>
      <p:sp>
        <p:nvSpPr>
          <p:cNvPr id="2" name="Titre 1">
            <a:extLst>
              <a:ext uri="{FF2B5EF4-FFF2-40B4-BE49-F238E27FC236}">
                <a16:creationId xmlns:a16="http://schemas.microsoft.com/office/drawing/2014/main" id="{F6518D3C-E9FE-51C4-AC68-A0B9324C4903}"/>
              </a:ext>
            </a:extLst>
          </p:cNvPr>
          <p:cNvSpPr>
            <a:spLocks noGrp="1"/>
          </p:cNvSpPr>
          <p:nvPr>
            <p:ph type="ctrTitle"/>
          </p:nvPr>
        </p:nvSpPr>
        <p:spPr>
          <a:xfrm>
            <a:off x="996044" y="1480930"/>
            <a:ext cx="6678917" cy="3848521"/>
          </a:xfrm>
        </p:spPr>
        <p:txBody>
          <a:bodyPr anchor="ctr">
            <a:noAutofit/>
          </a:bodyPr>
          <a:lstStyle/>
          <a:p>
            <a:pPr algn="r"/>
            <a:br>
              <a:rPr lang="en-US" altLang="fr-FR" sz="6000" dirty="0">
                <a:solidFill>
                  <a:srgbClr val="639729"/>
                </a:solidFill>
              </a:rPr>
            </a:br>
            <a:br>
              <a:rPr lang="en-US" altLang="fr-FR" sz="6000" dirty="0">
                <a:solidFill>
                  <a:srgbClr val="639729"/>
                </a:solidFill>
                <a:latin typeface="Arial" panose="020B0604020202020204" pitchFamily="34" charset="0"/>
                <a:cs typeface="Arial" panose="020B0604020202020204" pitchFamily="34" charset="0"/>
              </a:rPr>
            </a:br>
            <a:r>
              <a:rPr lang="en-US" altLang="fr-FR" sz="6000" dirty="0">
                <a:solidFill>
                  <a:srgbClr val="639729"/>
                </a:solidFill>
                <a:latin typeface="Arial" panose="020B0604020202020204" pitchFamily="34" charset="0"/>
                <a:cs typeface="Arial" panose="020B0604020202020204" pitchFamily="34" charset="0"/>
              </a:rPr>
              <a:t>L'OSP </a:t>
            </a:r>
            <a:br>
              <a:rPr lang="en-US" altLang="fr-FR" sz="6000" dirty="0">
                <a:solidFill>
                  <a:srgbClr val="639729"/>
                </a:solidFill>
                <a:latin typeface="Arial" panose="020B0604020202020204" pitchFamily="34" charset="0"/>
                <a:cs typeface="Arial" panose="020B0604020202020204" pitchFamily="34" charset="0"/>
              </a:rPr>
            </a:br>
            <a:r>
              <a:rPr lang="en-US" altLang="fr-FR" sz="6000" dirty="0">
                <a:solidFill>
                  <a:srgbClr val="639729"/>
                </a:solidFill>
                <a:latin typeface="Arial" panose="020B0604020202020204" pitchFamily="34" charset="0"/>
                <a:cs typeface="Arial" panose="020B0604020202020204" pitchFamily="34" charset="0"/>
              </a:rPr>
              <a:t>Travail Social</a:t>
            </a:r>
            <a:br>
              <a:rPr lang="en-US" altLang="fr-FR" sz="6000" dirty="0">
                <a:solidFill>
                  <a:srgbClr val="639729"/>
                </a:solidFill>
                <a:latin typeface="Arial" panose="020B0604020202020204" pitchFamily="34" charset="0"/>
                <a:cs typeface="Arial" panose="020B0604020202020204" pitchFamily="34" charset="0"/>
              </a:rPr>
            </a:br>
            <a:br>
              <a:rPr lang="en-US" altLang="fr-FR" sz="6000" dirty="0">
                <a:solidFill>
                  <a:srgbClr val="639729"/>
                </a:solidFill>
                <a:latin typeface="Arial" panose="020B0604020202020204" pitchFamily="34" charset="0"/>
                <a:cs typeface="Arial" panose="020B0604020202020204" pitchFamily="34" charset="0"/>
              </a:rPr>
            </a:br>
            <a:endParaRPr lang="fr-FR" sz="6000" dirty="0">
              <a:solidFill>
                <a:srgbClr val="639729"/>
              </a:solidFill>
              <a:latin typeface="Arial" panose="020B0604020202020204" pitchFamily="34" charset="0"/>
              <a:cs typeface="Arial" panose="020B0604020202020204" pitchFamily="34" charset="0"/>
            </a:endParaRPr>
          </a:p>
        </p:txBody>
      </p:sp>
      <p:sp>
        <p:nvSpPr>
          <p:cNvPr id="3" name="Sous-titre 2">
            <a:extLst>
              <a:ext uri="{FF2B5EF4-FFF2-40B4-BE49-F238E27FC236}">
                <a16:creationId xmlns:a16="http://schemas.microsoft.com/office/drawing/2014/main" id="{362A122F-3448-11B1-9215-7DC839F8C4D4}"/>
              </a:ext>
            </a:extLst>
          </p:cNvPr>
          <p:cNvSpPr>
            <a:spLocks noGrp="1"/>
          </p:cNvSpPr>
          <p:nvPr>
            <p:ph type="subTitle" idx="1"/>
          </p:nvPr>
        </p:nvSpPr>
        <p:spPr>
          <a:xfrm>
            <a:off x="8119870" y="1480929"/>
            <a:ext cx="2593610" cy="3848522"/>
          </a:xfrm>
        </p:spPr>
        <p:txBody>
          <a:bodyPr anchor="ctr">
            <a:normAutofit/>
          </a:bodyPr>
          <a:lstStyle/>
          <a:p>
            <a:pPr algn="l">
              <a:spcAft>
                <a:spcPts val="600"/>
              </a:spcAft>
            </a:pPr>
            <a:r>
              <a:rPr lang="fr-FR" dirty="0">
                <a:latin typeface="Arial" panose="020B0604020202020204" pitchFamily="34" charset="0"/>
                <a:cs typeface="Arial" panose="020B0604020202020204" pitchFamily="34" charset="0"/>
              </a:rPr>
              <a:t>Lundi 7 septembre 2026                                                                   ECG  Ella-Maillart</a:t>
            </a:r>
          </a:p>
        </p:txBody>
      </p:sp>
      <p:cxnSp>
        <p:nvCxnSpPr>
          <p:cNvPr id="17" name="Straight Connector 16">
            <a:extLst>
              <a:ext uri="{FF2B5EF4-FFF2-40B4-BE49-F238E27FC236}">
                <a16:creationId xmlns:a16="http://schemas.microsoft.com/office/drawing/2014/main" id="{6116DDC6-8F07-46CC-8751-E5C9346B2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74964" y="2388358"/>
            <a:ext cx="0" cy="1856096"/>
          </a:xfrm>
          <a:prstGeom prst="line">
            <a:avLst/>
          </a:prstGeom>
          <a:ln w="25400"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p:cNvSpPr>
            <a:spLocks noGrp="1"/>
          </p:cNvSpPr>
          <p:nvPr>
            <p:ph type="sldNum" sz="quarter" idx="12"/>
          </p:nvPr>
        </p:nvSpPr>
        <p:spPr>
          <a:xfrm>
            <a:off x="9830683" y="6453386"/>
            <a:ext cx="1596292" cy="404614"/>
          </a:xfrm>
        </p:spPr>
        <p:txBody>
          <a:bodyPr>
            <a:normAutofit/>
          </a:bodyPr>
          <a:lstStyle/>
          <a:p>
            <a:pPr>
              <a:spcAft>
                <a:spcPts val="600"/>
              </a:spcAft>
            </a:pPr>
            <a:fld id="{69E57DC2-970A-4B3E-BB1C-7A09969E49DF}" type="slidenum">
              <a:rPr lang="en-US" smtClean="0"/>
              <a:pPr>
                <a:spcAft>
                  <a:spcPts val="600"/>
                </a:spcAft>
              </a:pPr>
              <a:t>1</a:t>
            </a:fld>
            <a:endParaRPr lang="en-US"/>
          </a:p>
        </p:txBody>
      </p:sp>
    </p:spTree>
    <p:extLst>
      <p:ext uri="{BB962C8B-B14F-4D97-AF65-F5344CB8AC3E}">
        <p14:creationId xmlns:p14="http://schemas.microsoft.com/office/powerpoint/2010/main" val="1387554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2"/>
          </a:fgClr>
          <a:bgClr>
            <a:schemeClr val="bg2"/>
          </a:bgClr>
        </a:pattFill>
        <a:effectLst/>
      </p:bgPr>
    </p:bg>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62A1179D-D2AD-BB64-A0A1-7C81851297E2}"/>
              </a:ext>
            </a:extLst>
          </p:cNvPr>
          <p:cNvSpPr>
            <a:spLocks noGrp="1" noChangeArrowheads="1"/>
          </p:cNvSpPr>
          <p:nvPr>
            <p:ph idx="1"/>
          </p:nvPr>
        </p:nvSpPr>
        <p:spPr>
          <a:xfrm>
            <a:off x="277401" y="995558"/>
            <a:ext cx="5287127" cy="5564900"/>
          </a:xfrm>
          <a:ln>
            <a:solidFill>
              <a:schemeClr val="bg1"/>
            </a:solidFill>
            <a:miter lim="800000"/>
            <a:headEnd/>
            <a:tailEnd/>
          </a:ln>
        </p:spPr>
        <p:txBody>
          <a:bodyPr>
            <a:noAutofit/>
          </a:bodyPr>
          <a:lstStyle/>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1</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Le parcours de formation de l'OSP Travail Social</a:t>
            </a:r>
          </a:p>
          <a:p>
            <a:pPr marL="0" indent="0">
              <a:lnSpc>
                <a:spcPct val="120000"/>
              </a:lnSpc>
              <a:spcBef>
                <a:spcPct val="0"/>
              </a:spcBef>
              <a:buNone/>
            </a:pP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2</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 Les disciplines de l'OSP Travail Social : 2</a:t>
            </a:r>
            <a:r>
              <a:rPr lang="fr-CH" altLang="fr-FR" sz="1800" b="1" baseline="30000" dirty="0">
                <a:solidFill>
                  <a:schemeClr val="tx1"/>
                </a:solidFill>
                <a:latin typeface="Arial" panose="020B0604020202020204" pitchFamily="34" charset="0"/>
                <a:ea typeface="MS PGothic" panose="020B0600070205080204" pitchFamily="34" charset="-128"/>
                <a:cs typeface="Arial" panose="020B0604020202020204" pitchFamily="34" charset="0"/>
              </a:rPr>
              <a:t>ème</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 et de 3</a:t>
            </a:r>
            <a:r>
              <a:rPr lang="fr-CH" altLang="fr-FR" sz="1800" b="1" baseline="30000" dirty="0">
                <a:solidFill>
                  <a:schemeClr val="tx1"/>
                </a:solidFill>
                <a:latin typeface="Arial" panose="020B0604020202020204" pitchFamily="34" charset="0"/>
                <a:ea typeface="MS PGothic" panose="020B0600070205080204" pitchFamily="34" charset="-128"/>
                <a:cs typeface="Arial" panose="020B0604020202020204" pitchFamily="34" charset="0"/>
              </a:rPr>
              <a:t>ème</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 </a:t>
            </a:r>
          </a:p>
          <a:p>
            <a:pPr marL="0" indent="0">
              <a:lnSpc>
                <a:spcPct val="120000"/>
              </a:lnSpc>
              <a:spcBef>
                <a:spcPct val="0"/>
              </a:spcBef>
              <a:buNone/>
            </a:pP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3</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Pour les élèves qui ne termineront pas l'ECG</a:t>
            </a:r>
          </a:p>
          <a:p>
            <a:pPr marL="0" indent="0">
              <a:lnSpc>
                <a:spcPct val="120000"/>
              </a:lnSpc>
              <a:spcBef>
                <a:spcPct val="0"/>
              </a:spcBef>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4/</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Les formations après le certificat de l'OSP Travail Social</a:t>
            </a:r>
          </a:p>
          <a:p>
            <a:pPr marL="0" indent="0">
              <a:lnSpc>
                <a:spcPct val="120000"/>
              </a:lnSpc>
              <a:spcBef>
                <a:spcPct val="0"/>
              </a:spcBef>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5</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La formation ES d'éducatrice et d'éducateur de l'enfance </a:t>
            </a: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lvl="2">
              <a:lnSpc>
                <a:spcPct val="120000"/>
              </a:lnSpc>
              <a:spcBef>
                <a:spcPct val="0"/>
              </a:spcBef>
              <a:buClrTx/>
              <a:buSzTx/>
              <a:buNone/>
            </a:pPr>
            <a:endParaRPr lang="fr-CH" altLang="fr-FR" dirty="0">
              <a:solidFill>
                <a:schemeClr val="tx1"/>
              </a:solidFill>
              <a:latin typeface="Arial" panose="020B0604020202020204" pitchFamily="34" charset="0"/>
              <a:cs typeface="Arial" panose="020B0604020202020204" pitchFamily="34" charset="0"/>
            </a:endParaRPr>
          </a:p>
          <a:p>
            <a:pPr eaLnBrk="1" hangingPunct="1">
              <a:lnSpc>
                <a:spcPct val="120000"/>
              </a:lnSpc>
              <a:spcBef>
                <a:spcPct val="0"/>
              </a:spcBef>
              <a:buClrTx/>
              <a:buSzTx/>
              <a:buFont typeface="Wingdings 2" pitchFamily="2" charset="2"/>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endParaRPr lang="fr-FR"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a:t>
            </a:fld>
            <a:endParaRPr lang="en-US" dirty="0"/>
          </a:p>
        </p:txBody>
      </p:sp>
      <p:sp>
        <p:nvSpPr>
          <p:cNvPr id="16388" name="TextBox 2">
            <a:extLst>
              <a:ext uri="{FF2B5EF4-FFF2-40B4-BE49-F238E27FC236}">
                <a16:creationId xmlns:a16="http://schemas.microsoft.com/office/drawing/2014/main" id="{3A51E5D4-0FCC-32D0-E87D-E9D35C0D1D42}"/>
              </a:ext>
            </a:extLst>
          </p:cNvPr>
          <p:cNvSpPr txBox="1">
            <a:spLocks noChangeArrowheads="1"/>
          </p:cNvSpPr>
          <p:nvPr/>
        </p:nvSpPr>
        <p:spPr bwMode="auto">
          <a:xfrm flipH="1">
            <a:off x="277401" y="133566"/>
            <a:ext cx="2424702"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Sommaire</a:t>
            </a:r>
            <a:endPar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
        <p:nvSpPr>
          <p:cNvPr id="7" name="Rectangle 3">
            <a:extLst>
              <a:ext uri="{FF2B5EF4-FFF2-40B4-BE49-F238E27FC236}">
                <a16:creationId xmlns:a16="http://schemas.microsoft.com/office/drawing/2014/main" id="{62A1179D-D2AD-BB64-A0A1-7C81851297E2}"/>
              </a:ext>
            </a:extLst>
          </p:cNvPr>
          <p:cNvSpPr txBox="1">
            <a:spLocks noChangeArrowheads="1"/>
          </p:cNvSpPr>
          <p:nvPr/>
        </p:nvSpPr>
        <p:spPr>
          <a:xfrm>
            <a:off x="5985212" y="995559"/>
            <a:ext cx="5287127" cy="5564900"/>
          </a:xfrm>
          <a:prstGeom prst="rect">
            <a:avLst/>
          </a:prstGeom>
          <a:ln>
            <a:solidFill>
              <a:schemeClr val="bg1"/>
            </a:solidFill>
            <a:miter lim="800000"/>
            <a:headEnd/>
            <a:tailEnd/>
          </a:ln>
        </p:spPr>
        <p:txBody>
          <a:bodyPr vert="horz" lIns="91440" tIns="45720" rIns="91440" bIns="45720" rtlCol="0">
            <a:no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lvl="2">
              <a:lnSpc>
                <a:spcPct val="120000"/>
              </a:lnSpc>
              <a:spcBef>
                <a:spcPct val="0"/>
              </a:spcBef>
              <a:buClrTx/>
              <a:buSzTx/>
              <a:buNone/>
            </a:pPr>
            <a:r>
              <a:rPr lang="fr-CH" altLang="fr-FR" b="1" dirty="0">
                <a:solidFill>
                  <a:schemeClr val="tx1"/>
                </a:solidFill>
                <a:latin typeface="Arial" panose="020B0604020202020204" pitchFamily="34" charset="0"/>
                <a:cs typeface="Arial" panose="020B0604020202020204" pitchFamily="34" charset="0"/>
              </a:rPr>
              <a:t>6/</a:t>
            </a:r>
            <a:r>
              <a:rPr lang="fr-CH" altLang="fr-FR" dirty="0">
                <a:solidFill>
                  <a:schemeClr val="tx1"/>
                </a:solidFill>
                <a:latin typeface="Arial" panose="020B0604020202020204" pitchFamily="34" charset="0"/>
                <a:cs typeface="Arial" panose="020B0604020202020204" pitchFamily="34" charset="0"/>
              </a:rPr>
              <a:t> </a:t>
            </a:r>
            <a:r>
              <a:rPr lang="fr-CH" altLang="fr-FR" b="1" dirty="0">
                <a:solidFill>
                  <a:schemeClr val="tx1"/>
                </a:solidFill>
                <a:latin typeface="Arial" panose="020B0604020202020204" pitchFamily="34" charset="0"/>
                <a:cs typeface="Arial" panose="020B0604020202020204" pitchFamily="34" charset="0"/>
              </a:rPr>
              <a:t>La MSTS - Maturité Spécialisée Travail Social</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p>
          <a:p>
            <a:pPr marL="0" indent="0">
              <a:lnSpc>
                <a:spcPct val="120000"/>
              </a:lnSpc>
              <a:spcBef>
                <a:spcPct val="0"/>
              </a:spcBef>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 But de la formation</a:t>
            </a:r>
            <a:b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b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B. Durée et contenus de la formation</a:t>
            </a:r>
          </a:p>
          <a:p>
            <a:pPr marL="0" indent="0">
              <a:lnSpc>
                <a:spcPct val="120000"/>
              </a:lnSpc>
              <a:spcBef>
                <a:spcPct val="0"/>
              </a:spcBef>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C. Conditions d'admissions</a:t>
            </a:r>
          </a:p>
          <a:p>
            <a:pPr marL="0" indent="0">
              <a:lnSpc>
                <a:spcPct val="120000"/>
              </a:lnSpc>
              <a:spcBef>
                <a:spcPct val="0"/>
              </a:spcBef>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D. Travail maturité spécialisé (</a:t>
            </a:r>
            <a:r>
              <a:rPr lang="fr-CH" altLang="fr-FR" sz="1800" dirty="0" err="1">
                <a:solidFill>
                  <a:schemeClr val="tx1"/>
                </a:solidFill>
                <a:latin typeface="Arial" panose="020B0604020202020204" pitchFamily="34" charset="0"/>
                <a:ea typeface="MS PGothic" panose="020B0600070205080204" pitchFamily="34" charset="-128"/>
                <a:cs typeface="Arial" panose="020B0604020202020204" pitchFamily="34" charset="0"/>
              </a:rPr>
              <a:t>TMsp</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a:t>
            </a:r>
          </a:p>
          <a:p>
            <a:pPr marL="0" indent="0">
              <a:lnSpc>
                <a:spcPct val="120000"/>
              </a:lnSpc>
              <a:spcBef>
                <a:spcPct val="0"/>
              </a:spcBef>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E. Réussite de la MSTS</a:t>
            </a:r>
          </a:p>
          <a:p>
            <a:pPr marL="0" indent="0">
              <a:lnSpc>
                <a:spcPct val="120000"/>
              </a:lnSpc>
              <a:spcBef>
                <a:spcPct val="0"/>
              </a:spcBef>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endParaRPr lang="fr-CH" altLang="fr-FR" dirty="0">
              <a:solidFill>
                <a:schemeClr val="tx1"/>
              </a:solidFill>
              <a:latin typeface="Arial" panose="020B0604020202020204" pitchFamily="34" charset="0"/>
              <a:cs typeface="Arial" panose="020B0604020202020204" pitchFamily="34" charset="0"/>
            </a:endParaRPr>
          </a:p>
          <a:p>
            <a:pPr>
              <a:lnSpc>
                <a:spcPct val="120000"/>
              </a:lnSpc>
              <a:spcBef>
                <a:spcPct val="0"/>
              </a:spcBef>
              <a:buFont typeface="Wingdings 2" pitchFamily="2" charset="2"/>
              <a:buNone/>
            </a:pPr>
            <a:r>
              <a:rPr lang="fr-CH" altLang="fr-FR" sz="1800" b="1" dirty="0">
                <a:solidFill>
                  <a:schemeClr val="tx1"/>
                </a:solidFill>
                <a:latin typeface="Arial" panose="020B0604020202020204" pitchFamily="34" charset="0"/>
                <a:cs typeface="Arial" panose="020B0604020202020204" pitchFamily="34" charset="0"/>
              </a:rPr>
              <a:t>7</a:t>
            </a:r>
            <a:r>
              <a:rPr lang="fr-CH" altLang="fr-FR" sz="1800" dirty="0">
                <a:solidFill>
                  <a:schemeClr val="tx1"/>
                </a:solidFill>
                <a:latin typeface="Arial" panose="020B0604020202020204" pitchFamily="34" charset="0"/>
                <a:cs typeface="Arial" panose="020B0604020202020204" pitchFamily="34" charset="0"/>
              </a:rPr>
              <a:t>/ Le </a:t>
            </a:r>
            <a:r>
              <a:rPr lang="fr-CH" altLang="fr-FR" sz="1800" b="1" dirty="0">
                <a:solidFill>
                  <a:schemeClr val="tx1"/>
                </a:solidFill>
                <a:latin typeface="Arial" panose="020B0604020202020204" pitchFamily="34" charset="0"/>
                <a:cs typeface="Arial" panose="020B0604020202020204" pitchFamily="34" charset="0"/>
              </a:rPr>
              <a:t>Collège pour Adultes</a:t>
            </a:r>
            <a:endParaRPr lang="fr-CH" altLang="fr-FR" sz="1800" dirty="0">
              <a:solidFill>
                <a:schemeClr val="tx1"/>
              </a:solidFill>
              <a:latin typeface="Arial" panose="020B0604020202020204" pitchFamily="34" charset="0"/>
              <a:cs typeface="Arial" panose="020B0604020202020204" pitchFamily="34" charset="0"/>
            </a:endParaRPr>
          </a:p>
          <a:p>
            <a:pPr lvl="1">
              <a:lnSpc>
                <a:spcPct val="120000"/>
              </a:lnSpc>
              <a:spcBef>
                <a:spcPct val="0"/>
              </a:spcBef>
              <a:buFont typeface="Wingdings" panose="05000000000000000000" pitchFamily="2" charset="2"/>
              <a:buChar char="§"/>
            </a:pPr>
            <a:r>
              <a:rPr lang="fr-CH" altLang="fr-FR" sz="1800" i="0" dirty="0">
                <a:solidFill>
                  <a:schemeClr val="tx1"/>
                </a:solidFill>
                <a:latin typeface="Arial" panose="020B0604020202020204" pitchFamily="34" charset="0"/>
                <a:cs typeface="Arial" panose="020B0604020202020204" pitchFamily="34" charset="0"/>
              </a:rPr>
              <a:t>Passerelle DUBS</a:t>
            </a:r>
          </a:p>
          <a:p>
            <a:pPr lvl="1">
              <a:lnSpc>
                <a:spcPct val="120000"/>
              </a:lnSpc>
              <a:spcBef>
                <a:spcPct val="0"/>
              </a:spcBef>
              <a:buFont typeface="Wingdings" panose="05000000000000000000" pitchFamily="2" charset="2"/>
              <a:buChar char="§"/>
            </a:pPr>
            <a:r>
              <a:rPr lang="fr-CH" altLang="fr-FR" sz="1800" i="0" dirty="0">
                <a:solidFill>
                  <a:schemeClr val="tx1"/>
                </a:solidFill>
                <a:latin typeface="Arial" panose="020B0604020202020204" pitchFamily="34" charset="0"/>
                <a:cs typeface="Arial" panose="020B0604020202020204" pitchFamily="34" charset="0"/>
              </a:rPr>
              <a:t>Maturité gymnasiale</a:t>
            </a:r>
          </a:p>
          <a:p>
            <a:pPr lvl="1">
              <a:lnSpc>
                <a:spcPct val="120000"/>
              </a:lnSpc>
              <a:spcBef>
                <a:spcPct val="0"/>
              </a:spcBef>
              <a:buFont typeface="Wingdings" panose="05000000000000000000" pitchFamily="2" charset="2"/>
              <a:buChar char="§"/>
            </a:pPr>
            <a:r>
              <a:rPr lang="fr-CH" altLang="fr-FR" sz="1800" i="0" dirty="0">
                <a:solidFill>
                  <a:schemeClr val="tx1"/>
                </a:solidFill>
                <a:latin typeface="Arial" panose="020B0604020202020204" pitchFamily="34" charset="0"/>
                <a:cs typeface="Arial" panose="020B0604020202020204" pitchFamily="34" charset="0"/>
              </a:rPr>
              <a:t>Informations générales</a:t>
            </a:r>
          </a:p>
          <a:p>
            <a:pPr>
              <a:lnSpc>
                <a:spcPct val="120000"/>
              </a:lnSpc>
              <a:spcBef>
                <a:spcPct val="0"/>
              </a:spcBef>
              <a:buFont typeface="Wingdings 2" pitchFamily="2" charset="2"/>
              <a:buNone/>
            </a:pPr>
            <a:endParaRPr lang="fr-CH" altLang="fr-FR" sz="1800" dirty="0">
              <a:solidFill>
                <a:schemeClr val="tx1"/>
              </a:solidFill>
              <a:latin typeface="Arial" panose="020B0604020202020204" pitchFamily="34" charset="0"/>
              <a:cs typeface="Arial" panose="020B0604020202020204" pitchFamily="34" charset="0"/>
            </a:endParaRPr>
          </a:p>
          <a:p>
            <a:pPr>
              <a:lnSpc>
                <a:spcPct val="120000"/>
              </a:lnSpc>
              <a:spcBef>
                <a:spcPct val="0"/>
              </a:spcBef>
              <a:buFont typeface="Wingdings 2" pitchFamily="2" charset="2"/>
              <a:buNone/>
            </a:pPr>
            <a:r>
              <a:rPr lang="fr-CH" altLang="fr-FR" sz="1800" b="1" dirty="0">
                <a:solidFill>
                  <a:schemeClr val="tx1"/>
                </a:solidFill>
                <a:latin typeface="Arial" panose="020B0604020202020204" pitchFamily="34" charset="0"/>
                <a:cs typeface="Arial" panose="020B0604020202020204" pitchFamily="34" charset="0"/>
              </a:rPr>
              <a:t>8</a:t>
            </a:r>
            <a:r>
              <a:rPr lang="fr-CH" altLang="fr-FR" sz="1800" dirty="0">
                <a:solidFill>
                  <a:schemeClr val="tx1"/>
                </a:solidFill>
                <a:latin typeface="Arial" panose="020B0604020202020204" pitchFamily="34" charset="0"/>
                <a:cs typeface="Arial" panose="020B0604020202020204" pitchFamily="34" charset="0"/>
              </a:rPr>
              <a:t>/ </a:t>
            </a:r>
            <a:r>
              <a:rPr lang="fr-CH" altLang="fr-FR" sz="1800" b="1" dirty="0">
                <a:solidFill>
                  <a:schemeClr val="tx1"/>
                </a:solidFill>
                <a:latin typeface="Arial" panose="020B0604020202020204" pitchFamily="34" charset="0"/>
                <a:cs typeface="Arial" panose="020B0604020202020204" pitchFamily="34" charset="0"/>
              </a:rPr>
              <a:t>Les documents utiles et les sites d'information</a:t>
            </a:r>
          </a:p>
          <a:p>
            <a:pPr>
              <a:lnSpc>
                <a:spcPct val="120000"/>
              </a:lnSpc>
              <a:spcBef>
                <a:spcPct val="0"/>
              </a:spcBef>
              <a:buFont typeface="Wingdings 2" pitchFamily="2" charset="2"/>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a:lnSpc>
                <a:spcPct val="120000"/>
              </a:lnSpc>
              <a:spcBef>
                <a:spcPct val="0"/>
              </a:spcBef>
              <a:buFont typeface="Wingdings 2" pitchFamily="2" charset="2"/>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endParaRPr lang="fr-FR"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E718DF-98B3-9FF1-0400-624A5FB191CE}"/>
              </a:ext>
            </a:extLst>
          </p:cNvPr>
          <p:cNvSpPr>
            <a:spLocks noGrp="1"/>
          </p:cNvSpPr>
          <p:nvPr>
            <p:ph type="title"/>
          </p:nvPr>
        </p:nvSpPr>
        <p:spPr>
          <a:xfrm>
            <a:off x="1146131" y="648222"/>
            <a:ext cx="10597243" cy="768030"/>
          </a:xfrm>
        </p:spPr>
        <p:txBody>
          <a:bodyPr>
            <a:noAutofit/>
          </a:bodyPr>
          <a:lstStyle/>
          <a:p>
            <a:r>
              <a:rPr lang="en-US" sz="32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1. Le </a:t>
            </a:r>
            <a:r>
              <a:rPr lang="en-US" sz="32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parcours</a:t>
            </a:r>
            <a:r>
              <a:rPr lang="en-US" sz="32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de formation de </a:t>
            </a:r>
            <a:r>
              <a:rPr lang="en-US" sz="32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l'OSP</a:t>
            </a:r>
            <a:r>
              <a:rPr lang="en-US" sz="32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Travail Social</a:t>
            </a:r>
            <a:endParaRPr lang="fr-CH" sz="3200" dirty="0">
              <a:solidFill>
                <a:srgbClr val="639729"/>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C8DFD9AD-F5E4-E982-4EAB-99C55F675170}"/>
              </a:ext>
            </a:extLst>
          </p:cNvPr>
          <p:cNvSpPr>
            <a:spLocks noGrp="1"/>
          </p:cNvSpPr>
          <p:nvPr>
            <p:ph idx="1"/>
          </p:nvPr>
        </p:nvSpPr>
        <p:spPr>
          <a:xfrm>
            <a:off x="2869106" y="1981362"/>
            <a:ext cx="5994971" cy="3581400"/>
          </a:xfrm>
        </p:spPr>
        <p:txBody>
          <a:bodyPr/>
          <a:lstStyle/>
          <a:p>
            <a:endParaRPr lang="fr-FR" dirty="0"/>
          </a:p>
          <a:p>
            <a:endParaRPr lang="fr-FR" dirty="0"/>
          </a:p>
          <a:p>
            <a:r>
              <a:rPr lang="fr-FR" sz="4800" b="1" dirty="0">
                <a:latin typeface="Arial" panose="020B0604020202020204" pitchFamily="34" charset="0"/>
                <a:cs typeface="Arial" panose="020B0604020202020204" pitchFamily="34" charset="0"/>
              </a:rPr>
              <a:t>OSP Travail Social</a:t>
            </a:r>
          </a:p>
          <a:p>
            <a:endParaRPr lang="fr-FR" sz="2400" b="1" dirty="0">
              <a:latin typeface="Arial" panose="020B0604020202020204" pitchFamily="34" charset="0"/>
              <a:cs typeface="Arial" panose="020B0604020202020204" pitchFamily="34" charset="0"/>
            </a:endParaRPr>
          </a:p>
          <a:p>
            <a:endParaRPr lang="fr-FR" sz="2400" b="1" dirty="0">
              <a:latin typeface="Arial" panose="020B0604020202020204" pitchFamily="34" charset="0"/>
              <a:cs typeface="Arial" panose="020B0604020202020204" pitchFamily="34" charset="0"/>
            </a:endParaRPr>
          </a:p>
          <a:p>
            <a:endParaRPr lang="fr-FR" sz="3200" b="1" dirty="0">
              <a:latin typeface="Arial" panose="020B0604020202020204" pitchFamily="34" charset="0"/>
              <a:cs typeface="Arial" panose="020B0604020202020204" pitchFamily="34" charset="0"/>
            </a:endParaRPr>
          </a:p>
          <a:p>
            <a:endParaRPr lang="fr-CH" dirty="0"/>
          </a:p>
        </p:txBody>
      </p:sp>
      <p:sp>
        <p:nvSpPr>
          <p:cNvPr id="5" name="Espace réservé du numéro de diapositive 4"/>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906392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219" name="Group 7">
            <a:extLst>
              <a:ext uri="{FF2B5EF4-FFF2-40B4-BE49-F238E27FC236}">
                <a16:creationId xmlns:a16="http://schemas.microsoft.com/office/drawing/2014/main" id="{6C532B19-687D-8274-E803-3D4D1B28F4D6}"/>
              </a:ext>
            </a:extLst>
          </p:cNvPr>
          <p:cNvGrpSpPr>
            <a:grpSpLocks/>
          </p:cNvGrpSpPr>
          <p:nvPr/>
        </p:nvGrpSpPr>
        <p:grpSpPr bwMode="auto">
          <a:xfrm>
            <a:off x="5564360" y="2871789"/>
            <a:ext cx="1517650" cy="442912"/>
            <a:chOff x="0" y="0"/>
            <a:chExt cx="170" cy="49"/>
          </a:xfrm>
        </p:grpSpPr>
        <p:sp>
          <p:nvSpPr>
            <p:cNvPr id="9239" name="Rectangle 8">
              <a:extLst>
                <a:ext uri="{FF2B5EF4-FFF2-40B4-BE49-F238E27FC236}">
                  <a16:creationId xmlns:a16="http://schemas.microsoft.com/office/drawing/2014/main" id="{747506DC-1FC9-0DF1-1F4A-C5B687E7850B}"/>
                </a:ext>
              </a:extLst>
            </p:cNvPr>
            <p:cNvSpPr>
              <a:spLocks/>
            </p:cNvSpPr>
            <p:nvPr/>
          </p:nvSpPr>
          <p:spPr bwMode="auto">
            <a:xfrm>
              <a:off x="0" y="0"/>
              <a:ext cx="170" cy="49"/>
            </a:xfrm>
            <a:prstGeom prst="rect">
              <a:avLst/>
            </a:prstGeom>
            <a:solidFill>
              <a:srgbClr val="BBE0E3"/>
            </a:solidFill>
            <a:ln w="13546">
              <a:solidFill>
                <a:srgbClr val="000000"/>
              </a:solidFill>
              <a:round/>
              <a:headEnd/>
              <a:tailEnd/>
            </a:ln>
          </p:spPr>
          <p:txBody>
            <a:bodyPr lIns="72248" tIns="72248" rIns="72248" bIns="7224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fr-CH" altLang="fr-FR" sz="3200">
                <a:solidFill>
                  <a:schemeClr val="tx1"/>
                </a:solidFill>
                <a:latin typeface="Arial" panose="020B0604020202020204" pitchFamily="34" charset="0"/>
              </a:endParaRPr>
            </a:p>
          </p:txBody>
        </p:sp>
        <p:sp>
          <p:nvSpPr>
            <p:cNvPr id="9240" name="Rectangle 9">
              <a:extLst>
                <a:ext uri="{FF2B5EF4-FFF2-40B4-BE49-F238E27FC236}">
                  <a16:creationId xmlns:a16="http://schemas.microsoft.com/office/drawing/2014/main" id="{768BBB6B-0C6D-8DA4-2D74-461083C9EF19}"/>
                </a:ext>
              </a:extLst>
            </p:cNvPr>
            <p:cNvSpPr>
              <a:spLocks/>
            </p:cNvSpPr>
            <p:nvPr/>
          </p:nvSpPr>
          <p:spPr bwMode="auto">
            <a:xfrm>
              <a:off x="57" y="2"/>
              <a:ext cx="55"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FR" altLang="fr-FR" sz="200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ES</a:t>
              </a:r>
              <a:endParaRPr lang="fr-FR" altLang="fr-FR" sz="2500">
                <a:solidFill>
                  <a:srgbClr val="000000"/>
                </a:solidFill>
                <a:latin typeface="Helvetica Light" panose="020B0403020202020204" pitchFamily="34" charset="0"/>
                <a:cs typeface="Times New Roman" panose="02020603050405020304" pitchFamily="18" charset="0"/>
                <a:sym typeface="Helvetica Light" panose="020B0403020202020204" pitchFamily="34" charset="0"/>
              </a:endParaRPr>
            </a:p>
          </p:txBody>
        </p:sp>
      </p:grpSp>
      <p:grpSp>
        <p:nvGrpSpPr>
          <p:cNvPr id="9220" name="Group 10">
            <a:extLst>
              <a:ext uri="{FF2B5EF4-FFF2-40B4-BE49-F238E27FC236}">
                <a16:creationId xmlns:a16="http://schemas.microsoft.com/office/drawing/2014/main" id="{8249FBF6-2395-4711-E8FA-512247418CD0}"/>
              </a:ext>
            </a:extLst>
          </p:cNvPr>
          <p:cNvGrpSpPr>
            <a:grpSpLocks/>
          </p:cNvGrpSpPr>
          <p:nvPr/>
        </p:nvGrpSpPr>
        <p:grpSpPr bwMode="auto">
          <a:xfrm>
            <a:off x="7564438" y="2871789"/>
            <a:ext cx="2328862" cy="479425"/>
            <a:chOff x="0" y="0"/>
            <a:chExt cx="170" cy="53"/>
          </a:xfrm>
        </p:grpSpPr>
        <p:sp>
          <p:nvSpPr>
            <p:cNvPr id="9237" name="Rectangle 11">
              <a:extLst>
                <a:ext uri="{FF2B5EF4-FFF2-40B4-BE49-F238E27FC236}">
                  <a16:creationId xmlns:a16="http://schemas.microsoft.com/office/drawing/2014/main" id="{3B6612D3-8BE2-BBBB-088B-A96DA057846B}"/>
                </a:ext>
              </a:extLst>
            </p:cNvPr>
            <p:cNvSpPr>
              <a:spLocks/>
            </p:cNvSpPr>
            <p:nvPr/>
          </p:nvSpPr>
          <p:spPr bwMode="auto">
            <a:xfrm>
              <a:off x="0" y="1"/>
              <a:ext cx="170" cy="50"/>
            </a:xfrm>
            <a:prstGeom prst="rect">
              <a:avLst/>
            </a:prstGeom>
            <a:solidFill>
              <a:srgbClr val="BBE0E3"/>
            </a:solidFill>
            <a:ln w="13546">
              <a:solidFill>
                <a:srgbClr val="000000"/>
              </a:solidFill>
              <a:round/>
              <a:headEnd/>
              <a:tailEnd/>
            </a:ln>
          </p:spPr>
          <p:txBody>
            <a:bodyPr lIns="0" tIns="0" rIns="0" bIns="0"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fr-CH" altLang="fr-FR" sz="3200">
                <a:solidFill>
                  <a:schemeClr val="tx1"/>
                </a:solidFill>
                <a:latin typeface="Arial" panose="020B0604020202020204" pitchFamily="34" charset="0"/>
              </a:endParaRPr>
            </a:p>
          </p:txBody>
        </p:sp>
        <p:sp>
          <p:nvSpPr>
            <p:cNvPr id="9238" name="Rectangle 12">
              <a:extLst>
                <a:ext uri="{FF2B5EF4-FFF2-40B4-BE49-F238E27FC236}">
                  <a16:creationId xmlns:a16="http://schemas.microsoft.com/office/drawing/2014/main" id="{C256F202-888B-89AC-FED4-9DAF3A0109C5}"/>
                </a:ext>
              </a:extLst>
            </p:cNvPr>
            <p:cNvSpPr>
              <a:spLocks/>
            </p:cNvSpPr>
            <p:nvPr/>
          </p:nvSpPr>
          <p:spPr bwMode="auto">
            <a:xfrm>
              <a:off x="37" y="0"/>
              <a:ext cx="96" cy="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lnSpc>
                  <a:spcPct val="90000"/>
                </a:lnSpc>
                <a:spcBef>
                  <a:spcPct val="0"/>
                </a:spcBef>
                <a:buClrTx/>
                <a:buSzTx/>
                <a:buFontTx/>
                <a:buNone/>
              </a:pPr>
              <a:r>
                <a:rPr lang="fr-FR" altLang="fr-FR" sz="1200" dirty="0">
                  <a:solidFill>
                    <a:srgbClr val="000000"/>
                  </a:solidFill>
                  <a:latin typeface="Arial" panose="020B0604020202020204" pitchFamily="34" charset="0"/>
                  <a:cs typeface="Times New Roman" panose="02020603050405020304" pitchFamily="18" charset="0"/>
                  <a:sym typeface="Times New Roman" panose="02020603050405020304" pitchFamily="18" charset="0"/>
                </a:rPr>
                <a:t>Maturité</a:t>
              </a:r>
            </a:p>
            <a:p>
              <a:pPr algn="ctr" eaLnBrk="1" hangingPunct="1">
                <a:lnSpc>
                  <a:spcPct val="90000"/>
                </a:lnSpc>
                <a:spcBef>
                  <a:spcPct val="0"/>
                </a:spcBef>
                <a:buClrTx/>
                <a:buSzTx/>
                <a:buFontTx/>
                <a:buNone/>
              </a:pPr>
              <a:r>
                <a:rPr lang="fr-FR" altLang="fr-FR" sz="1200" dirty="0">
                  <a:solidFill>
                    <a:srgbClr val="000000"/>
                  </a:solidFill>
                  <a:latin typeface="Arial" panose="020B0604020202020204" pitchFamily="34" charset="0"/>
                  <a:cs typeface="Times New Roman" panose="02020603050405020304" pitchFamily="18" charset="0"/>
                  <a:sym typeface="Times New Roman" panose="02020603050405020304" pitchFamily="18" charset="0"/>
                </a:rPr>
                <a:t>spécialisée</a:t>
              </a:r>
              <a:endParaRPr lang="fr-FR" altLang="fr-FR" sz="2500" dirty="0">
                <a:solidFill>
                  <a:srgbClr val="000000"/>
                </a:solidFill>
                <a:latin typeface="Arial" panose="020B0604020202020204" pitchFamily="34" charset="0"/>
                <a:cs typeface="Times New Roman" panose="02020603050405020304" pitchFamily="18" charset="0"/>
                <a:sym typeface="Helvetica Light" panose="020B0403020202020204" pitchFamily="34" charset="0"/>
              </a:endParaRPr>
            </a:p>
          </p:txBody>
        </p:sp>
      </p:grpSp>
      <p:sp>
        <p:nvSpPr>
          <p:cNvPr id="9221" name="AutoShape 13">
            <a:extLst>
              <a:ext uri="{FF2B5EF4-FFF2-40B4-BE49-F238E27FC236}">
                <a16:creationId xmlns:a16="http://schemas.microsoft.com/office/drawing/2014/main" id="{B9046988-1DA1-7907-0413-3B27E0ED116C}"/>
              </a:ext>
            </a:extLst>
          </p:cNvPr>
          <p:cNvSpPr>
            <a:spLocks/>
          </p:cNvSpPr>
          <p:nvPr/>
        </p:nvSpPr>
        <p:spPr bwMode="auto">
          <a:xfrm>
            <a:off x="7950407" y="2300207"/>
            <a:ext cx="1317625" cy="4699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rgbClr val="BBE0E3"/>
          </a:solidFill>
          <a:ln w="13546">
            <a:solidFill>
              <a:srgbClr val="000000"/>
            </a:solidFill>
            <a:round/>
            <a:headEnd/>
            <a:tailEnd/>
          </a:ln>
        </p:spPr>
        <p:txBody>
          <a:bodyPr lIns="0" tIns="0" rIns="0" bIns="0" anchor="ctr"/>
          <a:lstStyle/>
          <a:p>
            <a:endParaRPr lang="fr-FR"/>
          </a:p>
        </p:txBody>
      </p:sp>
      <p:sp>
        <p:nvSpPr>
          <p:cNvPr id="9222" name="Rectangle 14">
            <a:extLst>
              <a:ext uri="{FF2B5EF4-FFF2-40B4-BE49-F238E27FC236}">
                <a16:creationId xmlns:a16="http://schemas.microsoft.com/office/drawing/2014/main" id="{99DD8053-A777-EEA4-D304-27C5951C389B}"/>
              </a:ext>
            </a:extLst>
          </p:cNvPr>
          <p:cNvSpPr>
            <a:spLocks/>
          </p:cNvSpPr>
          <p:nvPr/>
        </p:nvSpPr>
        <p:spPr bwMode="auto">
          <a:xfrm>
            <a:off x="5635626" y="5213350"/>
            <a:ext cx="4308475" cy="1023938"/>
          </a:xfrm>
          <a:prstGeom prst="rect">
            <a:avLst/>
          </a:prstGeom>
          <a:solidFill>
            <a:srgbClr val="BBE0E3"/>
          </a:solidFill>
          <a:ln w="13546">
            <a:solidFill>
              <a:srgbClr val="000000"/>
            </a:solidFill>
            <a:round/>
            <a:headEnd/>
            <a:tailEnd/>
          </a:ln>
        </p:spPr>
        <p:txBody>
          <a:bodyPr lIns="0" tIns="0" rIns="0" bIns="0"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CH" altLang="fr-FR" sz="2000" dirty="0">
                <a:solidFill>
                  <a:schemeClr val="tx1"/>
                </a:solidFill>
                <a:latin typeface="Arial" panose="020B0604020202020204" pitchFamily="34" charset="0"/>
              </a:rPr>
              <a:t>OSP </a:t>
            </a:r>
            <a:r>
              <a:rPr lang="fr-CH" altLang="fr-FR" sz="2000" b="1" dirty="0">
                <a:solidFill>
                  <a:schemeClr val="tx1"/>
                </a:solidFill>
                <a:latin typeface="Arial" panose="020B0604020202020204" pitchFamily="34" charset="0"/>
              </a:rPr>
              <a:t>Travail Social</a:t>
            </a:r>
            <a:endParaRPr lang="fr-CH" altLang="fr-FR" sz="1400" dirty="0">
              <a:solidFill>
                <a:schemeClr val="tx1"/>
              </a:solidFill>
              <a:latin typeface="Arial" panose="020B0604020202020204" pitchFamily="34" charset="0"/>
            </a:endParaRPr>
          </a:p>
        </p:txBody>
      </p:sp>
      <p:sp>
        <p:nvSpPr>
          <p:cNvPr id="9223" name="Rectangle 16">
            <a:extLst>
              <a:ext uri="{FF2B5EF4-FFF2-40B4-BE49-F238E27FC236}">
                <a16:creationId xmlns:a16="http://schemas.microsoft.com/office/drawing/2014/main" id="{3103B415-C909-064C-EDDC-066052AF30E0}"/>
              </a:ext>
            </a:extLst>
          </p:cNvPr>
          <p:cNvSpPr>
            <a:spLocks/>
          </p:cNvSpPr>
          <p:nvPr/>
        </p:nvSpPr>
        <p:spPr bwMode="auto">
          <a:xfrm>
            <a:off x="5589588" y="4068764"/>
            <a:ext cx="4354512" cy="471487"/>
          </a:xfrm>
          <a:prstGeom prst="rect">
            <a:avLst/>
          </a:prstGeom>
          <a:solidFill>
            <a:srgbClr val="BBE0E3"/>
          </a:solidFill>
          <a:ln w="13546">
            <a:solidFill>
              <a:srgbClr val="000000"/>
            </a:solidFill>
            <a:round/>
            <a:headEnd/>
            <a:tailEnd/>
          </a:ln>
        </p:spPr>
        <p:txBody>
          <a:bodyPr lIns="0" tIns="0" rIns="0" bIns="0"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fr-CH" altLang="fr-FR" sz="3200">
              <a:solidFill>
                <a:schemeClr val="tx1"/>
              </a:solidFill>
              <a:latin typeface="Arial" panose="020B0604020202020204" pitchFamily="34" charset="0"/>
            </a:endParaRPr>
          </a:p>
        </p:txBody>
      </p:sp>
      <p:sp>
        <p:nvSpPr>
          <p:cNvPr id="9224" name="Rectangle 17">
            <a:extLst>
              <a:ext uri="{FF2B5EF4-FFF2-40B4-BE49-F238E27FC236}">
                <a16:creationId xmlns:a16="http://schemas.microsoft.com/office/drawing/2014/main" id="{BA3AAD00-DBF5-CD5B-A0EC-24CA00D61CED}"/>
              </a:ext>
            </a:extLst>
          </p:cNvPr>
          <p:cNvSpPr>
            <a:spLocks/>
          </p:cNvSpPr>
          <p:nvPr/>
        </p:nvSpPr>
        <p:spPr bwMode="auto">
          <a:xfrm>
            <a:off x="6127751" y="4037013"/>
            <a:ext cx="3063875"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FR" altLang="fr-FR" sz="900" dirty="0">
                <a:solidFill>
                  <a:srgbClr val="000000"/>
                </a:solidFill>
                <a:latin typeface="Arial" panose="020B0604020202020204" pitchFamily="34" charset="0"/>
                <a:cs typeface="Arial" panose="020B0604020202020204" pitchFamily="34" charset="0"/>
                <a:sym typeface="Arial" panose="020B0604020202020204" pitchFamily="34" charset="0"/>
              </a:rPr>
              <a:t> </a:t>
            </a:r>
            <a:r>
              <a:rPr lang="fr-FR" altLang="fr-FR" sz="1400" dirty="0">
                <a:solidFill>
                  <a:srgbClr val="000000"/>
                </a:solidFill>
                <a:latin typeface="Arial" panose="020B0604020202020204" pitchFamily="34" charset="0"/>
                <a:cs typeface="Arial" panose="020B0604020202020204" pitchFamily="34" charset="0"/>
                <a:sym typeface="Arial" panose="020B0604020202020204" pitchFamily="34" charset="0"/>
              </a:rPr>
              <a:t>Certificat de culture</a:t>
            </a:r>
          </a:p>
          <a:p>
            <a:pPr algn="ctr" eaLnBrk="1" hangingPunct="1">
              <a:spcBef>
                <a:spcPct val="0"/>
              </a:spcBef>
              <a:buClrTx/>
              <a:buSzTx/>
              <a:buFontTx/>
              <a:buNone/>
            </a:pPr>
            <a:r>
              <a:rPr lang="fr-FR" altLang="fr-FR" sz="1400" dirty="0">
                <a:solidFill>
                  <a:srgbClr val="000000"/>
                </a:solidFill>
                <a:latin typeface="Arial" panose="020B0604020202020204" pitchFamily="34" charset="0"/>
                <a:cs typeface="Arial" panose="020B0604020202020204" pitchFamily="34" charset="0"/>
                <a:sym typeface="Arial" panose="020B0604020202020204" pitchFamily="34" charset="0"/>
              </a:rPr>
              <a:t> générale</a:t>
            </a:r>
            <a:endParaRPr lang="fr-FR" altLang="fr-FR" sz="2800" dirty="0">
              <a:solidFill>
                <a:srgbClr val="000000"/>
              </a:solidFill>
              <a:latin typeface="Helvetica Light" panose="020B0403020202020204" pitchFamily="34" charset="0"/>
              <a:cs typeface="Arial" panose="020B0604020202020204" pitchFamily="34" charset="0"/>
              <a:sym typeface="Helvetica Light" panose="020B0403020202020204" pitchFamily="34" charset="0"/>
            </a:endParaRPr>
          </a:p>
        </p:txBody>
      </p:sp>
      <p:sp>
        <p:nvSpPr>
          <p:cNvPr id="9225" name="AutoShape 18">
            <a:extLst>
              <a:ext uri="{FF2B5EF4-FFF2-40B4-BE49-F238E27FC236}">
                <a16:creationId xmlns:a16="http://schemas.microsoft.com/office/drawing/2014/main" id="{2F2E0D4D-A403-BD1C-725C-19E1252A2CAA}"/>
              </a:ext>
            </a:extLst>
          </p:cNvPr>
          <p:cNvSpPr>
            <a:spLocks/>
          </p:cNvSpPr>
          <p:nvPr/>
        </p:nvSpPr>
        <p:spPr bwMode="auto">
          <a:xfrm>
            <a:off x="8374063" y="3479801"/>
            <a:ext cx="755650" cy="4683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rgbClr val="008000"/>
          </a:solidFill>
          <a:ln w="13546">
            <a:solidFill>
              <a:srgbClr val="000000"/>
            </a:solidFill>
            <a:round/>
            <a:headEnd/>
            <a:tailEnd/>
          </a:ln>
        </p:spPr>
        <p:txBody>
          <a:bodyPr lIns="72248" tIns="72248" rIns="72248" bIns="72248" anchor="ctr"/>
          <a:lstStyle/>
          <a:p>
            <a:endParaRPr lang="fr-FR"/>
          </a:p>
        </p:txBody>
      </p:sp>
      <p:sp>
        <p:nvSpPr>
          <p:cNvPr id="5135" name="AutoShape 19">
            <a:extLst>
              <a:ext uri="{FF2B5EF4-FFF2-40B4-BE49-F238E27FC236}">
                <a16:creationId xmlns:a16="http://schemas.microsoft.com/office/drawing/2014/main" id="{E1203586-B055-78F9-7823-01F96A534882}"/>
              </a:ext>
            </a:extLst>
          </p:cNvPr>
          <p:cNvSpPr>
            <a:spLocks/>
          </p:cNvSpPr>
          <p:nvPr/>
        </p:nvSpPr>
        <p:spPr bwMode="auto">
          <a:xfrm>
            <a:off x="7361238" y="4645025"/>
            <a:ext cx="755650" cy="4699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chemeClr val="tx2">
              <a:lumMod val="60000"/>
              <a:lumOff val="40000"/>
            </a:schemeClr>
          </a:solidFill>
          <a:ln w="13546">
            <a:solidFill>
              <a:srgbClr val="000000"/>
            </a:solidFill>
            <a:round/>
            <a:headEnd/>
            <a:tailEnd/>
          </a:ln>
        </p:spPr>
        <p:txBody>
          <a:bodyPr lIns="72248" tIns="72248" rIns="72248" bIns="72248" anchor="ctr"/>
          <a:lstStyle/>
          <a:p>
            <a:pPr eaLnBrk="1" hangingPunct="1">
              <a:defRPr/>
            </a:pPr>
            <a:endParaRPr lang="fr-CH"/>
          </a:p>
        </p:txBody>
      </p:sp>
      <p:sp>
        <p:nvSpPr>
          <p:cNvPr id="9227" name="AutoShape 20">
            <a:extLst>
              <a:ext uri="{FF2B5EF4-FFF2-40B4-BE49-F238E27FC236}">
                <a16:creationId xmlns:a16="http://schemas.microsoft.com/office/drawing/2014/main" id="{C6DA6716-16F2-0C76-C146-DD49338DE6E1}"/>
              </a:ext>
            </a:extLst>
          </p:cNvPr>
          <p:cNvSpPr>
            <a:spLocks/>
          </p:cNvSpPr>
          <p:nvPr/>
        </p:nvSpPr>
        <p:spPr bwMode="auto">
          <a:xfrm>
            <a:off x="6045200" y="3479801"/>
            <a:ext cx="755650" cy="4683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rgbClr val="008000"/>
          </a:solidFill>
          <a:ln w="13546">
            <a:solidFill>
              <a:srgbClr val="000000"/>
            </a:solidFill>
            <a:round/>
            <a:headEnd/>
            <a:tailEnd/>
          </a:ln>
        </p:spPr>
        <p:txBody>
          <a:bodyPr lIns="0" tIns="0" rIns="0" bIns="0" anchor="ctr"/>
          <a:lstStyle/>
          <a:p>
            <a:endParaRPr lang="fr-FR"/>
          </a:p>
        </p:txBody>
      </p:sp>
      <p:sp>
        <p:nvSpPr>
          <p:cNvPr id="9228" name="Rectangle 21">
            <a:extLst>
              <a:ext uri="{FF2B5EF4-FFF2-40B4-BE49-F238E27FC236}">
                <a16:creationId xmlns:a16="http://schemas.microsoft.com/office/drawing/2014/main" id="{4D942B70-978C-D03D-673E-D076FBE0B956}"/>
              </a:ext>
            </a:extLst>
          </p:cNvPr>
          <p:cNvSpPr>
            <a:spLocks/>
          </p:cNvSpPr>
          <p:nvPr/>
        </p:nvSpPr>
        <p:spPr bwMode="auto">
          <a:xfrm>
            <a:off x="9944100" y="6510339"/>
            <a:ext cx="260350"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0" tIns="0" rIns="0" bIns="0"/>
          <a:lstStyle>
            <a:lvl1pPr defTabSz="642938">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defTabSz="642938">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defTabSz="642938">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defTabSz="642938">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defTabSz="642938">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defTabSz="642938"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defTabSz="642938"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defTabSz="642938"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defTabSz="642938"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endParaRPr lang="fr-FR" altLang="fr-FR" sz="2500" dirty="0">
              <a:solidFill>
                <a:srgbClr val="000000"/>
              </a:solidFill>
              <a:latin typeface="Helvetica Light" panose="020B0403020202020204" pitchFamily="34" charset="0"/>
              <a:sym typeface="Helvetica Light" panose="020B0403020202020204" pitchFamily="34" charset="0"/>
            </a:endParaRPr>
          </a:p>
        </p:txBody>
      </p:sp>
      <p:sp>
        <p:nvSpPr>
          <p:cNvPr id="28" name="AutoShape 19">
            <a:extLst>
              <a:ext uri="{FF2B5EF4-FFF2-40B4-BE49-F238E27FC236}">
                <a16:creationId xmlns:a16="http://schemas.microsoft.com/office/drawing/2014/main" id="{EFDCBD9D-8C68-E221-B29A-7EBED244CA14}"/>
              </a:ext>
            </a:extLst>
          </p:cNvPr>
          <p:cNvSpPr>
            <a:spLocks/>
          </p:cNvSpPr>
          <p:nvPr/>
        </p:nvSpPr>
        <p:spPr bwMode="auto">
          <a:xfrm rot="16200000">
            <a:off x="5693569" y="3544094"/>
            <a:ext cx="230188" cy="2736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chemeClr val="accent3">
              <a:lumMod val="75000"/>
            </a:schemeClr>
          </a:solidFill>
          <a:ln w="13546">
            <a:solidFill>
              <a:srgbClr val="000000"/>
            </a:solidFill>
            <a:round/>
            <a:headEnd/>
            <a:tailEnd/>
          </a:ln>
        </p:spPr>
        <p:txBody>
          <a:bodyPr lIns="72248" tIns="72248" rIns="72248" bIns="72248" anchor="ctr"/>
          <a:lstStyle/>
          <a:p>
            <a:pPr eaLnBrk="1" hangingPunct="1">
              <a:defRPr/>
            </a:pPr>
            <a:endParaRPr lang="fr-CH"/>
          </a:p>
        </p:txBody>
      </p:sp>
      <p:sp>
        <p:nvSpPr>
          <p:cNvPr id="9234" name="Rectangle 22">
            <a:extLst>
              <a:ext uri="{FF2B5EF4-FFF2-40B4-BE49-F238E27FC236}">
                <a16:creationId xmlns:a16="http://schemas.microsoft.com/office/drawing/2014/main" id="{1CFE3B6E-586F-58D7-DBF6-B0D2276AD174}"/>
              </a:ext>
            </a:extLst>
          </p:cNvPr>
          <p:cNvSpPr>
            <a:spLocks/>
          </p:cNvSpPr>
          <p:nvPr/>
        </p:nvSpPr>
        <p:spPr bwMode="auto">
          <a:xfrm>
            <a:off x="7659688" y="1479866"/>
            <a:ext cx="2033588" cy="709613"/>
          </a:xfrm>
          <a:prstGeom prst="rect">
            <a:avLst/>
          </a:prstGeom>
          <a:solidFill>
            <a:srgbClr val="000000">
              <a:alpha val="0"/>
            </a:srgbClr>
          </a:solidFill>
          <a:ln w="27093">
            <a:solidFill>
              <a:srgbClr val="4C4C4C"/>
            </a:solidFill>
            <a:round/>
            <a:headEnd/>
            <a:tailEnd/>
          </a:ln>
        </p:spPr>
        <p:txBody>
          <a:bodyPr lIns="72248" tIns="72248" rIns="72248" bIns="7224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CH" altLang="fr-FR" dirty="0">
                <a:solidFill>
                  <a:schemeClr val="tx1"/>
                </a:solidFill>
                <a:latin typeface="Arial" panose="020B0604020202020204" pitchFamily="34" charset="0"/>
              </a:rPr>
              <a:t>HETS</a:t>
            </a:r>
          </a:p>
          <a:p>
            <a:pPr algn="ctr" eaLnBrk="1" hangingPunct="1">
              <a:spcBef>
                <a:spcPct val="0"/>
              </a:spcBef>
              <a:buClrTx/>
              <a:buSzTx/>
              <a:buFontTx/>
              <a:buNone/>
            </a:pPr>
            <a:r>
              <a:rPr lang="fr-CH" altLang="fr-FR" dirty="0">
                <a:solidFill>
                  <a:schemeClr val="tx1"/>
                </a:solidFill>
                <a:latin typeface="Arial" panose="020B0604020202020204" pitchFamily="34" charset="0"/>
              </a:rPr>
              <a:t>(travail social)</a:t>
            </a:r>
          </a:p>
        </p:txBody>
      </p:sp>
      <p:pic>
        <p:nvPicPr>
          <p:cNvPr id="9235" name="Rectangle 4">
            <a:extLst>
              <a:ext uri="{FF2B5EF4-FFF2-40B4-BE49-F238E27FC236}">
                <a16:creationId xmlns:a16="http://schemas.microsoft.com/office/drawing/2014/main" id="{A4380DC0-98DF-644C-09B1-82096EE98A95}"/>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6338" y="4518025"/>
            <a:ext cx="19939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9B65DA21-D0D5-99B8-C282-EBFE2D210186}"/>
              </a:ext>
            </a:extLst>
          </p:cNvPr>
          <p:cNvSpPr/>
          <p:nvPr/>
        </p:nvSpPr>
        <p:spPr>
          <a:xfrm>
            <a:off x="2263676" y="490677"/>
            <a:ext cx="7810599" cy="669746"/>
          </a:xfrm>
          <a:prstGeom prst="rect">
            <a:avLst/>
          </a:prstGeom>
          <a:solidFill>
            <a:schemeClr val="bg2"/>
          </a:solid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fr-CH" sz="2000" b="1" dirty="0">
                <a:ln w="0"/>
                <a:solidFill>
                  <a:schemeClr val="tx2"/>
                </a:solidFill>
                <a:effectLst>
                  <a:outerShdw blurRad="38100" dist="19050" dir="2700000" algn="tl" rotWithShape="0">
                    <a:schemeClr val="dk1">
                      <a:alpha val="40000"/>
                    </a:schemeClr>
                  </a:outerShdw>
                </a:effectLst>
                <a:latin typeface="Arial Black" panose="020B0A04020102020204" pitchFamily="34" charset="0"/>
              </a:rPr>
              <a:t>Le parcours de formation de l'OSP Travail Social</a:t>
            </a:r>
          </a:p>
        </p:txBody>
      </p:sp>
      <p:sp>
        <p:nvSpPr>
          <p:cNvPr id="6" name="Rectangle 5"/>
          <p:cNvSpPr/>
          <p:nvPr/>
        </p:nvSpPr>
        <p:spPr>
          <a:xfrm>
            <a:off x="3585883" y="5207936"/>
            <a:ext cx="224118" cy="210297"/>
          </a:xfrm>
          <a:prstGeom prst="rect">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CH"/>
          </a:p>
        </p:txBody>
      </p:sp>
      <p:sp>
        <p:nvSpPr>
          <p:cNvPr id="7" name="Accolade ouvrante 6">
            <a:extLst>
              <a:ext uri="{FF2B5EF4-FFF2-40B4-BE49-F238E27FC236}">
                <a16:creationId xmlns:a16="http://schemas.microsoft.com/office/drawing/2014/main" id="{9CBAA928-E8E0-60D8-05C1-6DA532697395}"/>
              </a:ext>
            </a:extLst>
          </p:cNvPr>
          <p:cNvSpPr/>
          <p:nvPr/>
        </p:nvSpPr>
        <p:spPr>
          <a:xfrm>
            <a:off x="4807430" y="1346160"/>
            <a:ext cx="639063" cy="3194091"/>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fr-CH"/>
          </a:p>
        </p:txBody>
      </p:sp>
      <p:sp>
        <p:nvSpPr>
          <p:cNvPr id="4" name="ZoneTexte 3"/>
          <p:cNvSpPr txBox="1"/>
          <p:nvPr/>
        </p:nvSpPr>
        <p:spPr>
          <a:xfrm>
            <a:off x="2091675" y="1957078"/>
            <a:ext cx="2312777" cy="1569660"/>
          </a:xfrm>
          <a:prstGeom prst="rect">
            <a:avLst/>
          </a:prstGeom>
          <a:noFill/>
        </p:spPr>
        <p:txBody>
          <a:bodyPr wrap="square" rtlCol="0">
            <a:spAutoFit/>
          </a:bodyPr>
          <a:lstStyle/>
          <a:p>
            <a:r>
              <a:rPr lang="fr-CH" dirty="0"/>
              <a:t>Formations professionnelles tertiaires faisant suite au certificat ECG OSP</a:t>
            </a:r>
          </a:p>
          <a:p>
            <a:r>
              <a:rPr lang="fr-CH" sz="2400" b="1" dirty="0"/>
              <a:t>Travail Social</a:t>
            </a:r>
          </a:p>
        </p:txBody>
      </p:sp>
      <p:sp>
        <p:nvSpPr>
          <p:cNvPr id="5" name="Espace réservé du numéro de diapositive 4"/>
          <p:cNvSpPr>
            <a:spLocks noGrp="1"/>
          </p:cNvSpPr>
          <p:nvPr>
            <p:ph type="sldNum" sz="quarter" idx="12"/>
          </p:nvPr>
        </p:nvSpPr>
        <p:spPr/>
        <p:txBody>
          <a:bodyPr/>
          <a:lstStyle/>
          <a:p>
            <a:fld id="{69E57DC2-970A-4B3E-BB1C-7A09969E49DF}" type="slidenum">
              <a:rPr lang="en-US" smtClean="0"/>
              <a:t>4</a:t>
            </a:fld>
            <a:endParaRPr lang="en-US"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2EE718DF-98B3-9FF1-0400-624A5FB191CE}"/>
              </a:ext>
            </a:extLst>
          </p:cNvPr>
          <p:cNvSpPr txBox="1">
            <a:spLocks/>
          </p:cNvSpPr>
          <p:nvPr/>
        </p:nvSpPr>
        <p:spPr>
          <a:xfrm>
            <a:off x="854777" y="448509"/>
            <a:ext cx="10601102" cy="768030"/>
          </a:xfrm>
          <a:prstGeom prst="rect">
            <a:avLst/>
          </a:prstGeom>
        </p:spPr>
        <p:txBody>
          <a:bodyPr>
            <a:no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marL="514350" indent="-514350">
              <a:buAutoNum type="arabicPeriod" startAt="2"/>
            </a:pPr>
            <a:r>
              <a:rPr lang="en-US" sz="32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Les disciplines de </a:t>
            </a:r>
            <a:r>
              <a:rPr lang="en-US" sz="32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l'OSP</a:t>
            </a:r>
            <a:r>
              <a:rPr lang="en-US" sz="32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Travail social : 2</a:t>
            </a:r>
            <a:r>
              <a:rPr lang="en-US" sz="3200" b="1" baseline="30000"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e</a:t>
            </a:r>
            <a:r>
              <a:rPr lang="en-US" sz="32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et 3</a:t>
            </a:r>
            <a:r>
              <a:rPr lang="en-US" sz="3200" b="1" baseline="30000"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e</a:t>
            </a:r>
            <a:r>
              <a:rPr lang="en-US" sz="32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a:t>
            </a:r>
          </a:p>
        </p:txBody>
      </p:sp>
      <p:sp>
        <p:nvSpPr>
          <p:cNvPr id="8" name="Espace réservé du numéro de diapositive 7"/>
          <p:cNvSpPr>
            <a:spLocks noGrp="1"/>
          </p:cNvSpPr>
          <p:nvPr>
            <p:ph type="sldNum" sz="quarter" idx="12"/>
          </p:nvPr>
        </p:nvSpPr>
        <p:spPr/>
        <p:txBody>
          <a:bodyPr/>
          <a:lstStyle/>
          <a:p>
            <a:fld id="{69E57DC2-970A-4B3E-BB1C-7A09969E49DF}" type="slidenum">
              <a:rPr lang="en-US" smtClean="0"/>
              <a:t>5</a:t>
            </a:fld>
            <a:endParaRPr lang="en-US" dirty="0"/>
          </a:p>
        </p:txBody>
      </p:sp>
      <p:graphicFrame>
        <p:nvGraphicFramePr>
          <p:cNvPr id="9" name="Tableau 8"/>
          <p:cNvGraphicFramePr>
            <a:graphicFrameLocks noGrp="1"/>
          </p:cNvGraphicFramePr>
          <p:nvPr/>
        </p:nvGraphicFramePr>
        <p:xfrm>
          <a:off x="2749119" y="1142641"/>
          <a:ext cx="6421774" cy="4391037"/>
        </p:xfrm>
        <a:graphic>
          <a:graphicData uri="http://schemas.openxmlformats.org/drawingml/2006/table">
            <a:tbl>
              <a:tblPr firstRow="1" bandRow="1">
                <a:tableStyleId>{00A15C55-8517-42AA-B614-E9B94910E393}</a:tableStyleId>
              </a:tblPr>
              <a:tblGrid>
                <a:gridCol w="2961399">
                  <a:extLst>
                    <a:ext uri="{9D8B030D-6E8A-4147-A177-3AD203B41FA5}">
                      <a16:colId xmlns:a16="http://schemas.microsoft.com/office/drawing/2014/main" val="337443361"/>
                    </a:ext>
                  </a:extLst>
                </a:gridCol>
                <a:gridCol w="3460375">
                  <a:extLst>
                    <a:ext uri="{9D8B030D-6E8A-4147-A177-3AD203B41FA5}">
                      <a16:colId xmlns:a16="http://schemas.microsoft.com/office/drawing/2014/main" val="962804334"/>
                    </a:ext>
                  </a:extLst>
                </a:gridCol>
              </a:tblGrid>
              <a:tr h="370840">
                <a:tc>
                  <a:txBody>
                    <a:bodyPr/>
                    <a:lstStyle/>
                    <a:p>
                      <a:r>
                        <a:rPr lang="fr-CH" dirty="0"/>
                        <a:t>2</a:t>
                      </a:r>
                      <a:r>
                        <a:rPr lang="fr-CH" baseline="30000" dirty="0"/>
                        <a:t>e</a:t>
                      </a:r>
                      <a:r>
                        <a:rPr lang="fr-CH" dirty="0"/>
                        <a:t> :</a:t>
                      </a:r>
                      <a:r>
                        <a:rPr lang="fr-CH" baseline="0" dirty="0"/>
                        <a:t> </a:t>
                      </a:r>
                      <a:r>
                        <a:rPr lang="fr-CH" dirty="0"/>
                        <a:t>OSP 24%</a:t>
                      </a:r>
                    </a:p>
                  </a:txBody>
                  <a:tcPr>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3</a:t>
                      </a:r>
                      <a:r>
                        <a:rPr lang="fr-CH" baseline="30000" dirty="0"/>
                        <a:t>e</a:t>
                      </a:r>
                      <a:r>
                        <a:rPr lang="fr-CH" dirty="0"/>
                        <a:t> : OSP 40%</a:t>
                      </a:r>
                    </a:p>
                  </a:txBody>
                  <a:tcPr>
                    <a:solidFill>
                      <a:schemeClr val="accent4">
                        <a:lumMod val="75000"/>
                      </a:schemeClr>
                    </a:solidFill>
                  </a:tcPr>
                </a:tc>
                <a:extLst>
                  <a:ext uri="{0D108BD9-81ED-4DB2-BD59-A6C34878D82A}">
                    <a16:rowId xmlns:a16="http://schemas.microsoft.com/office/drawing/2014/main" val="3977597888"/>
                  </a:ext>
                </a:extLst>
              </a:tr>
              <a:tr h="370840">
                <a:tc>
                  <a:txBody>
                    <a:bodyPr/>
                    <a:lstStyle/>
                    <a:p>
                      <a:r>
                        <a:rPr lang="fr-CH" dirty="0"/>
                        <a:t>Histoire (2h)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Histoire (2h)</a:t>
                      </a:r>
                    </a:p>
                  </a:txBody>
                  <a:tcPr/>
                </a:tc>
                <a:extLst>
                  <a:ext uri="{0D108BD9-81ED-4DB2-BD59-A6C34878D82A}">
                    <a16:rowId xmlns:a16="http://schemas.microsoft.com/office/drawing/2014/main" val="1044586852"/>
                  </a:ext>
                </a:extLst>
              </a:tr>
              <a:tr h="370840">
                <a:tc>
                  <a:txBody>
                    <a:bodyPr/>
                    <a:lstStyle/>
                    <a:p>
                      <a:r>
                        <a:rPr lang="fr-CH" dirty="0"/>
                        <a:t>Géographie (2h)</a:t>
                      </a:r>
                    </a:p>
                  </a:txBody>
                  <a:tcPr/>
                </a:tc>
                <a:tc>
                  <a:txBody>
                    <a:bodyPr/>
                    <a:lstStyle/>
                    <a:p>
                      <a:r>
                        <a:rPr lang="fr-CH" dirty="0"/>
                        <a:t>Géographie (2h)</a:t>
                      </a:r>
                    </a:p>
                  </a:txBody>
                  <a:tcPr/>
                </a:tc>
                <a:extLst>
                  <a:ext uri="{0D108BD9-81ED-4DB2-BD59-A6C34878D82A}">
                    <a16:rowId xmlns:a16="http://schemas.microsoft.com/office/drawing/2014/main" val="3219623147"/>
                  </a:ext>
                </a:extLst>
              </a:tr>
              <a:tr h="370840">
                <a:tc>
                  <a:txBody>
                    <a:bodyPr/>
                    <a:lstStyle/>
                    <a:p>
                      <a:r>
                        <a:rPr lang="fr-CH" dirty="0"/>
                        <a:t>Droit (2h)</a:t>
                      </a:r>
                    </a:p>
                  </a:txBody>
                  <a:tcPr/>
                </a:tc>
                <a:tc>
                  <a:txBody>
                    <a:bodyPr/>
                    <a:lstStyle/>
                    <a:p>
                      <a:endParaRPr lang="fr-CH"/>
                    </a:p>
                  </a:txBody>
                  <a:tcPr/>
                </a:tc>
                <a:extLst>
                  <a:ext uri="{0D108BD9-81ED-4DB2-BD59-A6C34878D82A}">
                    <a16:rowId xmlns:a16="http://schemas.microsoft.com/office/drawing/2014/main" val="40626641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Sociologie (2h)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Sociologie (2h)</a:t>
                      </a:r>
                    </a:p>
                  </a:txBody>
                  <a:tcPr/>
                </a:tc>
                <a:extLst>
                  <a:ext uri="{0D108BD9-81ED-4DB2-BD59-A6C34878D82A}">
                    <a16:rowId xmlns:a16="http://schemas.microsoft.com/office/drawing/2014/main" val="1181247990"/>
                  </a:ext>
                </a:extLst>
              </a:tr>
              <a:tr h="370840">
                <a:tc>
                  <a:txBody>
                    <a:bodyPr/>
                    <a:lstStyle/>
                    <a:p>
                      <a:endParaRPr lang="fr-CH" dirty="0"/>
                    </a:p>
                  </a:txBody>
                  <a:tcPr/>
                </a:tc>
                <a:tc>
                  <a:txBody>
                    <a:bodyPr/>
                    <a:lstStyle/>
                    <a:p>
                      <a:r>
                        <a:rPr lang="fr-CH" dirty="0"/>
                        <a:t>Psychologie (2h)</a:t>
                      </a:r>
                    </a:p>
                  </a:txBody>
                  <a:tcPr/>
                </a:tc>
                <a:extLst>
                  <a:ext uri="{0D108BD9-81ED-4DB2-BD59-A6C34878D82A}">
                    <a16:rowId xmlns:a16="http://schemas.microsoft.com/office/drawing/2014/main" val="670784309"/>
                  </a:ext>
                </a:extLst>
              </a:tr>
              <a:tr h="370840">
                <a:tc>
                  <a:txBody>
                    <a:bodyPr/>
                    <a:lstStyle/>
                    <a:p>
                      <a:endParaRPr lang="fr-CH" dirty="0"/>
                    </a:p>
                  </a:txBody>
                  <a:tcPr/>
                </a:tc>
                <a:tc>
                  <a:txBody>
                    <a:bodyPr/>
                    <a:lstStyle/>
                    <a:p>
                      <a:r>
                        <a:rPr lang="fr-CH" dirty="0"/>
                        <a:t>Société-histoire-économie (2h)</a:t>
                      </a:r>
                    </a:p>
                  </a:txBody>
                  <a:tcPr/>
                </a:tc>
                <a:extLst>
                  <a:ext uri="{0D108BD9-81ED-4DB2-BD59-A6C34878D82A}">
                    <a16:rowId xmlns:a16="http://schemas.microsoft.com/office/drawing/2014/main" val="2081124316"/>
                  </a:ext>
                </a:extLst>
              </a:tr>
              <a:tr h="370840">
                <a:tc>
                  <a:txBody>
                    <a:bodyPr/>
                    <a:lstStyle/>
                    <a:p>
                      <a:endParaRPr lang="fr-CH" dirty="0"/>
                    </a:p>
                  </a:txBody>
                  <a:tcPr/>
                </a:tc>
                <a:tc>
                  <a:txBody>
                    <a:bodyPr/>
                    <a:lstStyle/>
                    <a:p>
                      <a:r>
                        <a:rPr lang="fr-CH" dirty="0"/>
                        <a:t>Économie politique (2h)</a:t>
                      </a:r>
                    </a:p>
                  </a:txBody>
                  <a:tcPr/>
                </a:tc>
                <a:extLst>
                  <a:ext uri="{0D108BD9-81ED-4DB2-BD59-A6C34878D82A}">
                    <a16:rowId xmlns:a16="http://schemas.microsoft.com/office/drawing/2014/main" val="85274625"/>
                  </a:ext>
                </a:extLst>
              </a:tr>
              <a:tr h="413397">
                <a:tc gridSpan="2">
                  <a:txBody>
                    <a:bodyPr/>
                    <a:lstStyle/>
                    <a:p>
                      <a:r>
                        <a:rPr lang="fr-CH" b="1" dirty="0">
                          <a:solidFill>
                            <a:schemeClr val="bg1"/>
                          </a:solidFill>
                        </a:rPr>
                        <a:t>Notes anticipées de 2</a:t>
                      </a:r>
                      <a:r>
                        <a:rPr lang="fr-CH" b="1" baseline="30000" dirty="0">
                          <a:solidFill>
                            <a:schemeClr val="bg1"/>
                          </a:solidFill>
                        </a:rPr>
                        <a:t>e</a:t>
                      </a:r>
                      <a:r>
                        <a:rPr lang="fr-CH" b="1" dirty="0">
                          <a:solidFill>
                            <a:schemeClr val="bg1"/>
                          </a:solidFill>
                        </a:rPr>
                        <a:t> -&gt; bulletin</a:t>
                      </a:r>
                      <a:r>
                        <a:rPr lang="fr-CH" b="1" baseline="0" dirty="0">
                          <a:solidFill>
                            <a:schemeClr val="bg1"/>
                          </a:solidFill>
                        </a:rPr>
                        <a:t> de </a:t>
                      </a:r>
                      <a:r>
                        <a:rPr lang="fr-CH" b="1" dirty="0">
                          <a:solidFill>
                            <a:schemeClr val="bg1"/>
                          </a:solidFill>
                        </a:rPr>
                        <a:t>3</a:t>
                      </a:r>
                      <a:r>
                        <a:rPr lang="fr-CH" b="1" baseline="30000" dirty="0">
                          <a:solidFill>
                            <a:schemeClr val="bg1"/>
                          </a:solidFill>
                        </a:rPr>
                        <a:t>e</a:t>
                      </a:r>
                      <a:r>
                        <a:rPr lang="fr-CH" b="1" dirty="0">
                          <a:solidFill>
                            <a:schemeClr val="bg1"/>
                          </a:solidFill>
                        </a:rPr>
                        <a:t> </a:t>
                      </a:r>
                    </a:p>
                  </a:txBody>
                  <a:tcPr>
                    <a:solidFill>
                      <a:schemeClr val="accent4">
                        <a:lumMod val="75000"/>
                      </a:schemeClr>
                    </a:solidFill>
                  </a:tcPr>
                </a:tc>
                <a:tc hMerge="1">
                  <a:txBody>
                    <a:bodyPr/>
                    <a:lstStyle/>
                    <a:p>
                      <a:endParaRPr lang="fr-CH"/>
                    </a:p>
                  </a:txBody>
                  <a:tcPr/>
                </a:tc>
                <a:extLst>
                  <a:ext uri="{0D108BD9-81ED-4DB2-BD59-A6C34878D82A}">
                    <a16:rowId xmlns:a16="http://schemas.microsoft.com/office/drawing/2014/main" val="3586328308"/>
                  </a:ext>
                </a:extLst>
              </a:tr>
              <a:tr h="370840">
                <a:tc>
                  <a:txBody>
                    <a:bodyPr/>
                    <a:lstStyle/>
                    <a:p>
                      <a:r>
                        <a:rPr lang="fr-CH" dirty="0"/>
                        <a:t>Note d'Arts</a:t>
                      </a:r>
                    </a:p>
                  </a:txBody>
                  <a:tcPr/>
                </a:tc>
                <a:tc>
                  <a:txBody>
                    <a:bodyPr/>
                    <a:lstStyle/>
                    <a:p>
                      <a:endParaRPr lang="fr-CH" dirty="0"/>
                    </a:p>
                  </a:txBody>
                  <a:tcPr/>
                </a:tc>
                <a:extLst>
                  <a:ext uri="{0D108BD9-81ED-4DB2-BD59-A6C34878D82A}">
                    <a16:rowId xmlns:a16="http://schemas.microsoft.com/office/drawing/2014/main" val="743467315"/>
                  </a:ext>
                </a:extLst>
              </a:tr>
              <a:tr h="370840">
                <a:tc>
                  <a:txBody>
                    <a:bodyPr/>
                    <a:lstStyle/>
                    <a:p>
                      <a:r>
                        <a:rPr lang="fr-CH" dirty="0"/>
                        <a:t>Note</a:t>
                      </a:r>
                      <a:r>
                        <a:rPr lang="fr-CH" baseline="0" dirty="0"/>
                        <a:t> sciences expérimentales</a:t>
                      </a:r>
                      <a:endParaRPr lang="fr-CH" dirty="0"/>
                    </a:p>
                  </a:txBody>
                  <a:tcPr/>
                </a:tc>
                <a:tc>
                  <a:txBody>
                    <a:bodyPr/>
                    <a:lstStyle/>
                    <a:p>
                      <a:endParaRPr lang="fr-CH"/>
                    </a:p>
                  </a:txBody>
                  <a:tcPr/>
                </a:tc>
                <a:extLst>
                  <a:ext uri="{0D108BD9-81ED-4DB2-BD59-A6C34878D82A}">
                    <a16:rowId xmlns:a16="http://schemas.microsoft.com/office/drawing/2014/main" val="876390977"/>
                  </a:ext>
                </a:extLst>
              </a:tr>
            </a:tbl>
          </a:graphicData>
        </a:graphic>
      </p:graphicFrame>
      <p:cxnSp>
        <p:nvCxnSpPr>
          <p:cNvPr id="7" name="Connecteur droit avec flèche 6"/>
          <p:cNvCxnSpPr/>
          <p:nvPr/>
        </p:nvCxnSpPr>
        <p:spPr>
          <a:xfrm>
            <a:off x="4087421" y="4705268"/>
            <a:ext cx="1889185" cy="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5"/>
          <p:cNvSpPr txBox="1"/>
          <p:nvPr/>
        </p:nvSpPr>
        <p:spPr>
          <a:xfrm>
            <a:off x="2749119" y="5749379"/>
            <a:ext cx="7215067" cy="738664"/>
          </a:xfrm>
          <a:prstGeom prst="rect">
            <a:avLst/>
          </a:prstGeom>
          <a:noFill/>
        </p:spPr>
        <p:txBody>
          <a:bodyPr wrap="square" rtlCol="0">
            <a:spAutoFit/>
          </a:bodyPr>
          <a:lstStyle/>
          <a:p>
            <a:r>
              <a:rPr lang="fr-CH" sz="1400" i="1" dirty="0"/>
              <a:t>Arts = Musique ou Arts dramatiques ou Arts visuels</a:t>
            </a:r>
          </a:p>
          <a:p>
            <a:endParaRPr lang="fr-CH" sz="1400" i="1" dirty="0"/>
          </a:p>
          <a:p>
            <a:r>
              <a:rPr lang="fr-CH" sz="1400" i="1" dirty="0"/>
              <a:t>Sciences expérimentales = Biologie Environnement ou Physique ou Chimie</a:t>
            </a:r>
          </a:p>
        </p:txBody>
      </p:sp>
      <p:cxnSp>
        <p:nvCxnSpPr>
          <p:cNvPr id="10" name="Connecteur droit avec flèche 9"/>
          <p:cNvCxnSpPr/>
          <p:nvPr/>
        </p:nvCxnSpPr>
        <p:spPr>
          <a:xfrm flipV="1">
            <a:off x="4419115" y="5226423"/>
            <a:ext cx="1557491" cy="5157"/>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927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2" descr="poignees_de_mains">
            <a:extLst>
              <a:ext uri="{FF2B5EF4-FFF2-40B4-BE49-F238E27FC236}">
                <a16:creationId xmlns:a16="http://schemas.microsoft.com/office/drawing/2014/main" id="{79541DA2-6D40-A497-243C-3AD6945CF1D3}"/>
              </a:ext>
            </a:extLst>
          </p:cNvPr>
          <p:cNvPicPr>
            <a:picLocks noChangeAspect="1"/>
          </p:cNvPicPr>
          <p:nvPr/>
        </p:nvPicPr>
        <p:blipFill>
          <a:blip r:embed="rId2">
            <a:extLst>
              <a:ext uri="{28A0092B-C50C-407E-A947-70E740481C1C}">
                <a14:useLocalDpi xmlns:a14="http://schemas.microsoft.com/office/drawing/2010/main" val="0"/>
              </a:ext>
            </a:extLst>
          </a:blip>
          <a:srcRect l="10283" r="12157"/>
          <a:stretch>
            <a:fillRect/>
          </a:stretch>
        </p:blipFill>
        <p:spPr bwMode="auto">
          <a:xfrm>
            <a:off x="9513829" y="2210228"/>
            <a:ext cx="2457450" cy="198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10244" name="Rectangle 5">
            <a:extLst>
              <a:ext uri="{FF2B5EF4-FFF2-40B4-BE49-F238E27FC236}">
                <a16:creationId xmlns:a16="http://schemas.microsoft.com/office/drawing/2014/main" id="{4A0F1150-DD63-1B64-0623-B955C2218068}"/>
              </a:ext>
            </a:extLst>
          </p:cNvPr>
          <p:cNvSpPr>
            <a:spLocks/>
          </p:cNvSpPr>
          <p:nvPr/>
        </p:nvSpPr>
        <p:spPr bwMode="auto">
          <a:xfrm>
            <a:off x="9840913" y="6392864"/>
            <a:ext cx="260350" cy="24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0" tIns="0" rIns="0" bIns="0"/>
          <a:lstStyle>
            <a:lvl1pPr defTabSz="642938">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defTabSz="642938">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defTabSz="642938">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defTabSz="642938">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defTabSz="642938">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defTabSz="642938"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defTabSz="642938"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defTabSz="642938"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defTabSz="642938"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endParaRPr lang="fr-FR" altLang="fr-FR" sz="2500" dirty="0">
              <a:solidFill>
                <a:srgbClr val="000000"/>
              </a:solidFill>
              <a:latin typeface="Helvetica Light" panose="020B0403020202020204" pitchFamily="34" charset="0"/>
              <a:sym typeface="Helvetica Light" panose="020B0403020202020204" pitchFamily="34" charset="0"/>
            </a:endParaRPr>
          </a:p>
        </p:txBody>
      </p:sp>
      <p:sp>
        <p:nvSpPr>
          <p:cNvPr id="2" name="ZoneTexte 1">
            <a:extLst>
              <a:ext uri="{FF2B5EF4-FFF2-40B4-BE49-F238E27FC236}">
                <a16:creationId xmlns:a16="http://schemas.microsoft.com/office/drawing/2014/main" id="{15E0D9C1-5D21-9523-7914-281906B1CB3B}"/>
              </a:ext>
            </a:extLst>
          </p:cNvPr>
          <p:cNvSpPr txBox="1"/>
          <p:nvPr/>
        </p:nvSpPr>
        <p:spPr>
          <a:xfrm>
            <a:off x="1705510" y="1993167"/>
            <a:ext cx="8135403" cy="5078313"/>
          </a:xfrm>
          <a:prstGeom prst="rect">
            <a:avLst/>
          </a:prstGeom>
          <a:noFill/>
        </p:spPr>
        <p:txBody>
          <a:bodyPr wrap="square">
            <a:spAutoFit/>
          </a:bodyPr>
          <a:lstStyle/>
          <a:p>
            <a:pPr marL="342900" indent="-342900">
              <a:buFontTx/>
              <a:buAutoNum type="alphaUcPeriod"/>
              <a:defRPr/>
            </a:pPr>
            <a:r>
              <a:rPr lang="fr-CH" dirty="0">
                <a:latin typeface="Arial" panose="020B0604020202020204" pitchFamily="34" charset="0"/>
                <a:cs typeface="Arial" panose="020B0604020202020204" pitchFamily="34" charset="0"/>
              </a:rPr>
              <a:t>Dans le domaine du social, profession accessible par un CFC :</a:t>
            </a:r>
          </a:p>
          <a:p>
            <a:pPr marL="342900" indent="-342900">
              <a:buFontTx/>
              <a:buAutoNum type="alphaUcPeriod"/>
              <a:defRPr/>
            </a:pPr>
            <a:endParaRPr lang="fr-CH" sz="2400" b="1" dirty="0">
              <a:latin typeface="Arial" panose="020B0604020202020204" pitchFamily="34" charset="0"/>
              <a:cs typeface="Arial" panose="020B0604020202020204" pitchFamily="34" charset="0"/>
            </a:endParaRPr>
          </a:p>
          <a:p>
            <a:pPr>
              <a:defRPr/>
            </a:pPr>
            <a:r>
              <a:rPr lang="fr-CH" sz="2400" b="1" dirty="0">
                <a:solidFill>
                  <a:srgbClr val="00B050"/>
                </a:solidFill>
                <a:latin typeface="Arial" panose="020B0604020202020204" pitchFamily="34" charset="0"/>
                <a:cs typeface="Arial" panose="020B0604020202020204" pitchFamily="34" charset="0"/>
              </a:rPr>
              <a:t>     </a:t>
            </a:r>
            <a:r>
              <a:rPr lang="fr-CH" sz="2400" b="1" u="sng" dirty="0">
                <a:solidFill>
                  <a:srgbClr val="00B050"/>
                </a:solidFill>
                <a:latin typeface="Arial" panose="020B0604020202020204" pitchFamily="34" charset="0"/>
                <a:cs typeface="Arial" panose="020B0604020202020204" pitchFamily="34" charset="0"/>
              </a:rPr>
              <a:t>Assistante socio-éducative et assistant socio-éducatif</a:t>
            </a:r>
          </a:p>
          <a:p>
            <a:pPr>
              <a:defRPr/>
            </a:pPr>
            <a:endParaRPr lang="fr-CH" b="1" dirty="0">
              <a:solidFill>
                <a:schemeClr val="accent6"/>
              </a:solidFill>
              <a:latin typeface="Arial" panose="020B0604020202020204" pitchFamily="34" charset="0"/>
              <a:cs typeface="Arial" panose="020B0604020202020204" pitchFamily="34" charset="0"/>
            </a:endParaRPr>
          </a:p>
          <a:p>
            <a:pPr>
              <a:defRPr/>
            </a:pPr>
            <a:r>
              <a:rPr lang="fr-CH" b="1" dirty="0">
                <a:solidFill>
                  <a:srgbClr val="77A2BB"/>
                </a:solidFill>
                <a:latin typeface="Arial" panose="020B0604020202020204" pitchFamily="34" charset="0"/>
                <a:cs typeface="Arial" panose="020B0604020202020204" pitchFamily="34" charset="0"/>
              </a:rPr>
              <a:t>                </a:t>
            </a:r>
            <a:r>
              <a:rPr lang="fr-CH" b="1" dirty="0">
                <a:solidFill>
                  <a:srgbClr val="0070C0"/>
                </a:solidFill>
                <a:latin typeface="Arial" panose="020B0604020202020204" pitchFamily="34" charset="0"/>
                <a:cs typeface="Arial" panose="020B0604020202020204" pitchFamily="34" charset="0"/>
                <a:hlinkClick r:id="rId3"/>
              </a:rPr>
              <a:t>https://edu.ge.ch/secondaire2/cfpso/nos-formations</a:t>
            </a:r>
            <a:endParaRPr lang="fr-CH" b="1" dirty="0">
              <a:solidFill>
                <a:srgbClr val="0070C0"/>
              </a:solidFill>
              <a:latin typeface="Arial" panose="020B0604020202020204" pitchFamily="34" charset="0"/>
              <a:cs typeface="Arial" panose="020B0604020202020204" pitchFamily="34" charset="0"/>
            </a:endParaRPr>
          </a:p>
          <a:p>
            <a:pPr>
              <a:defRPr/>
            </a:pPr>
            <a:endParaRPr lang="fr-CH" b="1" dirty="0">
              <a:latin typeface="Arial" panose="020B0604020202020204" pitchFamily="34" charset="0"/>
              <a:cs typeface="Arial" panose="020B0604020202020204" pitchFamily="34" charset="0"/>
            </a:endParaRPr>
          </a:p>
          <a:p>
            <a:pPr marL="342900" indent="-342900">
              <a:buFontTx/>
              <a:buAutoNum type="alphaUcPeriod"/>
              <a:defRPr/>
            </a:pPr>
            <a:endParaRPr lang="fr-CH" dirty="0">
              <a:latin typeface="Arial" panose="020B0604020202020204" pitchFamily="34" charset="0"/>
              <a:cs typeface="Arial" panose="020B0604020202020204" pitchFamily="34" charset="0"/>
            </a:endParaRPr>
          </a:p>
          <a:p>
            <a:pPr>
              <a:defRPr/>
            </a:pPr>
            <a:endParaRPr lang="fr-CH" dirty="0">
              <a:latin typeface="Arial" panose="020B0604020202020204" pitchFamily="34" charset="0"/>
              <a:cs typeface="Arial" panose="020B0604020202020204" pitchFamily="34" charset="0"/>
            </a:endParaRPr>
          </a:p>
          <a:p>
            <a:pPr>
              <a:defRPr/>
            </a:pPr>
            <a:endParaRPr lang="fr-CH" dirty="0">
              <a:latin typeface="Arial" panose="020B0604020202020204" pitchFamily="34" charset="0"/>
              <a:cs typeface="Arial" panose="020B0604020202020204" pitchFamily="34" charset="0"/>
            </a:endParaRPr>
          </a:p>
          <a:p>
            <a:pPr>
              <a:defRPr/>
            </a:pPr>
            <a:r>
              <a:rPr lang="fr-CH" dirty="0">
                <a:latin typeface="Arial" panose="020B0604020202020204" pitchFamily="34" charset="0"/>
                <a:cs typeface="Arial" panose="020B0604020202020204" pitchFamily="34" charset="0"/>
              </a:rPr>
              <a:t>B.    Une entrée en formation professionnelle dans n'importe quel domaine.</a:t>
            </a:r>
          </a:p>
          <a:p>
            <a:pPr marL="342900" indent="-342900">
              <a:buFontTx/>
              <a:buAutoNum type="alphaUcPeriod"/>
              <a:defRPr/>
            </a:pPr>
            <a:endParaRPr lang="fr-CH" dirty="0">
              <a:latin typeface="Arial" panose="020B0604020202020204" pitchFamily="34" charset="0"/>
              <a:cs typeface="Arial" panose="020B0604020202020204" pitchFamily="34" charset="0"/>
            </a:endParaRPr>
          </a:p>
          <a:p>
            <a:pPr marL="342900" indent="-342900">
              <a:buFontTx/>
              <a:buAutoNum type="alphaUcPeriod"/>
              <a:defRPr/>
            </a:pPr>
            <a:endParaRPr lang="fr-CH" dirty="0">
              <a:latin typeface="Arial" panose="020B0604020202020204" pitchFamily="34" charset="0"/>
              <a:cs typeface="Arial" panose="020B0604020202020204" pitchFamily="34" charset="0"/>
            </a:endParaRPr>
          </a:p>
          <a:p>
            <a:pPr marL="342900" indent="-342900">
              <a:buFontTx/>
              <a:buAutoNum type="alphaUcPeriod"/>
              <a:defRPr/>
            </a:pPr>
            <a:endParaRPr lang="fr-CH" dirty="0">
              <a:latin typeface="Arial" panose="020B0604020202020204" pitchFamily="34" charset="0"/>
              <a:cs typeface="Arial" panose="020B0604020202020204" pitchFamily="34" charset="0"/>
            </a:endParaRPr>
          </a:p>
          <a:p>
            <a:pPr>
              <a:defRPr/>
            </a:pPr>
            <a:endParaRPr lang="fr-CH" b="1" dirty="0">
              <a:latin typeface="Arial" panose="020B0604020202020204" pitchFamily="34" charset="0"/>
              <a:cs typeface="Arial" panose="020B0604020202020204" pitchFamily="34" charset="0"/>
            </a:endParaRPr>
          </a:p>
          <a:p>
            <a:pPr>
              <a:defRPr/>
            </a:pPr>
            <a:endParaRPr lang="fr-CH" b="1" dirty="0">
              <a:latin typeface="Arial" panose="020B0604020202020204" pitchFamily="34" charset="0"/>
              <a:cs typeface="Arial" panose="020B0604020202020204" pitchFamily="34" charset="0"/>
            </a:endParaRPr>
          </a:p>
          <a:p>
            <a:pPr>
              <a:defRPr/>
            </a:pPr>
            <a:endParaRPr lang="fr-CH" b="1" dirty="0">
              <a:latin typeface="Arial" panose="020B0604020202020204" pitchFamily="34" charset="0"/>
              <a:cs typeface="Arial" panose="020B0604020202020204" pitchFamily="34" charset="0"/>
            </a:endParaRPr>
          </a:p>
        </p:txBody>
      </p:sp>
      <p:sp>
        <p:nvSpPr>
          <p:cNvPr id="8"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1136976" y="630816"/>
            <a:ext cx="10500243"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3. Pour les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élèves</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qui ne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termineront</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pas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l'ECG</a:t>
            </a:r>
            <a:endPar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69E57DC2-970A-4B3E-BB1C-7A09969E49DF}" type="slidenum">
              <a:rPr lang="en-US" smtClean="0"/>
              <a:t>6</a:t>
            </a:fld>
            <a:endParaRPr lang="en-US"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Espace réservé du contenu 2">
            <a:extLst>
              <a:ext uri="{FF2B5EF4-FFF2-40B4-BE49-F238E27FC236}">
                <a16:creationId xmlns:a16="http://schemas.microsoft.com/office/drawing/2014/main" id="{B87DE42F-865F-0077-8606-B7012B81E5D6}"/>
              </a:ext>
            </a:extLst>
          </p:cNvPr>
          <p:cNvSpPr>
            <a:spLocks noGrp="1"/>
          </p:cNvSpPr>
          <p:nvPr>
            <p:ph idx="1"/>
          </p:nvPr>
        </p:nvSpPr>
        <p:spPr>
          <a:xfrm>
            <a:off x="1551950" y="1674812"/>
            <a:ext cx="9517077" cy="3893231"/>
          </a:xfrm>
        </p:spPr>
        <p:txBody>
          <a:bodyPr>
            <a:noAutofit/>
          </a:bodyPr>
          <a:lstStyle/>
          <a:p>
            <a:pPr>
              <a:spcBef>
                <a:spcPct val="0"/>
              </a:spcBef>
              <a:buClr>
                <a:schemeClr val="tx1"/>
              </a:buCl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Rendez-vous avec</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 la psychologue conseillère en orientation</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 Madame Claudia Mermillod (bureau </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252),</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 pour déterminer le domaine dans lequel l'élève souhaiterait se diriger.</a:t>
            </a:r>
          </a:p>
          <a:p>
            <a:pPr hangingPunct="1">
              <a:spcBef>
                <a:spcPct val="0"/>
              </a:spcBef>
              <a:buClr>
                <a:schemeClr val="tx1"/>
              </a:buClr>
            </a:pPr>
            <a:endPar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endParaRPr>
          </a:p>
          <a:p>
            <a:pPr>
              <a:spcBef>
                <a:spcPct val="0"/>
              </a:spcBef>
              <a:buClr>
                <a:schemeClr val="tx1"/>
              </a:buClr>
            </a:pP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Rendez-vous avec </a:t>
            </a:r>
            <a:r>
              <a:rPr lang="fr-FR" altLang="fr-FR" b="1" dirty="0">
                <a:solidFill>
                  <a:srgbClr val="000000"/>
                </a:solidFill>
                <a:latin typeface="Arial" panose="020B0604020202020204" pitchFamily="34" charset="0"/>
                <a:cs typeface="Arial" panose="020B0604020202020204" pitchFamily="34" charset="0"/>
                <a:sym typeface="Arial" panose="020B0604020202020204" pitchFamily="34" charset="0"/>
              </a:rPr>
              <a:t>le conseiller en formation</a:t>
            </a: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 Monsieur Sébastien Feliciangeli (bureau </a:t>
            </a:r>
            <a:r>
              <a:rPr lang="fr-FR" altLang="fr-FR" b="1" dirty="0">
                <a:latin typeface="Arial" panose="020B0604020202020204" pitchFamily="34" charset="0"/>
                <a:cs typeface="Arial" panose="020B0604020202020204" pitchFamily="34" charset="0"/>
                <a:sym typeface="Arial" panose="020B0604020202020204" pitchFamily="34" charset="0"/>
              </a:rPr>
              <a:t>034</a:t>
            </a: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 au rez-de-chaussée), pour concrétiser les démarches de recherche d'une place d'apprentissage en école plein temps ou en dual, stages. </a:t>
            </a:r>
          </a:p>
          <a:p>
            <a:pPr hangingPunct="1">
              <a:spcBef>
                <a:spcPct val="0"/>
              </a:spcBef>
              <a:buClr>
                <a:schemeClr val="tx1"/>
              </a:buClr>
            </a:pPr>
            <a:endPar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endParaRPr>
          </a:p>
          <a:p>
            <a:pPr>
              <a:spcBef>
                <a:spcPct val="0"/>
              </a:spcBef>
              <a:buClr>
                <a:schemeClr val="tx1"/>
              </a:buClr>
            </a:pPr>
            <a:r>
              <a:rPr lang="fr-FR" altLang="fr-FR" b="1" dirty="0">
                <a:solidFill>
                  <a:srgbClr val="000000"/>
                </a:solidFill>
                <a:latin typeface="Arial" panose="020B0604020202020204" pitchFamily="34" charset="0"/>
                <a:cs typeface="Arial" panose="020B0604020202020204" pitchFamily="34" charset="0"/>
                <a:sym typeface="Arial" panose="020B0604020202020204" pitchFamily="34" charset="0"/>
              </a:rPr>
              <a:t>Passerelle Ella-Maillart</a:t>
            </a: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 : équipe de 3 enseignantes qui accompagnent les élèves dans la concrétisation de leur projet le jeudi après-midi de H7 à H10 en salle de </a:t>
            </a:r>
            <a:r>
              <a:rPr lang="fr-FR" altLang="fr-FR" dirty="0">
                <a:latin typeface="Arial" panose="020B0604020202020204" pitchFamily="34" charset="0"/>
                <a:cs typeface="Arial" panose="020B0604020202020204" pitchFamily="34" charset="0"/>
                <a:sym typeface="Arial" panose="020B0604020202020204" pitchFamily="34" charset="0"/>
              </a:rPr>
              <a:t>conférence (S.32</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a:t>
            </a:r>
          </a:p>
          <a:p>
            <a:endParaRPr lang="fr-CH" altLang="fr-FR" dirty="0"/>
          </a:p>
        </p:txBody>
      </p:sp>
      <p:sp>
        <p:nvSpPr>
          <p:cNvPr id="11268" name="Espace réservé du numéro de diapositive 3">
            <a:extLst>
              <a:ext uri="{FF2B5EF4-FFF2-40B4-BE49-F238E27FC236}">
                <a16:creationId xmlns:a16="http://schemas.microsoft.com/office/drawing/2014/main" id="{70C92E2E-F6D7-3270-144A-0C03A4D9A2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spcBef>
                <a:spcPct val="0"/>
              </a:spcBef>
              <a:buClrTx/>
              <a:buSzTx/>
              <a:buFontTx/>
              <a:buNone/>
            </a:pPr>
            <a:fld id="{310D2621-010B-DA40-8312-AF2DEE416B6F}" type="slidenum">
              <a:rPr lang="fr-FR" altLang="fr-FR" sz="1200">
                <a:solidFill>
                  <a:srgbClr val="FEFEFE"/>
                </a:solidFill>
                <a:latin typeface="Arial" panose="020B0604020202020204" pitchFamily="34" charset="0"/>
              </a:rPr>
              <a:pPr>
                <a:spcBef>
                  <a:spcPct val="0"/>
                </a:spcBef>
                <a:buClrTx/>
                <a:buSzTx/>
                <a:buFontTx/>
                <a:buNone/>
              </a:pPr>
              <a:t>7</a:t>
            </a:fld>
            <a:endParaRPr lang="fr-FR" altLang="fr-FR" sz="1200">
              <a:solidFill>
                <a:srgbClr val="FEFEFE"/>
              </a:solidFill>
              <a:latin typeface="Arial" panose="020B0604020202020204" pitchFamily="34" charset="0"/>
            </a:endParaRPr>
          </a:p>
        </p:txBody>
      </p:sp>
      <p:sp>
        <p:nvSpPr>
          <p:cNvPr id="5"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698644" y="617992"/>
            <a:ext cx="12873222" cy="584775"/>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28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Processus pour </a:t>
            </a:r>
            <a:r>
              <a:rPr lang="en-US"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une</a:t>
            </a:r>
            <a:r>
              <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entrée </a:t>
            </a:r>
            <a:r>
              <a:rPr lang="en-US"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en</a:t>
            </a:r>
            <a:r>
              <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formation </a:t>
            </a:r>
            <a:r>
              <a:rPr lang="en-US"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professionnelle</a:t>
            </a:r>
            <a:endPar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1" name="Espace réservé du contenu 2">
            <a:extLst>
              <a:ext uri="{FF2B5EF4-FFF2-40B4-BE49-F238E27FC236}">
                <a16:creationId xmlns:a16="http://schemas.microsoft.com/office/drawing/2014/main" id="{63C4F28D-57AA-EAB3-0BB3-9DA38003CB7C}"/>
              </a:ext>
            </a:extLst>
          </p:cNvPr>
          <p:cNvSpPr>
            <a:spLocks noGrp="1"/>
          </p:cNvSpPr>
          <p:nvPr>
            <p:ph idx="1"/>
          </p:nvPr>
        </p:nvSpPr>
        <p:spPr>
          <a:xfrm>
            <a:off x="1518557" y="1773238"/>
            <a:ext cx="9160329" cy="4608512"/>
          </a:xfrm>
        </p:spPr>
        <p:txBody>
          <a:bodyPr>
            <a:noAutofit/>
          </a:bodyPr>
          <a:lstStyle/>
          <a:p>
            <a:pPr hangingPunct="1">
              <a:spcBef>
                <a:spcPct val="0"/>
              </a:spcBef>
              <a:buClr>
                <a:schemeClr val="tx1"/>
              </a:buCl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La formation obligatoire jusqu'à 18 ans est un changement majeur pour Genève puisque l'école obligatoire (jusqu'à 15 ans) est désormais suivie de la formation obligatoire (jusqu'à 18 ans).</a:t>
            </a:r>
          </a:p>
          <a:p>
            <a:pPr hangingPunct="1">
              <a:spcBef>
                <a:spcPct val="0"/>
              </a:spcBef>
              <a:buClr>
                <a:schemeClr val="tx1"/>
              </a:buCl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pPr hangingPunct="1">
              <a:spcBef>
                <a:spcPct val="0"/>
              </a:spcBef>
              <a:buClr>
                <a:schemeClr val="tx1"/>
              </a:buClr>
            </a:pP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Depuis la rentrée scolaire 2018, tous les jeunes </a:t>
            </a:r>
            <a:r>
              <a:rPr lang="fr-FR" altLang="fr-FR" b="1" u="sng" dirty="0">
                <a:solidFill>
                  <a:schemeClr val="tx1"/>
                </a:solidFill>
                <a:latin typeface="Arial" panose="020B0604020202020204" pitchFamily="34" charset="0"/>
                <a:cs typeface="Arial" panose="020B0604020202020204" pitchFamily="34" charset="0"/>
                <a:sym typeface="Arial" panose="020B0604020202020204" pitchFamily="34" charset="0"/>
              </a:rPr>
              <a:t>habitant le canton de Genève </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doivent poursuivre leur formation jusqu'au jour de leur 18</a:t>
            </a:r>
            <a:r>
              <a:rPr lang="fr-FR" altLang="fr-FR" b="1" baseline="30000" dirty="0">
                <a:solidFill>
                  <a:schemeClr val="tx1"/>
                </a:solidFill>
                <a:latin typeface="Arial" panose="020B0604020202020204" pitchFamily="34" charset="0"/>
                <a:cs typeface="Arial" panose="020B0604020202020204" pitchFamily="34" charset="0"/>
                <a:sym typeface="Arial" panose="020B0604020202020204" pitchFamily="34" charset="0"/>
              </a:rPr>
              <a:t>e</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 anniversaire, au moins.</a:t>
            </a:r>
          </a:p>
          <a:p>
            <a:pPr hangingPunct="1">
              <a:spcBef>
                <a:spcPct val="0"/>
              </a:spcBef>
              <a:buClr>
                <a:schemeClr val="tx1"/>
              </a:buCl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pPr hangingPunct="1">
              <a:spcBef>
                <a:spcPct val="0"/>
              </a:spcBef>
              <a:buClr>
                <a:schemeClr val="tx1"/>
              </a:buCl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Leurs parents et le Département de l'Instruction Publique, de la formation et de la jeunesse doivent y veiller.</a:t>
            </a:r>
          </a:p>
          <a:p>
            <a:pPr hangingPunct="1">
              <a:spcBef>
                <a:spcPct val="0"/>
              </a:spcBef>
              <a:buClr>
                <a:schemeClr val="tx1"/>
              </a:buCl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pPr hangingPunct="1">
              <a:spcBef>
                <a:spcPct val="0"/>
              </a:spcBef>
              <a:buClr>
                <a:schemeClr val="tx1"/>
              </a:buCl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Le but est de tout mettre en œuvre pour </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permettre à chaque étudiant d'obtenir un diplôme:</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 un bagage indispensable pour une insertion professionnelle et une intégration sociale réussies.</a:t>
            </a:r>
          </a:p>
          <a:p>
            <a:pPr hangingPunct="1">
              <a:spcBef>
                <a:spcPct val="0"/>
              </a:spcBef>
              <a:buClr>
                <a:schemeClr val="tx1"/>
              </a:buCl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endParaRPr lang="fr-CH" altLang="fr-FR" dirty="0">
              <a:solidFill>
                <a:schemeClr val="tx1"/>
              </a:solidFill>
              <a:latin typeface="Arial" panose="020B0604020202020204" pitchFamily="34" charset="0"/>
              <a:cs typeface="Arial" panose="020B0604020202020204" pitchFamily="34" charset="0"/>
            </a:endParaRPr>
          </a:p>
        </p:txBody>
      </p:sp>
      <p:sp>
        <p:nvSpPr>
          <p:cNvPr id="12292" name="Espace réservé du numéro de diapositive 3">
            <a:extLst>
              <a:ext uri="{FF2B5EF4-FFF2-40B4-BE49-F238E27FC236}">
                <a16:creationId xmlns:a16="http://schemas.microsoft.com/office/drawing/2014/main" id="{D1C4C687-C01F-E72E-8611-6914784C4CF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spcBef>
                <a:spcPct val="0"/>
              </a:spcBef>
              <a:buClrTx/>
              <a:buSzTx/>
              <a:buFontTx/>
              <a:buNone/>
            </a:pPr>
            <a:fld id="{ECFC7775-B4C7-1642-B959-4B702700B6C5}" type="slidenum">
              <a:rPr lang="fr-FR" altLang="fr-FR" sz="1200">
                <a:solidFill>
                  <a:srgbClr val="FEFEFE"/>
                </a:solidFill>
                <a:latin typeface="Arial" panose="020B0604020202020204" pitchFamily="34" charset="0"/>
              </a:rPr>
              <a:pPr>
                <a:spcBef>
                  <a:spcPct val="0"/>
                </a:spcBef>
                <a:buClrTx/>
                <a:buSzTx/>
                <a:buFontTx/>
                <a:buNone/>
              </a:pPr>
              <a:t>8</a:t>
            </a:fld>
            <a:endParaRPr lang="fr-FR" altLang="fr-FR" sz="1200">
              <a:solidFill>
                <a:srgbClr val="FEFEFE"/>
              </a:solidFill>
              <a:latin typeface="Arial" panose="020B0604020202020204" pitchFamily="34" charset="0"/>
            </a:endParaRPr>
          </a:p>
        </p:txBody>
      </p:sp>
      <p:sp>
        <p:nvSpPr>
          <p:cNvPr id="5"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256855" y="546721"/>
            <a:ext cx="12072134"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La formation </a:t>
            </a:r>
            <a:r>
              <a:rPr lang="en-US"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obligatoire</a:t>
            </a:r>
            <a:r>
              <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jusqu'à</a:t>
            </a:r>
            <a:r>
              <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18 </a:t>
            </a:r>
            <a:r>
              <a:rPr lang="en-US"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ans</a:t>
            </a:r>
            <a:r>
              <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(la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loi</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FO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25" name="Slide Number Placeholder 1">
            <a:extLst>
              <a:ext uri="{FF2B5EF4-FFF2-40B4-BE49-F238E27FC236}">
                <a16:creationId xmlns:a16="http://schemas.microsoft.com/office/drawing/2014/main" id="{E12C20AA-094A-AA3E-0BD1-C13AAA6240A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spcBef>
                <a:spcPct val="0"/>
              </a:spcBef>
              <a:buClrTx/>
              <a:buSzTx/>
              <a:buFontTx/>
              <a:buNone/>
            </a:pPr>
            <a:fld id="{CA6DD189-0211-0E48-A755-EF859AB323DE}" type="slidenum">
              <a:rPr lang="fr-FR" altLang="fr-FR" sz="1400">
                <a:solidFill>
                  <a:schemeClr val="tx1"/>
                </a:solidFill>
                <a:latin typeface="Arial" panose="020B0604020202020204" pitchFamily="34" charset="0"/>
              </a:rPr>
              <a:pPr>
                <a:spcBef>
                  <a:spcPct val="0"/>
                </a:spcBef>
                <a:buClrTx/>
                <a:buSzTx/>
                <a:buFontTx/>
                <a:buNone/>
              </a:pPr>
              <a:t>9</a:t>
            </a:fld>
            <a:endParaRPr lang="fr-FR" altLang="fr-FR" sz="1400">
              <a:solidFill>
                <a:schemeClr val="tx1"/>
              </a:solidFill>
              <a:latin typeface="Arial" panose="020B0604020202020204" pitchFamily="34" charset="0"/>
            </a:endParaRPr>
          </a:p>
        </p:txBody>
      </p:sp>
      <p:sp>
        <p:nvSpPr>
          <p:cNvPr id="13327" name="Rectangle 7">
            <a:extLst>
              <a:ext uri="{FF2B5EF4-FFF2-40B4-BE49-F238E27FC236}">
                <a16:creationId xmlns:a16="http://schemas.microsoft.com/office/drawing/2014/main" id="{05DDE16D-47EC-6A5C-5424-C81C05F681A9}"/>
              </a:ext>
            </a:extLst>
          </p:cNvPr>
          <p:cNvSpPr>
            <a:spLocks noChangeArrowheads="1"/>
          </p:cNvSpPr>
          <p:nvPr/>
        </p:nvSpPr>
        <p:spPr bwMode="auto">
          <a:xfrm>
            <a:off x="12444413" y="3384551"/>
            <a:ext cx="2808287"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L'École Supérieure d'éducatrices et d'éducateurs de l'enfance (ESEDE-CFPS) de Genève, est une école professionnelle supérieure rattachée au Département de l'instruction publique, de la culture et du sport (DIP) via le Centre de formation professionnelle santé et social (CFPS).</a:t>
            </a:r>
          </a:p>
          <a:p>
            <a:pPr algn="just" eaLnBrk="1" hangingPunct="1">
              <a:lnSpc>
                <a:spcPct val="90000"/>
              </a:lnSpc>
              <a:spcBef>
                <a:spcPct val="0"/>
              </a:spcBef>
              <a:buClr>
                <a:srgbClr val="00CC00"/>
              </a:buClr>
              <a:buSzTx/>
              <a:buFontTx/>
              <a:buNone/>
            </a:pPr>
            <a:endParaRPr lang="fr-FR" altLang="fr-FR" sz="1200">
              <a:solidFill>
                <a:schemeClr val="tx1"/>
              </a:solidFill>
              <a:latin typeface="Arial" panose="020B0604020202020204" pitchFamily="34" charset="0"/>
            </a:endParaRPr>
          </a:p>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Elle forme depuis 50 ans </a:t>
            </a:r>
            <a:r>
              <a:rPr lang="fr-FR" altLang="fr-FR" sz="1200" b="1">
                <a:solidFill>
                  <a:schemeClr val="tx1"/>
                </a:solidFill>
                <a:latin typeface="Arial" panose="020B0604020202020204" pitchFamily="34" charset="0"/>
              </a:rPr>
              <a:t>le personnel éducatif œuvrant au sein des institutions d'accueil socio-éducatif pour jeunes enfants confiés à la journée par leurs parents </a:t>
            </a:r>
            <a:r>
              <a:rPr lang="fr-FR" altLang="fr-FR" sz="1200">
                <a:solidFill>
                  <a:schemeClr val="tx1"/>
                </a:solidFill>
                <a:latin typeface="Arial" panose="020B0604020202020204" pitchFamily="34" charset="0"/>
              </a:rPr>
              <a:t>(espace de vie enfantine, crèches, garderies, jardins d'enfants, ateliers d'activités enfantines, maisons de l'enfance, etc.)</a:t>
            </a:r>
          </a:p>
        </p:txBody>
      </p:sp>
      <p:sp>
        <p:nvSpPr>
          <p:cNvPr id="10"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726952" y="860811"/>
            <a:ext cx="11382854" cy="523220"/>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28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4. Les formations après le </a:t>
            </a:r>
            <a:r>
              <a:rPr lang="en-US" sz="28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certificat</a:t>
            </a:r>
            <a:r>
              <a:rPr lang="en-US" sz="28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de </a:t>
            </a:r>
            <a:r>
              <a:rPr lang="en-US" sz="28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l'OSP</a:t>
            </a:r>
            <a:r>
              <a:rPr lang="en-US" sz="28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Travail Social </a:t>
            </a:r>
          </a:p>
        </p:txBody>
      </p:sp>
      <p:sp>
        <p:nvSpPr>
          <p:cNvPr id="6" name="Espace réservé du contenu 2">
            <a:extLst>
              <a:ext uri="{FF2B5EF4-FFF2-40B4-BE49-F238E27FC236}">
                <a16:creationId xmlns:a16="http://schemas.microsoft.com/office/drawing/2014/main" id="{C8DFD9AD-F5E4-E982-4EAB-99C55F675170}"/>
              </a:ext>
            </a:extLst>
          </p:cNvPr>
          <p:cNvSpPr txBox="1">
            <a:spLocks/>
          </p:cNvSpPr>
          <p:nvPr/>
        </p:nvSpPr>
        <p:spPr>
          <a:xfrm>
            <a:off x="2869106" y="1981362"/>
            <a:ext cx="5994971" cy="358140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endParaRPr lang="fr-FR"/>
          </a:p>
          <a:p>
            <a:endParaRPr lang="fr-FR"/>
          </a:p>
          <a:p>
            <a:r>
              <a:rPr lang="fr-FR" sz="4800" b="1">
                <a:latin typeface="Arial" panose="020B0604020202020204" pitchFamily="34" charset="0"/>
                <a:cs typeface="Arial" panose="020B0604020202020204" pitchFamily="34" charset="0"/>
              </a:rPr>
              <a:t>OSP Travail Social</a:t>
            </a:r>
          </a:p>
          <a:p>
            <a:endParaRPr lang="fr-FR" sz="2400" b="1">
              <a:latin typeface="Arial" panose="020B0604020202020204" pitchFamily="34" charset="0"/>
              <a:cs typeface="Arial" panose="020B0604020202020204" pitchFamily="34" charset="0"/>
            </a:endParaRPr>
          </a:p>
          <a:p>
            <a:endParaRPr lang="fr-FR" sz="2400" b="1">
              <a:latin typeface="Arial" panose="020B0604020202020204" pitchFamily="34" charset="0"/>
              <a:cs typeface="Arial" panose="020B0604020202020204" pitchFamily="34" charset="0"/>
            </a:endParaRPr>
          </a:p>
          <a:p>
            <a:endParaRPr lang="fr-FR" sz="3200" b="1">
              <a:latin typeface="Arial" panose="020B0604020202020204" pitchFamily="34" charset="0"/>
              <a:cs typeface="Arial" panose="020B0604020202020204" pitchFamily="34" charset="0"/>
            </a:endParaRPr>
          </a:p>
          <a:p>
            <a:endParaRPr lang="fr-CH" dirty="0"/>
          </a:p>
        </p:txBody>
      </p:sp>
    </p:spTree>
    <p:extLst>
      <p:ext uri="{BB962C8B-B14F-4D97-AF65-F5344CB8AC3E}">
        <p14:creationId xmlns:p14="http://schemas.microsoft.com/office/powerpoint/2010/main" val="3334641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4849" name="Group 33">
            <a:extLst>
              <a:ext uri="{FF2B5EF4-FFF2-40B4-BE49-F238E27FC236}">
                <a16:creationId xmlns:a16="http://schemas.microsoft.com/office/drawing/2014/main" id="{FC0AEFA1-7EDB-BF41-39AD-F12EDB3BA446}"/>
              </a:ext>
            </a:extLst>
          </p:cNvPr>
          <p:cNvGraphicFramePr>
            <a:graphicFrameLocks noGrp="1"/>
          </p:cNvGraphicFramePr>
          <p:nvPr>
            <p:ph type="tbl" idx="1"/>
            <p:extLst>
              <p:ext uri="{D42A27DB-BD31-4B8C-83A1-F6EECF244321}">
                <p14:modId xmlns:p14="http://schemas.microsoft.com/office/powerpoint/2010/main" val="2257117084"/>
              </p:ext>
            </p:extLst>
          </p:nvPr>
        </p:nvGraphicFramePr>
        <p:xfrm>
          <a:off x="2435290" y="1690653"/>
          <a:ext cx="7548465" cy="4618049"/>
        </p:xfrm>
        <a:graphic>
          <a:graphicData uri="http://schemas.openxmlformats.org/drawingml/2006/table">
            <a:tbl>
              <a:tblPr/>
              <a:tblGrid>
                <a:gridCol w="3716027">
                  <a:extLst>
                    <a:ext uri="{9D8B030D-6E8A-4147-A177-3AD203B41FA5}">
                      <a16:colId xmlns:a16="http://schemas.microsoft.com/office/drawing/2014/main" val="20000"/>
                    </a:ext>
                  </a:extLst>
                </a:gridCol>
                <a:gridCol w="3832438">
                  <a:extLst>
                    <a:ext uri="{9D8B030D-6E8A-4147-A177-3AD203B41FA5}">
                      <a16:colId xmlns:a16="http://schemas.microsoft.com/office/drawing/2014/main" val="20001"/>
                    </a:ext>
                  </a:extLst>
                </a:gridCol>
              </a:tblGrid>
              <a:tr h="7104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bg1">
                              <a:lumMod val="85000"/>
                            </a:schemeClr>
                          </a:solidFill>
                          <a:effectLst/>
                          <a:latin typeface="Arial" panose="020B0604020202020204" pitchFamily="34" charset="0"/>
                          <a:ea typeface="ＭＳ Ｐゴシック" pitchFamily="34" charset="-128"/>
                          <a:cs typeface="Arial" panose="020B0604020202020204" pitchFamily="34" charset="0"/>
                        </a:rPr>
                        <a:t>Sans Maturité spécialisée exigée</a:t>
                      </a:r>
                    </a:p>
                  </a:txBody>
                  <a:tcPr marL="91438" marR="91438"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63972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bg1">
                              <a:lumMod val="85000"/>
                            </a:schemeClr>
                          </a:solidFill>
                          <a:effectLst/>
                          <a:latin typeface="Arial" panose="020B0604020202020204" pitchFamily="34" charset="0"/>
                          <a:ea typeface="ＭＳ Ｐゴシック" pitchFamily="34" charset="-128"/>
                          <a:cs typeface="Arial" panose="020B0604020202020204" pitchFamily="34" charset="0"/>
                        </a:rPr>
                        <a:t>Avec Maturité spécialisée</a:t>
                      </a: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639729"/>
                    </a:solidFill>
                  </a:tcPr>
                </a:tc>
                <a:extLst>
                  <a:ext uri="{0D108BD9-81ED-4DB2-BD59-A6C34878D82A}">
                    <a16:rowId xmlns:a16="http://schemas.microsoft.com/office/drawing/2014/main" val="2858182949"/>
                  </a:ext>
                </a:extLst>
              </a:tr>
              <a:tr h="3907580">
                <a:tc>
                  <a:txBody>
                    <a:bodyPr/>
                    <a:lstStyle>
                      <a:lvl1pPr eaLnBrk="0" hangingPunct="0">
                        <a:spcBef>
                          <a:spcPct val="20000"/>
                        </a:spcBef>
                        <a:defRPr sz="2800">
                          <a:solidFill>
                            <a:schemeClr val="tx1"/>
                          </a:solidFill>
                          <a:latin typeface="Arial" pitchFamily="34" charset="0"/>
                          <a:ea typeface="ＭＳ Ｐゴシック" pitchFamily="34" charset="-128"/>
                        </a:defRPr>
                      </a:lvl1pPr>
                      <a:lvl2pPr marL="742950" indent="-285750" eaLnBrk="0" hangingPunct="0">
                        <a:spcBef>
                          <a:spcPct val="20000"/>
                        </a:spcBef>
                        <a:defRPr sz="2400">
                          <a:solidFill>
                            <a:schemeClr val="tx1"/>
                          </a:solidFill>
                          <a:latin typeface="Arial" pitchFamily="34" charset="0"/>
                          <a:ea typeface="ＭＳ Ｐゴシック" pitchFamily="34" charset="-128"/>
                        </a:defRPr>
                      </a:lvl2pPr>
                      <a:lvl3pPr marL="1143000" indent="-228600" eaLnBrk="0" hangingPunct="0">
                        <a:spcBef>
                          <a:spcPct val="20000"/>
                        </a:spcBef>
                        <a:defRPr sz="2000">
                          <a:solidFill>
                            <a:schemeClr val="tx1"/>
                          </a:solidFill>
                          <a:latin typeface="Arial" pitchFamily="34" charset="0"/>
                          <a:ea typeface="ＭＳ Ｐゴシック" pitchFamily="34" charset="-128"/>
                        </a:defRPr>
                      </a:lvl3pPr>
                      <a:lvl4pPr marL="1600200" indent="-228600" eaLnBrk="0" hangingPunct="0">
                        <a:spcBef>
                          <a:spcPct val="20000"/>
                        </a:spcBef>
                        <a:defRPr>
                          <a:solidFill>
                            <a:schemeClr val="tx1"/>
                          </a:solidFill>
                          <a:latin typeface="Arial" pitchFamily="34" charset="0"/>
                          <a:ea typeface="ＭＳ Ｐゴシック" pitchFamily="34" charset="-128"/>
                        </a:defRPr>
                      </a:lvl4pPr>
                      <a:lvl5pPr marL="2057400" indent="-228600" eaLnBrk="0" hangingPunct="0">
                        <a:spcBef>
                          <a:spcPct val="20000"/>
                        </a:spcBef>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Formations dans le social - </a:t>
                      </a: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avec le certificat </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de l</a:t>
                      </a:r>
                      <a:r>
                        <a:rPr kumimoji="0" lang="fr-FR" altLang="en-US"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t>
                      </a: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OSP travail social </a:t>
                      </a: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ES</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(Ecoles supérieures)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CH" altLang="fr-FR" sz="1800" b="1"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CH" altLang="fr-FR" sz="1800" b="1"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Pour devenir…</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H" altLang="fr-FR" sz="1800" b="1"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CH" altLang="fr-FR" sz="1800" b="1" i="0" u="none" strike="noStrike" cap="none" normalizeH="0" baseline="0" dirty="0">
                          <a:ln>
                            <a:noFill/>
                          </a:ln>
                          <a:solidFill>
                            <a:srgbClr val="639729"/>
                          </a:solidFill>
                          <a:effectLst/>
                          <a:latin typeface="Arial" panose="020B0604020202020204" pitchFamily="34" charset="0"/>
                          <a:ea typeface="ＭＳ Ｐゴシック" pitchFamily="34" charset="-128"/>
                          <a:cs typeface="Arial" panose="020B0604020202020204" pitchFamily="34" charset="0"/>
                        </a:rPr>
                        <a:t>Educatrice ou </a:t>
                      </a:r>
                      <a:r>
                        <a:rPr kumimoji="0" lang="fr-CH" altLang="fr-FR" sz="1800" b="1" i="0" u="none" strike="noStrike" cap="none" normalizeH="0" baseline="0" dirty="0" err="1">
                          <a:ln>
                            <a:noFill/>
                          </a:ln>
                          <a:solidFill>
                            <a:srgbClr val="639729"/>
                          </a:solidFill>
                          <a:effectLst/>
                          <a:latin typeface="Arial" panose="020B0604020202020204" pitchFamily="34" charset="0"/>
                          <a:ea typeface="ＭＳ Ｐゴシック" pitchFamily="34" charset="-128"/>
                          <a:cs typeface="Arial" panose="020B0604020202020204" pitchFamily="34" charset="0"/>
                        </a:rPr>
                        <a:t>Educateur</a:t>
                      </a:r>
                      <a:r>
                        <a:rPr kumimoji="0" lang="fr-CH" altLang="fr-FR" sz="1800" b="1" i="0" u="none" strike="noStrike" cap="none" normalizeH="0" baseline="0" dirty="0">
                          <a:ln>
                            <a:noFill/>
                          </a:ln>
                          <a:solidFill>
                            <a:srgbClr val="639729"/>
                          </a:solidFill>
                          <a:effectLst/>
                          <a:latin typeface="Arial" panose="020B0604020202020204" pitchFamily="34" charset="0"/>
                          <a:ea typeface="ＭＳ Ｐゴシック" pitchFamily="34" charset="-128"/>
                          <a:cs typeface="Arial" panose="020B0604020202020204" pitchFamily="34" charset="0"/>
                        </a:rPr>
                        <a:t> de l'enfance </a:t>
                      </a:r>
                      <a:endParaRPr kumimoji="0" lang="fr-CH" altLang="fr-FR" sz="1800" b="0" i="0" u="none" strike="noStrike" cap="none" normalizeH="0" baseline="0" dirty="0">
                        <a:ln>
                          <a:noFill/>
                        </a:ln>
                        <a:solidFill>
                          <a:srgbClr val="639729"/>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rgbClr val="990000"/>
                        </a:solidFill>
                        <a:effectLst/>
                        <a:latin typeface="Arial" panose="020B0604020202020204" pitchFamily="34" charset="0"/>
                        <a:ea typeface="ＭＳ Ｐゴシック" pitchFamily="34" charset="-128"/>
                        <a:cs typeface="Arial" panose="020B0604020202020204" pitchFamily="34" charset="0"/>
                      </a:endParaRPr>
                    </a:p>
                  </a:txBody>
                  <a:tcPr marL="91438" marR="91438"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ＭＳ Ｐゴシック" pitchFamily="34" charset="-128"/>
                        </a:defRPr>
                      </a:lvl1pPr>
                      <a:lvl2pPr marL="742950" indent="-285750" eaLnBrk="0" hangingPunct="0">
                        <a:spcBef>
                          <a:spcPct val="20000"/>
                        </a:spcBef>
                        <a:defRPr sz="2400">
                          <a:solidFill>
                            <a:schemeClr val="tx1"/>
                          </a:solidFill>
                          <a:latin typeface="Arial" pitchFamily="34" charset="0"/>
                          <a:ea typeface="ＭＳ Ｐゴシック" pitchFamily="34" charset="-128"/>
                        </a:defRPr>
                      </a:lvl2pPr>
                      <a:lvl3pPr marL="1143000" indent="-228600" eaLnBrk="0" hangingPunct="0">
                        <a:spcBef>
                          <a:spcPct val="20000"/>
                        </a:spcBef>
                        <a:defRPr sz="2000">
                          <a:solidFill>
                            <a:schemeClr val="tx1"/>
                          </a:solidFill>
                          <a:latin typeface="Arial" pitchFamily="34" charset="0"/>
                          <a:ea typeface="ＭＳ Ｐゴシック" pitchFamily="34" charset="-128"/>
                        </a:defRPr>
                      </a:lvl3pPr>
                      <a:lvl4pPr marL="1600200" indent="-228600" eaLnBrk="0" hangingPunct="0">
                        <a:spcBef>
                          <a:spcPct val="20000"/>
                        </a:spcBef>
                        <a:defRPr>
                          <a:solidFill>
                            <a:schemeClr val="tx1"/>
                          </a:solidFill>
                          <a:latin typeface="Arial" pitchFamily="34" charset="0"/>
                          <a:ea typeface="ＭＳ Ｐゴシック" pitchFamily="34" charset="-128"/>
                        </a:defRPr>
                      </a:lvl4pPr>
                      <a:lvl5pPr marL="2057400" indent="-228600" eaLnBrk="0" hangingPunct="0">
                        <a:spcBef>
                          <a:spcPct val="20000"/>
                        </a:spcBef>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100" b="1" i="0" u="none" strike="noStrike" cap="none" normalizeH="0" baseline="0" dirty="0">
                        <a:ln>
                          <a:noFill/>
                        </a:ln>
                        <a:solidFill>
                          <a:srgbClr val="FF33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Maturité spécialisée </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Travail Social</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t>
                      </a: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MSTS</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t>
                      </a: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HETS</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(HES Social)</a:t>
                      </a: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800" b="0"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Pour travailler dans…</a:t>
                      </a:r>
                    </a:p>
                    <a:p>
                      <a:pPr marL="0" marR="0" lvl="0" indent="0" algn="ctr" defTabSz="914400" rtl="0" eaLnBrk="1" fontAlgn="base" latinLnBrk="0" hangingPunct="1">
                        <a:lnSpc>
                          <a:spcPct val="88000"/>
                        </a:lnSpc>
                        <a:spcBef>
                          <a:spcPct val="0"/>
                        </a:spcBef>
                        <a:spcAft>
                          <a:spcPct val="0"/>
                        </a:spcAft>
                        <a:buClrTx/>
                        <a:buSzTx/>
                        <a:buFontTx/>
                        <a:buNone/>
                        <a:tabLst/>
                      </a:pPr>
                      <a:endPar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rgbClr val="639729"/>
                          </a:solidFill>
                          <a:effectLst/>
                          <a:latin typeface="Arial" panose="020B0604020202020204" pitchFamily="34" charset="0"/>
                          <a:ea typeface="ＭＳ Ｐゴシック" pitchFamily="34" charset="-128"/>
                          <a:cs typeface="Arial" panose="020B0604020202020204" pitchFamily="34" charset="0"/>
                        </a:rPr>
                        <a:t>L'animation culturelle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dirty="0">
                          <a:ln>
                            <a:noFill/>
                          </a:ln>
                          <a:solidFill>
                            <a:srgbClr val="639729"/>
                          </a:solidFill>
                          <a:effectLst/>
                          <a:latin typeface="Arial" panose="020B0604020202020204" pitchFamily="34" charset="0"/>
                          <a:ea typeface="ＭＳ Ｐゴシック" pitchFamily="34" charset="-128"/>
                          <a:cs typeface="Arial" panose="020B0604020202020204" pitchFamily="34" charset="0"/>
                        </a:rPr>
                        <a:t>L'éducation spécialisée</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dirty="0">
                          <a:ln>
                            <a:noFill/>
                          </a:ln>
                          <a:solidFill>
                            <a:srgbClr val="639729"/>
                          </a:solidFill>
                          <a:effectLst/>
                          <a:latin typeface="Arial" panose="020B0604020202020204" pitchFamily="34" charset="0"/>
                          <a:ea typeface="ＭＳ Ｐゴシック" pitchFamily="34" charset="-128"/>
                          <a:cs typeface="Arial" panose="020B0604020202020204" pitchFamily="34" charset="0"/>
                        </a:rPr>
                        <a:t>Un service social</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rgbClr val="990000"/>
                        </a:solidFill>
                        <a:effectLst/>
                        <a:latin typeface="Arial" panose="020B0604020202020204" pitchFamily="34" charset="0"/>
                        <a:ea typeface="ＭＳ Ｐゴシック" pitchFamily="34" charset="-128"/>
                        <a:cs typeface="Arial" panose="020B0604020202020204" pitchFamily="34" charset="0"/>
                      </a:endParaRP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3325" name="Slide Number Placeholder 1">
            <a:extLst>
              <a:ext uri="{FF2B5EF4-FFF2-40B4-BE49-F238E27FC236}">
                <a16:creationId xmlns:a16="http://schemas.microsoft.com/office/drawing/2014/main" id="{E12C20AA-094A-AA3E-0BD1-C13AAA6240A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spcBef>
                <a:spcPct val="0"/>
              </a:spcBef>
              <a:buClrTx/>
              <a:buSzTx/>
              <a:buFontTx/>
              <a:buNone/>
            </a:pPr>
            <a:fld id="{CA6DD189-0211-0E48-A755-EF859AB323DE}" type="slidenum">
              <a:rPr lang="fr-FR" altLang="fr-FR" sz="1400">
                <a:solidFill>
                  <a:schemeClr val="tx1"/>
                </a:solidFill>
                <a:latin typeface="Arial" panose="020B0604020202020204" pitchFamily="34" charset="0"/>
              </a:rPr>
              <a:pPr>
                <a:spcBef>
                  <a:spcPct val="0"/>
                </a:spcBef>
                <a:buClrTx/>
                <a:buSzTx/>
                <a:buFontTx/>
                <a:buNone/>
              </a:pPr>
              <a:t>10</a:t>
            </a:fld>
            <a:endParaRPr lang="fr-FR" altLang="fr-FR" sz="1400">
              <a:solidFill>
                <a:schemeClr val="tx1"/>
              </a:solidFill>
              <a:latin typeface="Arial" panose="020B0604020202020204" pitchFamily="34" charset="0"/>
            </a:endParaRPr>
          </a:p>
        </p:txBody>
      </p:sp>
      <p:sp>
        <p:nvSpPr>
          <p:cNvPr id="13327" name="Rectangle 7">
            <a:extLst>
              <a:ext uri="{FF2B5EF4-FFF2-40B4-BE49-F238E27FC236}">
                <a16:creationId xmlns:a16="http://schemas.microsoft.com/office/drawing/2014/main" id="{05DDE16D-47EC-6A5C-5424-C81C05F681A9}"/>
              </a:ext>
            </a:extLst>
          </p:cNvPr>
          <p:cNvSpPr>
            <a:spLocks noChangeArrowheads="1"/>
          </p:cNvSpPr>
          <p:nvPr/>
        </p:nvSpPr>
        <p:spPr bwMode="auto">
          <a:xfrm>
            <a:off x="12444413" y="3384551"/>
            <a:ext cx="2808287"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L'École Supérieure d'éducatrices et d'éducateurs de l'enfance (ESEDE-CFPS) de Genève, est une école professionnelle supérieure rattachée au Département de l'instruction publique, de la culture et du sport (DIP) via le Centre de formation professionnelle santé et social (CFPS).</a:t>
            </a:r>
          </a:p>
          <a:p>
            <a:pPr algn="just" eaLnBrk="1" hangingPunct="1">
              <a:lnSpc>
                <a:spcPct val="90000"/>
              </a:lnSpc>
              <a:spcBef>
                <a:spcPct val="0"/>
              </a:spcBef>
              <a:buClr>
                <a:srgbClr val="00CC00"/>
              </a:buClr>
              <a:buSzTx/>
              <a:buFontTx/>
              <a:buNone/>
            </a:pPr>
            <a:endParaRPr lang="fr-FR" altLang="fr-FR" sz="1200">
              <a:solidFill>
                <a:schemeClr val="tx1"/>
              </a:solidFill>
              <a:latin typeface="Arial" panose="020B0604020202020204" pitchFamily="34" charset="0"/>
            </a:endParaRPr>
          </a:p>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Elle forme depuis 50 ans </a:t>
            </a:r>
            <a:r>
              <a:rPr lang="fr-FR" altLang="fr-FR" sz="1200" b="1">
                <a:solidFill>
                  <a:schemeClr val="tx1"/>
                </a:solidFill>
                <a:latin typeface="Arial" panose="020B0604020202020204" pitchFamily="34" charset="0"/>
              </a:rPr>
              <a:t>le personnel éducatif œuvrant au sein des institutions d'accueil socio-éducatif pour jeunes enfants confiés à la journée par leurs parents </a:t>
            </a:r>
            <a:r>
              <a:rPr lang="fr-FR" altLang="fr-FR" sz="1200">
                <a:solidFill>
                  <a:schemeClr val="tx1"/>
                </a:solidFill>
                <a:latin typeface="Arial" panose="020B0604020202020204" pitchFamily="34" charset="0"/>
              </a:rPr>
              <a:t>(espace de vie enfantine, crèches, garderies, jardins d'enfants, ateliers d'activités enfantines, maisons de l'enfance, etc.)</a:t>
            </a:r>
          </a:p>
        </p:txBody>
      </p:sp>
      <p:sp>
        <p:nvSpPr>
          <p:cNvPr id="2" name="Flèche vers le bas 1">
            <a:extLst>
              <a:ext uri="{FF2B5EF4-FFF2-40B4-BE49-F238E27FC236}">
                <a16:creationId xmlns:a16="http://schemas.microsoft.com/office/drawing/2014/main" id="{7CD4E943-16AB-33DC-CDB7-27E68CBDBE38}"/>
              </a:ext>
            </a:extLst>
          </p:cNvPr>
          <p:cNvSpPr/>
          <p:nvPr/>
        </p:nvSpPr>
        <p:spPr>
          <a:xfrm>
            <a:off x="7972810" y="3429000"/>
            <a:ext cx="287338" cy="3159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CH"/>
          </a:p>
        </p:txBody>
      </p:sp>
      <p:sp>
        <p:nvSpPr>
          <p:cNvPr id="10"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809146" y="357378"/>
            <a:ext cx="11382854" cy="1077218"/>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marL="571500" indent="-571500" eaLnBrk="1" hangingPunct="1">
              <a:buFont typeface="Wingdings" panose="05000000000000000000" pitchFamily="2" charset="2"/>
              <a:buChar char="§"/>
              <a:defRPr/>
            </a:pP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L'OSP Travail social  </a:t>
            </a:r>
            <a:r>
              <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sz="2400" b="1" dirty="0">
                <a:ln w="12700">
                  <a:solidFill>
                    <a:schemeClr val="tx2">
                      <a:satMod val="155000"/>
                    </a:schemeClr>
                  </a:solidFill>
                  <a:prstDash val="solid"/>
                </a:ln>
                <a:effectLst>
                  <a:outerShdw blurRad="41275" dist="20320" dir="1800000" algn="tl" rotWithShape="0">
                    <a:srgbClr val="000000">
                      <a:alpha val="40000"/>
                    </a:srgbClr>
                  </a:outerShdw>
                </a:effectLst>
              </a:rPr>
              <a:t>( formations après le </a:t>
            </a:r>
            <a:r>
              <a:rPr lang="en-US" sz="2400" b="1" dirty="0" err="1">
                <a:ln w="12700">
                  <a:solidFill>
                    <a:schemeClr val="tx2">
                      <a:satMod val="155000"/>
                    </a:schemeClr>
                  </a:solidFill>
                  <a:prstDash val="solid"/>
                </a:ln>
                <a:effectLst>
                  <a:outerShdw blurRad="41275" dist="20320" dir="1800000" algn="tl" rotWithShape="0">
                    <a:srgbClr val="000000">
                      <a:alpha val="40000"/>
                    </a:srgbClr>
                  </a:outerShdw>
                </a:effectLst>
              </a:rPr>
              <a:t>certificat</a:t>
            </a:r>
            <a:r>
              <a:rPr lang="en-US" sz="2400" b="1" dirty="0">
                <a:ln w="12700">
                  <a:solidFill>
                    <a:schemeClr val="tx2">
                      <a:satMod val="155000"/>
                    </a:schemeClr>
                  </a:solidFill>
                  <a:prstDash val="solid"/>
                </a:ln>
                <a:effectLst>
                  <a:outerShdw blurRad="41275" dist="20320" dir="1800000" algn="tl" rotWithShape="0">
                    <a:srgbClr val="000000">
                      <a:alpha val="40000"/>
                    </a:srgbClr>
                  </a:outerShdw>
                </a:effectLst>
              </a:rPr>
              <a:t>) </a:t>
            </a:r>
          </a:p>
          <a:p>
            <a:pPr eaLnBrk="1" hangingPunct="1">
              <a:defRPr/>
            </a:pPr>
            <a:endParaRPr lang="en-US" sz="2800" b="1" dirty="0">
              <a:ln w="12700">
                <a:solidFill>
                  <a:schemeClr val="tx2">
                    <a:satMod val="155000"/>
                  </a:schemeClr>
                </a:solidFill>
                <a:prstDash val="solid"/>
              </a:ln>
              <a:solidFill>
                <a:schemeClr val="accent6"/>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216566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Espace réservé du numéro de diapositive 3">
            <a:extLst>
              <a:ext uri="{FF2B5EF4-FFF2-40B4-BE49-F238E27FC236}">
                <a16:creationId xmlns:a16="http://schemas.microsoft.com/office/drawing/2014/main" id="{36DF0729-7577-BDE9-4E72-0FE7FE91779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spcBef>
                <a:spcPct val="0"/>
              </a:spcBef>
              <a:buClrTx/>
              <a:buSzTx/>
              <a:buFontTx/>
              <a:buNone/>
            </a:pPr>
            <a:fld id="{A71DFBFF-86DF-E04E-9D93-0E93B985DE0A}" type="slidenum">
              <a:rPr lang="fr-FR" altLang="fr-FR" sz="1200">
                <a:solidFill>
                  <a:srgbClr val="FEFEFE"/>
                </a:solidFill>
                <a:latin typeface="Arial" panose="020B0604020202020204" pitchFamily="34" charset="0"/>
              </a:rPr>
              <a:pPr>
                <a:spcBef>
                  <a:spcPct val="0"/>
                </a:spcBef>
                <a:buClrTx/>
                <a:buSzTx/>
                <a:buFontTx/>
                <a:buNone/>
              </a:pPr>
              <a:t>11</a:t>
            </a:fld>
            <a:endParaRPr lang="fr-FR" altLang="fr-FR" sz="1200">
              <a:solidFill>
                <a:srgbClr val="FEFEFE"/>
              </a:solidFill>
              <a:latin typeface="Arial" panose="020B0604020202020204" pitchFamily="34" charset="0"/>
            </a:endParaRPr>
          </a:p>
        </p:txBody>
      </p:sp>
      <p:pic>
        <p:nvPicPr>
          <p:cNvPr id="14341" name="Picture 2" descr="Résultat de recherche d'images pour &quot;petits enfants&quot;">
            <a:extLst>
              <a:ext uri="{FF2B5EF4-FFF2-40B4-BE49-F238E27FC236}">
                <a16:creationId xmlns:a16="http://schemas.microsoft.com/office/drawing/2014/main" id="{7E87C1F3-FC43-D6D4-4E6A-5FCC92319E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859" t="8791" r="69453" b="19781"/>
          <a:stretch>
            <a:fillRect/>
          </a:stretch>
        </p:blipFill>
        <p:spPr bwMode="auto">
          <a:xfrm>
            <a:off x="11199812" y="0"/>
            <a:ext cx="992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9">
            <a:extLst>
              <a:ext uri="{FF2B5EF4-FFF2-40B4-BE49-F238E27FC236}">
                <a16:creationId xmlns:a16="http://schemas.microsoft.com/office/drawing/2014/main" id="{15857BC4-2E21-1D26-C61F-F139C4F4549B}"/>
              </a:ext>
            </a:extLst>
          </p:cNvPr>
          <p:cNvSpPr>
            <a:spLocks noChangeArrowheads="1"/>
          </p:cNvSpPr>
          <p:nvPr/>
        </p:nvSpPr>
        <p:spPr bwMode="auto">
          <a:xfrm>
            <a:off x="620486" y="1885156"/>
            <a:ext cx="10579326"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r>
              <a:rPr lang="fr-CH" altLang="fr-FR" sz="1600" dirty="0">
                <a:solidFill>
                  <a:schemeClr val="tx1"/>
                </a:solidFill>
                <a:latin typeface="Arial" panose="020B0604020202020204" pitchFamily="34" charset="0"/>
              </a:rPr>
              <a:t>L'éducatrice ou l'éducateur de l'enfance ES est spécialisé dans l'accompagnement, dans le suivi et dans l'éducation des enfants, inséré dans la dynamique actuelle du champ socio-éducatif et pédagogique. </a:t>
            </a:r>
            <a:br>
              <a:rPr lang="fr-CH" altLang="fr-FR" sz="1600" dirty="0">
                <a:solidFill>
                  <a:schemeClr val="tx1"/>
                </a:solidFill>
                <a:latin typeface="Arial" panose="020B0604020202020204" pitchFamily="34" charset="0"/>
              </a:rPr>
            </a:br>
            <a:br>
              <a:rPr lang="fr-CH" altLang="fr-FR" sz="1600" dirty="0">
                <a:solidFill>
                  <a:schemeClr val="tx1"/>
                </a:solidFill>
                <a:latin typeface="Arial" panose="020B0604020202020204" pitchFamily="34" charset="0"/>
              </a:rPr>
            </a:br>
            <a:r>
              <a:rPr lang="fr-CH" altLang="fr-FR" sz="1600" dirty="0">
                <a:solidFill>
                  <a:schemeClr val="tx1"/>
                </a:solidFill>
                <a:latin typeface="Arial" panose="020B0604020202020204" pitchFamily="34" charset="0"/>
              </a:rPr>
              <a:t>Le travail se fait principalement dans des institutions de la petite enfance du canton de Genève :</a:t>
            </a:r>
          </a:p>
          <a:p>
            <a:pPr eaLnBrk="1" hangingPunct="1">
              <a:spcBef>
                <a:spcPct val="0"/>
              </a:spcBef>
              <a:buClrTx/>
              <a:buSzTx/>
              <a:buFontTx/>
              <a:buNone/>
            </a:pPr>
            <a:endParaRPr lang="fr-CH" altLang="fr-FR" sz="1600" dirty="0">
              <a:solidFill>
                <a:schemeClr val="tx1"/>
              </a:solidFill>
              <a:latin typeface="Arial" panose="020B0604020202020204" pitchFamily="34" charset="0"/>
            </a:endParaRP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espace de vie enfantine, crèche, garderie, jardin d’enfants</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atelier d’activité enfantine, maison de l’enfance, etc.</a:t>
            </a:r>
          </a:p>
          <a:p>
            <a:pPr lvl="1">
              <a:spcBef>
                <a:spcPct val="0"/>
              </a:spcBef>
              <a:buClr>
                <a:srgbClr val="00B050"/>
              </a:buClr>
              <a:buSzTx/>
              <a:buNone/>
            </a:pPr>
            <a:endParaRPr lang="fr-CH" altLang="fr-FR" sz="1600" dirty="0">
              <a:solidFill>
                <a:schemeClr val="tx1"/>
              </a:solidFill>
              <a:latin typeface="Arial" panose="020B0604020202020204" pitchFamily="34" charset="0"/>
            </a:endParaRPr>
          </a:p>
          <a:p>
            <a:pPr lvl="1">
              <a:spcBef>
                <a:spcPct val="0"/>
              </a:spcBef>
              <a:buClr>
                <a:srgbClr val="00B050"/>
              </a:buClr>
              <a:buSzTx/>
              <a:buNone/>
            </a:pPr>
            <a:r>
              <a:rPr lang="fr-CH" altLang="fr-FR" sz="1600" dirty="0">
                <a:solidFill>
                  <a:schemeClr val="tx1"/>
                </a:solidFill>
                <a:latin typeface="Arial" panose="020B0604020202020204" pitchFamily="34" charset="0"/>
              </a:rPr>
              <a:t>L'éducateur ou l'éducatrice de l'enfance :</a:t>
            </a:r>
          </a:p>
          <a:p>
            <a:pPr marL="285750" indent="-285750" eaLnBrk="1" hangingPunct="1">
              <a:spcBef>
                <a:spcPct val="0"/>
              </a:spcBef>
              <a:buClr>
                <a:srgbClr val="00B050"/>
              </a:buClr>
              <a:buSzTx/>
              <a:buFont typeface="Arial" panose="020B0604020202020204" pitchFamily="34" charset="0"/>
              <a:buChar char="•"/>
            </a:pPr>
            <a:endParaRPr lang="fr-CH" altLang="fr-FR" sz="1600" dirty="0">
              <a:solidFill>
                <a:schemeClr val="tx1"/>
              </a:solidFill>
              <a:latin typeface="Arial" panose="020B0604020202020204" pitchFamily="34" charset="0"/>
            </a:endParaRP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assure la gestion d'un groupe d'enfants au profit de chaque enfant</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est une ressource pour les familles</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coordonne et collabore avec une équipe de corps de métiers complémentaires</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sait mobiliser et interagir avec un réseau pluridisciplinaire</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organise et évalue le projet pédagogique institutionnel</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prend des décisions dans des situations complexes</a:t>
            </a:r>
          </a:p>
          <a:p>
            <a:pPr lvl="1" eaLnBrk="1" hangingPunct="1">
              <a:spcBef>
                <a:spcPct val="0"/>
              </a:spcBef>
              <a:buClr>
                <a:srgbClr val="00B050"/>
              </a:buClr>
              <a:buSzTx/>
              <a:buNone/>
            </a:pPr>
            <a:endParaRPr lang="fr-CH" altLang="fr-FR" sz="1600" dirty="0">
              <a:solidFill>
                <a:schemeClr val="tx1"/>
              </a:solidFill>
              <a:latin typeface="Arial" panose="020B0604020202020204" pitchFamily="34" charset="0"/>
            </a:endParaRPr>
          </a:p>
          <a:p>
            <a:pPr marL="742950" lvl="1" indent="-285750">
              <a:spcBef>
                <a:spcPct val="0"/>
              </a:spcBef>
              <a:buClr>
                <a:srgbClr val="00B050"/>
              </a:buClr>
              <a:buSzTx/>
              <a:buFont typeface="Arial" panose="020B0604020202020204" pitchFamily="34" charset="0"/>
              <a:buChar char="•"/>
            </a:pPr>
            <a:r>
              <a:rPr lang="fr-CH" altLang="fr-FR" sz="1600" b="1" dirty="0">
                <a:solidFill>
                  <a:schemeClr val="tx1"/>
                </a:solidFill>
                <a:latin typeface="Arial" panose="020B0604020202020204" pitchFamily="34" charset="0"/>
              </a:rPr>
              <a:t>Informations sur le site notamment pour la procédure d’admission:</a:t>
            </a:r>
            <a:r>
              <a:rPr lang="fr-CH" altLang="fr-FR" sz="1600" dirty="0">
                <a:solidFill>
                  <a:schemeClr val="tx1"/>
                </a:solidFill>
                <a:latin typeface="Arial" panose="020B0604020202020204" pitchFamily="34" charset="0"/>
              </a:rPr>
              <a:t> https://edu.ge.ch/secondaire2/esede/accueil</a:t>
            </a:r>
          </a:p>
        </p:txBody>
      </p:sp>
      <p:sp>
        <p:nvSpPr>
          <p:cNvPr id="9"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990351" y="466142"/>
            <a:ext cx="10705555" cy="1200329"/>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5. La formation ES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en</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école supérieure)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d'éducatrice</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ou</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d'éducateur</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de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l'enfance</a:t>
            </a:r>
            <a:endPar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812D0A-68E7-6F24-895C-810BFBCC1942}"/>
            </a:ext>
          </a:extLst>
        </p:cNvPr>
        <p:cNvGrpSpPr/>
        <p:nvPr/>
      </p:nvGrpSpPr>
      <p:grpSpPr>
        <a:xfrm>
          <a:off x="0" y="0"/>
          <a:ext cx="0" cy="0"/>
          <a:chOff x="0" y="0"/>
          <a:chExt cx="0" cy="0"/>
        </a:xfrm>
      </p:grpSpPr>
      <p:sp>
        <p:nvSpPr>
          <p:cNvPr id="14338" name="Espace réservé du numéro de diapositive 3">
            <a:extLst>
              <a:ext uri="{FF2B5EF4-FFF2-40B4-BE49-F238E27FC236}">
                <a16:creationId xmlns:a16="http://schemas.microsoft.com/office/drawing/2014/main" id="{C0E3BD95-65E4-F95E-CDBD-911C39E7713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spcBef>
                <a:spcPct val="0"/>
              </a:spcBef>
              <a:buClrTx/>
              <a:buSzTx/>
              <a:buFontTx/>
              <a:buNone/>
            </a:pPr>
            <a:fld id="{A71DFBFF-86DF-E04E-9D93-0E93B985DE0A}" type="slidenum">
              <a:rPr lang="fr-FR" altLang="fr-FR" sz="1200">
                <a:solidFill>
                  <a:srgbClr val="FEFEFE"/>
                </a:solidFill>
                <a:latin typeface="Arial" panose="020B0604020202020204" pitchFamily="34" charset="0"/>
              </a:rPr>
              <a:pPr>
                <a:spcBef>
                  <a:spcPct val="0"/>
                </a:spcBef>
                <a:buClrTx/>
                <a:buSzTx/>
                <a:buFontTx/>
                <a:buNone/>
              </a:pPr>
              <a:t>12</a:t>
            </a:fld>
            <a:endParaRPr lang="fr-FR" altLang="fr-FR" sz="1200">
              <a:solidFill>
                <a:srgbClr val="FEFEFE"/>
              </a:solidFill>
              <a:latin typeface="Arial" panose="020B0604020202020204" pitchFamily="34" charset="0"/>
            </a:endParaRPr>
          </a:p>
        </p:txBody>
      </p:sp>
      <p:pic>
        <p:nvPicPr>
          <p:cNvPr id="14341" name="Picture 2" descr="Résultat de recherche d'images pour &quot;petits enfants&quot;">
            <a:extLst>
              <a:ext uri="{FF2B5EF4-FFF2-40B4-BE49-F238E27FC236}">
                <a16:creationId xmlns:a16="http://schemas.microsoft.com/office/drawing/2014/main" id="{FF77ECF8-3F1C-B703-23F1-68856B253F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859" t="8791" r="69453" b="19781"/>
          <a:stretch>
            <a:fillRect/>
          </a:stretch>
        </p:blipFill>
        <p:spPr bwMode="auto">
          <a:xfrm>
            <a:off x="11199812" y="0"/>
            <a:ext cx="992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
            <a:extLst>
              <a:ext uri="{FF2B5EF4-FFF2-40B4-BE49-F238E27FC236}">
                <a16:creationId xmlns:a16="http://schemas.microsoft.com/office/drawing/2014/main" id="{BED66479-6B7D-9CFD-703C-A31368683153}"/>
              </a:ext>
            </a:extLst>
          </p:cNvPr>
          <p:cNvSpPr txBox="1">
            <a:spLocks noChangeArrowheads="1"/>
          </p:cNvSpPr>
          <p:nvPr/>
        </p:nvSpPr>
        <p:spPr bwMode="auto">
          <a:xfrm>
            <a:off x="990351" y="466142"/>
            <a:ext cx="10705555" cy="1200329"/>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5. La formation ES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en</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école supérieure)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d'éducatrice</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ou</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d'éducateur</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de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l'enfance</a:t>
            </a:r>
            <a:endPar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endParaRPr>
          </a:p>
        </p:txBody>
      </p:sp>
      <p:sp>
        <p:nvSpPr>
          <p:cNvPr id="4" name="Rectangle 9">
            <a:extLst>
              <a:ext uri="{FF2B5EF4-FFF2-40B4-BE49-F238E27FC236}">
                <a16:creationId xmlns:a16="http://schemas.microsoft.com/office/drawing/2014/main" id="{92A65121-0CC8-1066-09F7-AFDFF2B918E3}"/>
              </a:ext>
            </a:extLst>
          </p:cNvPr>
          <p:cNvSpPr>
            <a:spLocks noChangeArrowheads="1"/>
          </p:cNvSpPr>
          <p:nvPr/>
        </p:nvSpPr>
        <p:spPr bwMode="auto">
          <a:xfrm>
            <a:off x="620486" y="1735866"/>
            <a:ext cx="10579326"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r>
              <a:rPr lang="fr-CH" sz="1800" b="1" dirty="0">
                <a:latin typeface="Arial" panose="020B0604020202020204" pitchFamily="34" charset="0"/>
                <a:cs typeface="Arial" panose="020B0604020202020204" pitchFamily="34" charset="0"/>
              </a:rPr>
              <a:t> A l'attention des candidats et candidates à la formation d'éducateur et éducatrice de l'enfance qui ont un diplôme de niveau secondaire II (CFC, certificat de l'ECG, maturité, baccalauréat, …) et qui souhaitent entrer en formation à la rentrée scolaire 2027-2028:</a:t>
            </a:r>
          </a:p>
          <a:p>
            <a:pPr>
              <a:buNone/>
            </a:pPr>
            <a:endParaRPr lang="fr-CH" sz="1800" dirty="0">
              <a:latin typeface="Arial" panose="020B0604020202020204" pitchFamily="34" charset="0"/>
              <a:cs typeface="Arial" panose="020B0604020202020204" pitchFamily="34" charset="0"/>
            </a:endParaRPr>
          </a:p>
          <a:p>
            <a:r>
              <a:rPr lang="fr-CH" sz="1800" b="1" dirty="0">
                <a:latin typeface="Arial" panose="020B0604020202020204" pitchFamily="34" charset="0"/>
                <a:cs typeface="Arial" panose="020B0604020202020204" pitchFamily="34" charset="0"/>
              </a:rPr>
              <a:t> Deux séances d'information</a:t>
            </a:r>
            <a:r>
              <a:rPr lang="fr-CH" sz="1800" dirty="0">
                <a:latin typeface="Arial" panose="020B0604020202020204" pitchFamily="34" charset="0"/>
                <a:cs typeface="Arial" panose="020B0604020202020204" pitchFamily="34" charset="0"/>
              </a:rPr>
              <a:t> sont organisées à votre attention : </a:t>
            </a:r>
          </a:p>
          <a:p>
            <a:pPr lvl="1"/>
            <a:r>
              <a:rPr lang="fr-CH" sz="1800" b="1" dirty="0">
                <a:latin typeface="Arial" panose="020B0604020202020204" pitchFamily="34" charset="0"/>
                <a:cs typeface="Arial" panose="020B0604020202020204" pitchFamily="34" charset="0"/>
              </a:rPr>
              <a:t> 16 septembre </a:t>
            </a:r>
            <a:r>
              <a:rPr lang="fr-CH" sz="1800" dirty="0">
                <a:latin typeface="Arial" panose="020B0604020202020204" pitchFamily="34" charset="0"/>
                <a:cs typeface="Arial" panose="020B0604020202020204" pitchFamily="34" charset="0"/>
              </a:rPr>
              <a:t> et </a:t>
            </a:r>
            <a:r>
              <a:rPr lang="fr-CH" sz="1800" b="1" dirty="0">
                <a:latin typeface="Arial" panose="020B0604020202020204" pitchFamily="34" charset="0"/>
                <a:cs typeface="Arial" panose="020B0604020202020204" pitchFamily="34" charset="0"/>
              </a:rPr>
              <a:t>15 octobre 2026</a:t>
            </a:r>
            <a:r>
              <a:rPr lang="fr-CH" sz="1800" dirty="0">
                <a:latin typeface="Arial" panose="020B0604020202020204" pitchFamily="34" charset="0"/>
                <a:cs typeface="Arial" panose="020B0604020202020204" pitchFamily="34" charset="0"/>
              </a:rPr>
              <a:t> à 18h dans les locaux de l'ESEDE-</a:t>
            </a:r>
            <a:r>
              <a:rPr lang="fr-CH" sz="1800" dirty="0" err="1">
                <a:latin typeface="Arial" panose="020B0604020202020204" pitchFamily="34" charset="0"/>
                <a:cs typeface="Arial" panose="020B0604020202020204" pitchFamily="34" charset="0"/>
              </a:rPr>
              <a:t>CFPSo</a:t>
            </a:r>
            <a:r>
              <a:rPr lang="fr-CH" sz="1800" dirty="0">
                <a:latin typeface="Arial" panose="020B0604020202020204" pitchFamily="34" charset="0"/>
                <a:cs typeface="Arial" panose="020B0604020202020204" pitchFamily="34" charset="0"/>
              </a:rPr>
              <a:t> au 15 chemin des Bougeries à Conches.</a:t>
            </a:r>
          </a:p>
          <a:p>
            <a:pPr>
              <a:buNone/>
            </a:pPr>
            <a:endParaRPr lang="fr-CH" sz="1800" dirty="0">
              <a:latin typeface="Arial" panose="020B0604020202020204" pitchFamily="34" charset="0"/>
              <a:cs typeface="Arial" panose="020B0604020202020204" pitchFamily="34" charset="0"/>
            </a:endParaRPr>
          </a:p>
          <a:p>
            <a:r>
              <a:rPr lang="fr-CH" sz="1800" dirty="0">
                <a:latin typeface="Arial" panose="020B0604020202020204" pitchFamily="34" charset="0"/>
                <a:cs typeface="Arial" panose="020B0604020202020204" pitchFamily="34" charset="0"/>
              </a:rPr>
              <a:t> La participation à la séance d'information est </a:t>
            </a:r>
            <a:r>
              <a:rPr lang="fr-CH" sz="1800" b="1" u="sng" dirty="0">
                <a:latin typeface="Arial" panose="020B0604020202020204" pitchFamily="34" charset="0"/>
                <a:cs typeface="Arial" panose="020B0604020202020204" pitchFamily="34" charset="0"/>
              </a:rPr>
              <a:t>obligatoire</a:t>
            </a:r>
            <a:r>
              <a:rPr lang="fr-CH" sz="1800" dirty="0">
                <a:latin typeface="Arial" panose="020B0604020202020204" pitchFamily="34" charset="0"/>
                <a:cs typeface="Arial" panose="020B0604020202020204" pitchFamily="34" charset="0"/>
              </a:rPr>
              <a:t> pour pouvoir déposer un dossier de </a:t>
            </a:r>
            <a:r>
              <a:rPr lang="fr-CH" sz="1800" dirty="0" err="1">
                <a:latin typeface="Arial" panose="020B0604020202020204" pitchFamily="34" charset="0"/>
                <a:cs typeface="Arial" panose="020B0604020202020204" pitchFamily="34" charset="0"/>
              </a:rPr>
              <a:t>pré-admission</a:t>
            </a:r>
            <a:r>
              <a:rPr lang="fr-CH" sz="1800" dirty="0">
                <a:latin typeface="Arial" panose="020B0604020202020204" pitchFamily="34" charset="0"/>
                <a:cs typeface="Arial" panose="020B0604020202020204" pitchFamily="34" charset="0"/>
              </a:rPr>
              <a:t> le 4 novembre 2026.</a:t>
            </a:r>
          </a:p>
          <a:p>
            <a:pPr>
              <a:buNone/>
            </a:pPr>
            <a:endParaRPr lang="fr-CH" sz="1800" dirty="0">
              <a:latin typeface="Arial" panose="020B0604020202020204" pitchFamily="34" charset="0"/>
              <a:cs typeface="Arial" panose="020B0604020202020204" pitchFamily="34" charset="0"/>
            </a:endParaRPr>
          </a:p>
          <a:p>
            <a:r>
              <a:rPr lang="fr-CH" sz="1800" dirty="0">
                <a:latin typeface="Arial" panose="020B0604020202020204" pitchFamily="34" charset="0"/>
                <a:cs typeface="Arial" panose="020B0604020202020204" pitchFamily="34" charset="0"/>
              </a:rPr>
              <a:t> Les candidates et candidats qui remplissent les conditions seront convoqués à </a:t>
            </a:r>
            <a:r>
              <a:rPr lang="fr-CH" sz="1800" b="1" dirty="0">
                <a:latin typeface="Arial" panose="020B0604020202020204" pitchFamily="34" charset="0"/>
                <a:cs typeface="Arial" panose="020B0604020202020204" pitchFamily="34" charset="0"/>
              </a:rPr>
              <a:t>l'examen d'entrée prévu le samedi 28 novembre 2026 </a:t>
            </a:r>
            <a:r>
              <a:rPr lang="fr-CH" sz="1800" dirty="0">
                <a:latin typeface="Arial" panose="020B0604020202020204" pitchFamily="34" charset="0"/>
                <a:cs typeface="Arial" panose="020B0604020202020204" pitchFamily="34" charset="0"/>
              </a:rPr>
              <a:t>(heure et lieu à confirmer ultérieurement).</a:t>
            </a:r>
          </a:p>
          <a:p>
            <a:endParaRPr lang="fr-CH" sz="1800" dirty="0">
              <a:latin typeface="Arial" panose="020B0604020202020204" pitchFamily="34" charset="0"/>
              <a:cs typeface="Arial" panose="020B0604020202020204" pitchFamily="34" charset="0"/>
            </a:endParaRPr>
          </a:p>
          <a:p>
            <a:r>
              <a:rPr lang="fr-CH" sz="1800" dirty="0">
                <a:latin typeface="Arial" panose="020B0604020202020204" pitchFamily="34" charset="0"/>
                <a:cs typeface="Arial" panose="020B0604020202020204" pitchFamily="34" charset="0"/>
              </a:rPr>
              <a:t> Les candidates et candidats ayant obtenu le certificat ECG doivent effectuer une </a:t>
            </a:r>
            <a:r>
              <a:rPr lang="fr-CH" sz="1800" b="1" dirty="0">
                <a:latin typeface="Arial" panose="020B0604020202020204" pitchFamily="34" charset="0"/>
                <a:cs typeface="Arial" panose="020B0604020202020204" pitchFamily="34" charset="0"/>
              </a:rPr>
              <a:t>expérience pratique </a:t>
            </a:r>
            <a:r>
              <a:rPr lang="fr-CH" sz="1800" dirty="0">
                <a:latin typeface="Arial" panose="020B0604020202020204" pitchFamily="34" charset="0"/>
                <a:cs typeface="Arial" panose="020B0604020202020204" pitchFamily="34" charset="0"/>
              </a:rPr>
              <a:t>dans le domaine de l'éducation de l'enfance de</a:t>
            </a:r>
            <a:r>
              <a:rPr lang="fr-CH" sz="1800" b="1" dirty="0">
                <a:latin typeface="Arial" panose="020B0604020202020204" pitchFamily="34" charset="0"/>
                <a:cs typeface="Arial" panose="020B0604020202020204" pitchFamily="34" charset="0"/>
              </a:rPr>
              <a:t> 800h</a:t>
            </a:r>
            <a:r>
              <a:rPr lang="fr-CH" sz="1800" dirty="0">
                <a:latin typeface="Arial" panose="020B0604020202020204" pitchFamily="34" charset="0"/>
                <a:cs typeface="Arial" panose="020B0604020202020204" pitchFamily="34" charset="0"/>
              </a:rPr>
              <a:t>.</a:t>
            </a:r>
          </a:p>
          <a:p>
            <a:endParaRPr lang="fr-CH"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0286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2" name="Rectangle 3"/>
          <p:cNvSpPr>
            <a:spLocks noGrp="1" noChangeArrowheads="1"/>
          </p:cNvSpPr>
          <p:nvPr>
            <p:ph idx="1"/>
          </p:nvPr>
        </p:nvSpPr>
        <p:spPr/>
        <p:txBody>
          <a:bodyPr/>
          <a:lstStyle/>
          <a:p>
            <a:pPr eaLnBrk="1" hangingPunct="1">
              <a:buFont typeface="Wingdings" panose="05000000000000000000" pitchFamily="2" charset="2"/>
              <a:buChar char="§"/>
            </a:pPr>
            <a:r>
              <a:rPr lang="fr-CH" altLang="fr-FR" dirty="0">
                <a:latin typeface="Arial" panose="020B0604020202020204" pitchFamily="34" charset="0"/>
                <a:cs typeface="Arial" panose="020B0604020202020204" pitchFamily="34" charset="0"/>
              </a:rPr>
              <a:t>La MSTS est un </a:t>
            </a:r>
            <a:r>
              <a:rPr lang="fr-CH" altLang="fr-FR" b="1" dirty="0">
                <a:latin typeface="Arial" panose="020B0604020202020204" pitchFamily="34" charset="0"/>
                <a:cs typeface="Arial" panose="020B0604020202020204" pitchFamily="34" charset="0"/>
              </a:rPr>
              <a:t>titre de l’ECG</a:t>
            </a:r>
            <a:r>
              <a:rPr lang="fr-CH" altLang="fr-FR" dirty="0">
                <a:latin typeface="Arial" panose="020B0604020202020204" pitchFamily="34" charset="0"/>
                <a:cs typeface="Arial" panose="020B0604020202020204" pitchFamily="34" charset="0"/>
              </a:rPr>
              <a:t> reconnu au niveau national; elle donne accès à la formation </a:t>
            </a:r>
            <a:r>
              <a:rPr lang="fr-CH" altLang="fr-FR" b="1" dirty="0" err="1">
                <a:latin typeface="Arial" panose="020B0604020202020204" pitchFamily="34" charset="0"/>
                <a:cs typeface="Arial" panose="020B0604020202020204" pitchFamily="34" charset="0"/>
              </a:rPr>
              <a:t>Bachelor</a:t>
            </a:r>
            <a:r>
              <a:rPr lang="fr-CH" altLang="fr-FR" b="1" dirty="0">
                <a:latin typeface="Arial" panose="020B0604020202020204" pitchFamily="34" charset="0"/>
                <a:cs typeface="Arial" panose="020B0604020202020204" pitchFamily="34" charset="0"/>
              </a:rPr>
              <a:t> en arts en travail social</a:t>
            </a:r>
            <a:r>
              <a:rPr lang="fr-CH" altLang="fr-FR" dirty="0">
                <a:latin typeface="Arial" panose="020B0604020202020204" pitchFamily="34" charset="0"/>
                <a:cs typeface="Arial" panose="020B0604020202020204" pitchFamily="34" charset="0"/>
              </a:rPr>
              <a:t> dans les orientations de la </a:t>
            </a:r>
            <a:r>
              <a:rPr lang="fr-CH" altLang="fr-FR" b="1" dirty="0">
                <a:latin typeface="Arial" panose="020B0604020202020204" pitchFamily="34" charset="0"/>
                <a:cs typeface="Arial" panose="020B0604020202020204" pitchFamily="34" charset="0"/>
              </a:rPr>
              <a:t>Haute école de travail social </a:t>
            </a:r>
            <a:r>
              <a:rPr lang="fr-CH" altLang="fr-FR" dirty="0">
                <a:latin typeface="Arial" panose="020B0604020202020204" pitchFamily="34" charset="0"/>
                <a:cs typeface="Arial" panose="020B0604020202020204" pitchFamily="34" charset="0"/>
              </a:rPr>
              <a:t>(HETS) :</a:t>
            </a:r>
            <a:br>
              <a:rPr lang="fr-CH" altLang="fr-FR" dirty="0">
                <a:latin typeface="Arial" panose="020B0604020202020204" pitchFamily="34" charset="0"/>
                <a:cs typeface="Arial" panose="020B0604020202020204" pitchFamily="34" charset="0"/>
              </a:rPr>
            </a:br>
            <a:br>
              <a:rPr lang="fr-CH" altLang="fr-FR" dirty="0">
                <a:latin typeface="Arial" panose="020B0604020202020204" pitchFamily="34" charset="0"/>
                <a:cs typeface="Arial" panose="020B0604020202020204" pitchFamily="34" charset="0"/>
              </a:rPr>
            </a:br>
            <a:r>
              <a:rPr lang="fr-CH" altLang="fr-FR" dirty="0">
                <a:latin typeface="Arial" panose="020B0604020202020204" pitchFamily="34" charset="0"/>
                <a:cs typeface="Arial" panose="020B0604020202020204" pitchFamily="34" charset="0"/>
              </a:rPr>
              <a:t>	- service social</a:t>
            </a:r>
            <a:br>
              <a:rPr lang="fr-CH" altLang="fr-FR" dirty="0">
                <a:latin typeface="Arial" panose="020B0604020202020204" pitchFamily="34" charset="0"/>
                <a:cs typeface="Arial" panose="020B0604020202020204" pitchFamily="34" charset="0"/>
              </a:rPr>
            </a:br>
            <a:r>
              <a:rPr lang="fr-CH" altLang="fr-FR" dirty="0">
                <a:latin typeface="Arial" panose="020B0604020202020204" pitchFamily="34" charset="0"/>
                <a:cs typeface="Arial" panose="020B0604020202020204" pitchFamily="34" charset="0"/>
              </a:rPr>
              <a:t>	- éducation sociale</a:t>
            </a:r>
            <a:br>
              <a:rPr lang="fr-CH" altLang="fr-FR" dirty="0">
                <a:latin typeface="Arial" panose="020B0604020202020204" pitchFamily="34" charset="0"/>
                <a:cs typeface="Arial" panose="020B0604020202020204" pitchFamily="34" charset="0"/>
              </a:rPr>
            </a:br>
            <a:r>
              <a:rPr lang="fr-CH" altLang="fr-FR" dirty="0">
                <a:latin typeface="Arial" panose="020B0604020202020204" pitchFamily="34" charset="0"/>
                <a:cs typeface="Arial" panose="020B0604020202020204" pitchFamily="34" charset="0"/>
              </a:rPr>
              <a:t>	- animation socio-culturelle</a:t>
            </a:r>
            <a:endParaRPr lang="fr-FR" altLang="fr-FR" dirty="0">
              <a:latin typeface="Arial" panose="020B0604020202020204" pitchFamily="34" charset="0"/>
              <a:cs typeface="Arial" panose="020B0604020202020204" pitchFamily="34" charset="0"/>
            </a:endParaRPr>
          </a:p>
        </p:txBody>
      </p:sp>
      <p:sp>
        <p:nvSpPr>
          <p:cNvPr id="2" name="Espace réservé du numéro de diapositive 1"/>
          <p:cNvSpPr>
            <a:spLocks noGrp="1"/>
          </p:cNvSpPr>
          <p:nvPr>
            <p:ph type="sldNum" sz="quarter" idx="12"/>
          </p:nvPr>
        </p:nvSpPr>
        <p:spPr/>
        <p:txBody>
          <a:bodyPr/>
          <a:lstStyle/>
          <a:p>
            <a:fld id="{69E57DC2-970A-4B3E-BB1C-7A09969E49DF}" type="slidenum">
              <a:rPr lang="en-US" smtClean="0"/>
              <a:t>13</a:t>
            </a:fld>
            <a:endParaRPr lang="en-US" dirty="0"/>
          </a:p>
        </p:txBody>
      </p:sp>
      <p:sp>
        <p:nvSpPr>
          <p:cNvPr id="7"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175117" y="191745"/>
            <a:ext cx="11382854"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6. La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Maturité</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spécialisée</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Travail Social 		MSTS</a:t>
            </a:r>
            <a:endParaRPr lang="en-US" sz="28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endParaRPr>
          </a:p>
        </p:txBody>
      </p:sp>
      <p:sp>
        <p:nvSpPr>
          <p:cNvPr id="8" name="Rectangle 7">
            <a:extLst>
              <a:ext uri="{FF2B5EF4-FFF2-40B4-BE49-F238E27FC236}">
                <a16:creationId xmlns:a16="http://schemas.microsoft.com/office/drawing/2014/main" id="{DDDFE2CF-5126-39C4-45CD-6C21380905AC}"/>
              </a:ext>
            </a:extLst>
          </p:cNvPr>
          <p:cNvSpPr/>
          <p:nvPr/>
        </p:nvSpPr>
        <p:spPr>
          <a:xfrm>
            <a:off x="1123660" y="1161731"/>
            <a:ext cx="3464410" cy="461665"/>
          </a:xfrm>
          <a:prstGeom prst="rect">
            <a:avLst/>
          </a:prstGeom>
        </p:spPr>
        <p:txBody>
          <a:bodyPr wrap="none">
            <a:spAutoFit/>
          </a:bodyPr>
          <a:lstStyle/>
          <a:p>
            <a:pPr eaLnBrk="1" hangingPunct="1">
              <a:defRPr/>
            </a:pPr>
            <a:r>
              <a:rPr lang="fr-CH" sz="2400" b="1" dirty="0">
                <a:ln w="12700">
                  <a:noFill/>
                  <a:prstDash val="solid"/>
                </a:ln>
                <a:solidFill>
                  <a:srgbClr val="639729"/>
                </a:solidFill>
                <a:latin typeface="Arial" charset="0"/>
                <a:ea typeface="ＭＳ Ｐゴシック" charset="0"/>
                <a:cs typeface="ＭＳ Ｐゴシック" charset="0"/>
              </a:rPr>
              <a:t>A. But de la formation</a:t>
            </a:r>
            <a:endParaRPr lang="fr-CH" dirty="0">
              <a:solidFill>
                <a:srgbClr val="639729"/>
              </a:solidFill>
            </a:endParaRPr>
          </a:p>
        </p:txBody>
      </p:sp>
    </p:spTree>
    <p:extLst>
      <p:ext uri="{BB962C8B-B14F-4D97-AF65-F5344CB8AC3E}">
        <p14:creationId xmlns:p14="http://schemas.microsoft.com/office/powerpoint/2010/main" val="2593319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Espace réservé du contenu 2"/>
          <p:cNvSpPr>
            <a:spLocks noGrp="1"/>
          </p:cNvSpPr>
          <p:nvPr>
            <p:ph idx="1"/>
          </p:nvPr>
        </p:nvSpPr>
        <p:spPr>
          <a:xfrm>
            <a:off x="1998662" y="1814512"/>
            <a:ext cx="10193337" cy="3939015"/>
          </a:xfrm>
        </p:spPr>
        <p:txBody>
          <a:bodyPr>
            <a:normAutofit lnSpcReduction="10000"/>
          </a:bodyPr>
          <a:lstStyle/>
          <a:p>
            <a:r>
              <a:rPr lang="fr-CH" altLang="fr-FR" dirty="0">
                <a:latin typeface="Arial" panose="020B0604020202020204" pitchFamily="34" charset="0"/>
                <a:cs typeface="Arial" panose="020B0604020202020204" pitchFamily="34" charset="0"/>
              </a:rPr>
              <a:t>formation d'</a:t>
            </a:r>
            <a:r>
              <a:rPr lang="fr-CH" altLang="fr-FR" b="1" dirty="0">
                <a:latin typeface="Arial" panose="020B0604020202020204" pitchFamily="34" charset="0"/>
                <a:cs typeface="Arial" panose="020B0604020202020204" pitchFamily="34" charset="0"/>
              </a:rPr>
              <a:t>un an</a:t>
            </a:r>
            <a:r>
              <a:rPr lang="fr-CH" altLang="fr-FR" dirty="0">
                <a:latin typeface="Arial" panose="020B0604020202020204" pitchFamily="34" charset="0"/>
                <a:cs typeface="Arial" panose="020B0604020202020204" pitchFamily="34" charset="0"/>
              </a:rPr>
              <a:t>; </a:t>
            </a:r>
          </a:p>
          <a:p>
            <a:endParaRPr lang="fr-CH" altLang="fr-FR" dirty="0">
              <a:latin typeface="Arial" panose="020B0604020202020204" pitchFamily="34" charset="0"/>
              <a:cs typeface="Arial" panose="020B0604020202020204" pitchFamily="34" charset="0"/>
            </a:endParaRPr>
          </a:p>
          <a:p>
            <a:r>
              <a:rPr lang="fr-CH" altLang="fr-FR" b="1" dirty="0">
                <a:latin typeface="Arial" panose="020B0604020202020204" pitchFamily="34" charset="0"/>
                <a:cs typeface="Arial" panose="020B0604020202020204" pitchFamily="34" charset="0"/>
              </a:rPr>
              <a:t>stages et expériences professionnelles </a:t>
            </a:r>
            <a:r>
              <a:rPr lang="fr-CH" altLang="fr-FR" dirty="0">
                <a:latin typeface="Arial" panose="020B0604020202020204" pitchFamily="34" charset="0"/>
                <a:cs typeface="Arial" panose="020B0604020202020204" pitchFamily="34" charset="0"/>
              </a:rPr>
              <a:t>d'une durée totale de </a:t>
            </a:r>
            <a:r>
              <a:rPr lang="fr-CH" altLang="fr-FR" b="1" dirty="0">
                <a:latin typeface="Arial" panose="020B0604020202020204" pitchFamily="34" charset="0"/>
                <a:cs typeface="Arial" panose="020B0604020202020204" pitchFamily="34" charset="0"/>
              </a:rPr>
              <a:t>31 semaines</a:t>
            </a:r>
            <a:endParaRPr lang="fr-CH" altLang="fr-FR" dirty="0">
              <a:latin typeface="Arial" panose="020B0604020202020204" pitchFamily="34" charset="0"/>
              <a:cs typeface="Arial" panose="020B0604020202020204" pitchFamily="34" charset="0"/>
            </a:endParaRPr>
          </a:p>
          <a:p>
            <a:endParaRPr lang="fr-CH" altLang="fr-FR" dirty="0">
              <a:latin typeface="Arial" panose="020B0604020202020204" pitchFamily="34" charset="0"/>
              <a:cs typeface="Arial" panose="020B0604020202020204" pitchFamily="34" charset="0"/>
            </a:endParaRPr>
          </a:p>
          <a:p>
            <a:pPr lvl="1"/>
            <a:r>
              <a:rPr lang="fr-CH" altLang="fr-FR" dirty="0">
                <a:latin typeface="Arial" panose="020B0604020202020204" pitchFamily="34" charset="0"/>
                <a:cs typeface="Arial" panose="020B0604020202020204" pitchFamily="34" charset="0"/>
              </a:rPr>
              <a:t>stage </a:t>
            </a:r>
            <a:r>
              <a:rPr lang="fr-CH" altLang="fr-FR" b="1" dirty="0">
                <a:latin typeface="Arial" panose="020B0604020202020204" pitchFamily="34" charset="0"/>
                <a:cs typeface="Arial" panose="020B0604020202020204" pitchFamily="34" charset="0"/>
              </a:rPr>
              <a:t>préalable</a:t>
            </a:r>
            <a:r>
              <a:rPr lang="fr-CH" altLang="fr-FR" dirty="0">
                <a:latin typeface="Arial" panose="020B0604020202020204" pitchFamily="34" charset="0"/>
                <a:cs typeface="Arial" panose="020B0604020202020204" pitchFamily="34" charset="0"/>
              </a:rPr>
              <a:t> : 4 semaines à 100 %</a:t>
            </a:r>
          </a:p>
          <a:p>
            <a:pPr lvl="1"/>
            <a:r>
              <a:rPr lang="fr-CH" altLang="fr-FR" dirty="0">
                <a:latin typeface="Arial" panose="020B0604020202020204" pitchFamily="34" charset="0"/>
                <a:cs typeface="Arial" panose="020B0604020202020204" pitchFamily="34" charset="0"/>
              </a:rPr>
              <a:t>stage </a:t>
            </a:r>
            <a:r>
              <a:rPr lang="fr-CH" altLang="fr-FR" b="1" dirty="0">
                <a:latin typeface="Arial" panose="020B0604020202020204" pitchFamily="34" charset="0"/>
                <a:cs typeface="Arial" panose="020B0604020202020204" pitchFamily="34" charset="0"/>
              </a:rPr>
              <a:t>spécifique</a:t>
            </a:r>
            <a:r>
              <a:rPr lang="fr-CH" altLang="fr-FR" dirty="0">
                <a:latin typeface="Arial" panose="020B0604020202020204" pitchFamily="34" charset="0"/>
                <a:cs typeface="Arial" panose="020B0604020202020204" pitchFamily="34" charset="0"/>
              </a:rPr>
              <a:t> </a:t>
            </a:r>
            <a:r>
              <a:rPr lang="fr-CH" altLang="fr-FR" b="1" dirty="0">
                <a:latin typeface="Arial" panose="020B0604020202020204" pitchFamily="34" charset="0"/>
                <a:cs typeface="Arial" panose="020B0604020202020204" pitchFamily="34" charset="0"/>
              </a:rPr>
              <a:t>encadré</a:t>
            </a:r>
            <a:r>
              <a:rPr lang="fr-CH" altLang="fr-FR" dirty="0">
                <a:latin typeface="Arial" panose="020B0604020202020204" pitchFamily="34" charset="0"/>
                <a:cs typeface="Arial" panose="020B0604020202020204" pitchFamily="34" charset="0"/>
              </a:rPr>
              <a:t> : 27 semaines à 90 %</a:t>
            </a:r>
          </a:p>
          <a:p>
            <a:pPr lvl="1"/>
            <a:endParaRPr lang="fr-CH" altLang="fr-FR" dirty="0">
              <a:latin typeface="Arial" panose="020B0604020202020204" pitchFamily="34" charset="0"/>
              <a:cs typeface="Arial" panose="020B0604020202020204" pitchFamily="34" charset="0"/>
            </a:endParaRPr>
          </a:p>
          <a:p>
            <a:r>
              <a:rPr lang="fr-CH" altLang="fr-FR" dirty="0">
                <a:latin typeface="Arial" panose="020B0604020202020204" pitchFamily="34" charset="0"/>
                <a:cs typeface="Arial" panose="020B0604020202020204" pitchFamily="34" charset="0"/>
              </a:rPr>
              <a:t>un </a:t>
            </a:r>
            <a:r>
              <a:rPr lang="fr-CH" altLang="fr-FR" b="1" dirty="0">
                <a:latin typeface="Arial" panose="020B0604020202020204" pitchFamily="34" charset="0"/>
                <a:cs typeface="Arial" panose="020B0604020202020204" pitchFamily="34" charset="0"/>
              </a:rPr>
              <a:t>travail de maturité spécialisée (</a:t>
            </a:r>
            <a:r>
              <a:rPr lang="fr-CH" altLang="fr-FR" b="1" dirty="0" err="1">
                <a:latin typeface="Arial" panose="020B0604020202020204" pitchFamily="34" charset="0"/>
                <a:cs typeface="Arial" panose="020B0604020202020204" pitchFamily="34" charset="0"/>
              </a:rPr>
              <a:t>TMsp</a:t>
            </a:r>
            <a:r>
              <a:rPr lang="fr-CH" altLang="fr-FR" b="1" dirty="0">
                <a:latin typeface="Arial" panose="020B0604020202020204" pitchFamily="34" charset="0"/>
                <a:cs typeface="Arial" panose="020B0604020202020204" pitchFamily="34" charset="0"/>
              </a:rPr>
              <a:t>)</a:t>
            </a:r>
          </a:p>
          <a:p>
            <a:endParaRPr lang="fr-CH" altLang="fr-FR" b="1" dirty="0">
              <a:latin typeface="Arial" panose="020B0604020202020204" pitchFamily="34" charset="0"/>
              <a:cs typeface="Arial" panose="020B0604020202020204" pitchFamily="34" charset="0"/>
            </a:endParaRPr>
          </a:p>
          <a:p>
            <a:r>
              <a:rPr lang="fr-CH" altLang="fr-FR" b="1" dirty="0">
                <a:latin typeface="Arial" panose="020B0604020202020204" pitchFamily="34" charset="0"/>
                <a:cs typeface="Arial" panose="020B0604020202020204" pitchFamily="34" charset="0"/>
              </a:rPr>
              <a:t>Cours d’approfondissement </a:t>
            </a:r>
            <a:r>
              <a:rPr lang="fr-CH" altLang="fr-FR" dirty="0">
                <a:latin typeface="Arial" panose="020B0604020202020204" pitchFamily="34" charset="0"/>
                <a:cs typeface="Arial" panose="020B0604020202020204" pitchFamily="34" charset="0"/>
              </a:rPr>
              <a:t>dans le domaine du travail social</a:t>
            </a:r>
          </a:p>
        </p:txBody>
      </p:sp>
      <p:sp>
        <p:nvSpPr>
          <p:cNvPr id="2" name="Espace réservé du numéro de diapositive 1"/>
          <p:cNvSpPr>
            <a:spLocks noGrp="1"/>
          </p:cNvSpPr>
          <p:nvPr>
            <p:ph type="sldNum" sz="quarter" idx="12"/>
          </p:nvPr>
        </p:nvSpPr>
        <p:spPr/>
        <p:txBody>
          <a:bodyPr/>
          <a:lstStyle/>
          <a:p>
            <a:fld id="{69E57DC2-970A-4B3E-BB1C-7A09969E49DF}" type="slidenum">
              <a:rPr lang="en-US" smtClean="0"/>
              <a:t>14</a:t>
            </a:fld>
            <a:endParaRPr lang="en-US" dirty="0"/>
          </a:p>
        </p:txBody>
      </p:sp>
      <p:sp>
        <p:nvSpPr>
          <p:cNvPr id="8" name="Rectangle 7">
            <a:extLst>
              <a:ext uri="{FF2B5EF4-FFF2-40B4-BE49-F238E27FC236}">
                <a16:creationId xmlns:a16="http://schemas.microsoft.com/office/drawing/2014/main" id="{DDDFE2CF-5126-39C4-45CD-6C21380905AC}"/>
              </a:ext>
            </a:extLst>
          </p:cNvPr>
          <p:cNvSpPr/>
          <p:nvPr/>
        </p:nvSpPr>
        <p:spPr>
          <a:xfrm>
            <a:off x="1386150" y="459671"/>
            <a:ext cx="5551520" cy="461665"/>
          </a:xfrm>
          <a:prstGeom prst="rect">
            <a:avLst/>
          </a:prstGeom>
        </p:spPr>
        <p:txBody>
          <a:bodyPr wrap="none">
            <a:spAutoFit/>
          </a:bodyPr>
          <a:lstStyle/>
          <a:p>
            <a:r>
              <a:rPr lang="fr-CH" sz="2400" b="1" dirty="0">
                <a:ln w="12700">
                  <a:noFill/>
                  <a:prstDash val="solid"/>
                </a:ln>
                <a:solidFill>
                  <a:srgbClr val="639729"/>
                </a:solidFill>
                <a:latin typeface="Arial" charset="0"/>
                <a:ea typeface="ＭＳ Ｐゴシック" charset="0"/>
              </a:rPr>
              <a:t>B. Durée et contenus de la formation</a:t>
            </a:r>
          </a:p>
        </p:txBody>
      </p:sp>
    </p:spTree>
    <p:extLst>
      <p:ext uri="{BB962C8B-B14F-4D97-AF65-F5344CB8AC3E}">
        <p14:creationId xmlns:p14="http://schemas.microsoft.com/office/powerpoint/2010/main" val="3305739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re 1"/>
          <p:cNvSpPr>
            <a:spLocks noGrp="1"/>
          </p:cNvSpPr>
          <p:nvPr>
            <p:ph type="title"/>
          </p:nvPr>
        </p:nvSpPr>
        <p:spPr>
          <a:xfrm>
            <a:off x="1174750" y="1386836"/>
            <a:ext cx="9601200" cy="1485900"/>
          </a:xfrm>
        </p:spPr>
        <p:txBody>
          <a:bodyPr/>
          <a:lstStyle/>
          <a:p>
            <a:r>
              <a:rPr lang="fr-CH" altLang="fr-FR" sz="2800" dirty="0">
                <a:latin typeface="Arial" panose="020B0604020202020204" pitchFamily="34" charset="0"/>
                <a:cs typeface="Arial" panose="020B0604020202020204" pitchFamily="34" charset="0"/>
              </a:rPr>
              <a:t>            </a:t>
            </a:r>
            <a:r>
              <a:rPr lang="fr-CH" altLang="fr-FR" sz="2800" b="1" dirty="0">
                <a:latin typeface="Arial" panose="020B0604020202020204" pitchFamily="34" charset="0"/>
                <a:cs typeface="Arial" panose="020B0604020202020204" pitchFamily="34" charset="0"/>
              </a:rPr>
              <a:t>31 semaines d'expérience professionnelle</a:t>
            </a:r>
          </a:p>
        </p:txBody>
      </p:sp>
      <p:sp>
        <p:nvSpPr>
          <p:cNvPr id="4" name="Espace réservé du numéro de diapositive 3"/>
          <p:cNvSpPr>
            <a:spLocks noGrp="1"/>
          </p:cNvSpPr>
          <p:nvPr>
            <p:ph type="sldNum" sz="quarter" idx="12"/>
          </p:nvPr>
        </p:nvSpPr>
        <p:spPr/>
        <p:txBody>
          <a:bodyPr/>
          <a:lstStyle/>
          <a:p>
            <a:fld id="{69E57DC2-970A-4B3E-BB1C-7A09969E49DF}" type="slidenum">
              <a:rPr lang="en-US" smtClean="0"/>
              <a:t>15</a:t>
            </a:fld>
            <a:endParaRPr lang="en-US" dirty="0"/>
          </a:p>
        </p:txBody>
      </p:sp>
      <p:sp>
        <p:nvSpPr>
          <p:cNvPr id="7" name="Oval 5"/>
          <p:cNvSpPr>
            <a:spLocks noChangeArrowheads="1"/>
          </p:cNvSpPr>
          <p:nvPr/>
        </p:nvSpPr>
        <p:spPr bwMode="auto">
          <a:xfrm>
            <a:off x="2222500" y="3613241"/>
            <a:ext cx="2968625" cy="1757362"/>
          </a:xfrm>
          <a:prstGeom prst="ellipse">
            <a:avLst/>
          </a:prstGeom>
          <a:solidFill>
            <a:srgbClr val="9AE05A"/>
          </a:solidFill>
          <a:ln w="12700">
            <a:solidFill>
              <a:schemeClr val="tx1"/>
            </a:solidFill>
            <a:prstDash val="sysDot"/>
            <a:round/>
            <a:headEnd/>
            <a:tailEnd/>
          </a:ln>
          <a:effectLst/>
        </p:spPr>
        <p:txBody>
          <a:bodyPr wrap="none" anchor="ctr"/>
          <a:lstStyle/>
          <a:p>
            <a:pPr algn="ctr" eaLnBrk="1" hangingPunct="1">
              <a:spcBef>
                <a:spcPct val="45000"/>
              </a:spcBef>
              <a:defRPr/>
            </a:pPr>
            <a:r>
              <a:rPr lang="fr-FR" altLang="fr-FR" sz="2000" b="1" dirty="0">
                <a:solidFill>
                  <a:schemeClr val="bg1"/>
                </a:solidFill>
                <a:latin typeface="+mj-lt"/>
              </a:rPr>
              <a:t>stage préalable</a:t>
            </a:r>
          </a:p>
          <a:p>
            <a:pPr algn="ctr" eaLnBrk="1" hangingPunct="1">
              <a:spcBef>
                <a:spcPct val="45000"/>
              </a:spcBef>
              <a:defRPr/>
            </a:pPr>
            <a:r>
              <a:rPr lang="fr-FR" altLang="fr-FR" sz="2000" b="1" dirty="0">
                <a:solidFill>
                  <a:schemeClr val="bg1"/>
                </a:solidFill>
                <a:latin typeface="+mj-lt"/>
              </a:rPr>
              <a:t>4 </a:t>
            </a:r>
            <a:r>
              <a:rPr lang="fr-FR" altLang="fr-FR" sz="2000" dirty="0">
                <a:solidFill>
                  <a:schemeClr val="bg1"/>
                </a:solidFill>
                <a:latin typeface="+mj-lt"/>
              </a:rPr>
              <a:t>semaines à 100 %</a:t>
            </a:r>
            <a:r>
              <a:rPr lang="fr-FR" altLang="fr-FR" sz="2000" b="1" dirty="0">
                <a:solidFill>
                  <a:schemeClr val="bg1"/>
                </a:solidFill>
                <a:latin typeface="+mj-lt"/>
              </a:rPr>
              <a:t> </a:t>
            </a:r>
          </a:p>
        </p:txBody>
      </p:sp>
      <p:sp>
        <p:nvSpPr>
          <p:cNvPr id="9" name="Oval 6"/>
          <p:cNvSpPr>
            <a:spLocks noChangeArrowheads="1"/>
          </p:cNvSpPr>
          <p:nvPr/>
        </p:nvSpPr>
        <p:spPr bwMode="auto">
          <a:xfrm>
            <a:off x="5464864" y="3107846"/>
            <a:ext cx="4354512" cy="2900363"/>
          </a:xfrm>
          <a:prstGeom prst="ellipse">
            <a:avLst/>
          </a:prstGeom>
          <a:solidFill>
            <a:srgbClr val="639729"/>
          </a:solidFill>
          <a:ln w="12700">
            <a:solidFill>
              <a:srgbClr val="000000"/>
            </a:solidFill>
            <a:prstDash val="sysDot"/>
            <a:round/>
            <a:headEnd/>
            <a:tailEnd/>
          </a:ln>
          <a:effectLst/>
        </p:spPr>
        <p:txBody>
          <a:bodyPr wrap="none" anchor="ctr"/>
          <a:lstStyle/>
          <a:p>
            <a:pPr algn="ctr" eaLnBrk="1" hangingPunct="1">
              <a:spcBef>
                <a:spcPct val="45000"/>
              </a:spcBef>
              <a:defRPr/>
            </a:pPr>
            <a:r>
              <a:rPr lang="fr-FR" altLang="fr-FR" sz="2000" b="1" dirty="0">
                <a:solidFill>
                  <a:schemeClr val="bg1"/>
                </a:solidFill>
                <a:latin typeface="+mj-lt"/>
              </a:rPr>
              <a:t>stage spécifique encadré </a:t>
            </a:r>
          </a:p>
          <a:p>
            <a:pPr algn="ctr" eaLnBrk="1" hangingPunct="1">
              <a:spcBef>
                <a:spcPct val="45000"/>
              </a:spcBef>
              <a:defRPr/>
            </a:pPr>
            <a:r>
              <a:rPr lang="fr-FR" altLang="fr-FR" sz="2000" b="1" dirty="0">
                <a:solidFill>
                  <a:schemeClr val="bg1"/>
                </a:solidFill>
                <a:latin typeface="+mj-lt"/>
              </a:rPr>
              <a:t>27 semaines à 90 %</a:t>
            </a:r>
          </a:p>
        </p:txBody>
      </p:sp>
      <p:sp>
        <p:nvSpPr>
          <p:cNvPr id="2" name="Pentagone 1"/>
          <p:cNvSpPr/>
          <p:nvPr/>
        </p:nvSpPr>
        <p:spPr>
          <a:xfrm>
            <a:off x="2222500" y="1879975"/>
            <a:ext cx="3752850" cy="1047750"/>
          </a:xfrm>
          <a:prstGeom prst="homePlate">
            <a:avLst/>
          </a:prstGeom>
          <a:solidFill>
            <a:srgbClr val="9AE05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rgbClr val="000000"/>
                </a:solidFill>
              </a:rPr>
              <a:t>Avant la MS</a:t>
            </a:r>
          </a:p>
          <a:p>
            <a:pPr algn="ctr">
              <a:defRPr/>
            </a:pPr>
            <a:r>
              <a:rPr lang="fr-CH" sz="2000" b="1" dirty="0">
                <a:solidFill>
                  <a:srgbClr val="000000"/>
                </a:solidFill>
              </a:rPr>
              <a:t>été 2027</a:t>
            </a:r>
          </a:p>
        </p:txBody>
      </p:sp>
      <p:sp>
        <p:nvSpPr>
          <p:cNvPr id="3" name="Chevron 2"/>
          <p:cNvSpPr/>
          <p:nvPr/>
        </p:nvSpPr>
        <p:spPr>
          <a:xfrm>
            <a:off x="5776823" y="1879975"/>
            <a:ext cx="4343400" cy="1047750"/>
          </a:xfrm>
          <a:prstGeom prst="chevron">
            <a:avLst/>
          </a:prstGeom>
          <a:solidFill>
            <a:srgbClr val="63972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sz="2000" b="1" dirty="0">
                <a:solidFill>
                  <a:schemeClr val="tx1"/>
                </a:solidFill>
              </a:rPr>
              <a:t>Pendant la MS</a:t>
            </a:r>
          </a:p>
          <a:p>
            <a:pPr algn="ctr">
              <a:defRPr/>
            </a:pPr>
            <a:r>
              <a:rPr lang="fr-CH" sz="2000" b="1" dirty="0">
                <a:solidFill>
                  <a:schemeClr val="tx1"/>
                </a:solidFill>
              </a:rPr>
              <a:t>dès septembre 2027</a:t>
            </a:r>
          </a:p>
        </p:txBody>
      </p:sp>
    </p:spTree>
    <p:extLst>
      <p:ext uri="{BB962C8B-B14F-4D97-AF65-F5344CB8AC3E}">
        <p14:creationId xmlns:p14="http://schemas.microsoft.com/office/powerpoint/2010/main" val="280417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5" name="Espace réservé du contenu 2"/>
          <p:cNvSpPr>
            <a:spLocks noGrp="1"/>
          </p:cNvSpPr>
          <p:nvPr>
            <p:ph idx="1"/>
          </p:nvPr>
        </p:nvSpPr>
        <p:spPr>
          <a:xfrm>
            <a:off x="1702937" y="1429440"/>
            <a:ext cx="9530767" cy="4877349"/>
          </a:xfrm>
        </p:spPr>
        <p:txBody>
          <a:bodyPr>
            <a:normAutofit lnSpcReduction="10000"/>
          </a:bodyPr>
          <a:lstStyle/>
          <a:p>
            <a:pPr>
              <a:spcBef>
                <a:spcPct val="0"/>
              </a:spcBef>
              <a:spcAft>
                <a:spcPts val="1200"/>
              </a:spcAft>
            </a:pPr>
            <a:r>
              <a:rPr lang="fr-CH" altLang="fr-FR" b="1" dirty="0">
                <a:latin typeface="Arial" panose="020B0604020202020204" pitchFamily="34" charset="0"/>
                <a:cs typeface="Arial" panose="020B0604020202020204" pitchFamily="34" charset="0"/>
              </a:rPr>
              <a:t>certificat ECG dans l'option travail social</a:t>
            </a:r>
            <a:r>
              <a:rPr lang="fr-CH" altLang="fr-FR" dirty="0">
                <a:latin typeface="Arial" panose="020B0604020202020204" pitchFamily="34" charset="0"/>
                <a:cs typeface="Arial" panose="020B0604020202020204" pitchFamily="34" charset="0"/>
              </a:rPr>
              <a:t>, </a:t>
            </a:r>
            <a:r>
              <a:rPr lang="fr-FR" altLang="fr-FR" dirty="0">
                <a:latin typeface="Arial" panose="020B0604020202020204" pitchFamily="34" charset="0"/>
                <a:cs typeface="Arial" panose="020B0604020202020204" pitchFamily="34" charset="0"/>
              </a:rPr>
              <a:t>avec moyenne de 4,0 au minimum dans les disciplines de l</a:t>
            </a:r>
            <a:r>
              <a:rPr lang="fr-CH" altLang="fr-FR" dirty="0">
                <a:latin typeface="Arial" panose="020B0604020202020204" pitchFamily="34" charset="0"/>
                <a:cs typeface="Arial" panose="020B0604020202020204" pitchFamily="34" charset="0"/>
              </a:rPr>
              <a:t>'</a:t>
            </a:r>
            <a:r>
              <a:rPr lang="fr-FR" altLang="ja-JP" dirty="0">
                <a:latin typeface="Arial" panose="020B0604020202020204" pitchFamily="34" charset="0"/>
                <a:ea typeface="ＭＳ Ｐゴシック" panose="020B0600070205080204" pitchFamily="34" charset="-128"/>
                <a:cs typeface="Arial" panose="020B0604020202020204" pitchFamily="34" charset="0"/>
              </a:rPr>
              <a:t>OSP</a:t>
            </a:r>
          </a:p>
          <a:p>
            <a:pPr>
              <a:spcBef>
                <a:spcPct val="0"/>
              </a:spcBef>
              <a:spcAft>
                <a:spcPts val="1200"/>
              </a:spcAft>
            </a:pPr>
            <a:endParaRPr lang="fr-CH" altLang="ja-JP" dirty="0">
              <a:latin typeface="Arial" panose="020B0604020202020204" pitchFamily="34" charset="0"/>
              <a:ea typeface="ＭＳ Ｐゴシック" panose="020B0600070205080204" pitchFamily="34" charset="-128"/>
              <a:cs typeface="Arial" panose="020B0604020202020204" pitchFamily="34" charset="0"/>
            </a:endParaRPr>
          </a:p>
          <a:p>
            <a:pPr>
              <a:spcBef>
                <a:spcPct val="0"/>
              </a:spcBef>
              <a:spcAft>
                <a:spcPts val="1200"/>
              </a:spcAft>
            </a:pPr>
            <a:r>
              <a:rPr lang="fr-CH" altLang="ja-JP" b="1" dirty="0">
                <a:latin typeface="Arial" panose="020B0604020202020204" pitchFamily="34" charset="0"/>
                <a:ea typeface="ＭＳ Ｐゴシック" panose="020B0600070205080204" pitchFamily="34" charset="-128"/>
                <a:cs typeface="Arial" panose="020B0604020202020204" pitchFamily="34" charset="0"/>
              </a:rPr>
              <a:t>4 semaines de stages préalables à 100 % </a:t>
            </a:r>
            <a:r>
              <a:rPr lang="fr-CH" altLang="ja-JP" dirty="0">
                <a:latin typeface="Arial" panose="020B0604020202020204" pitchFamily="34" charset="0"/>
                <a:ea typeface="ＭＳ Ｐゴシック" panose="020B0600070205080204" pitchFamily="34" charset="-128"/>
                <a:cs typeface="Arial" panose="020B0604020202020204" pitchFamily="34" charset="0"/>
              </a:rPr>
              <a:t>dans le domaine social au sens large (de fin juin au mi août 2027)</a:t>
            </a:r>
          </a:p>
          <a:p>
            <a:pPr>
              <a:spcBef>
                <a:spcPct val="0"/>
              </a:spcBef>
              <a:spcAft>
                <a:spcPts val="1200"/>
              </a:spcAft>
            </a:pPr>
            <a:endParaRPr lang="fr-CH" altLang="ja-JP" dirty="0">
              <a:latin typeface="Arial" panose="020B0604020202020204" pitchFamily="34" charset="0"/>
              <a:ea typeface="ＭＳ Ｐゴシック" panose="020B0600070205080204" pitchFamily="34" charset="-128"/>
              <a:cs typeface="Arial" panose="020B0604020202020204" pitchFamily="34" charset="0"/>
            </a:endParaRPr>
          </a:p>
          <a:p>
            <a:pPr>
              <a:spcBef>
                <a:spcPct val="0"/>
              </a:spcBef>
              <a:spcAft>
                <a:spcPts val="1200"/>
              </a:spcAft>
            </a:pPr>
            <a:r>
              <a:rPr lang="fr-CH" altLang="ja-JP" b="1" dirty="0">
                <a:latin typeface="Arial" panose="020B0604020202020204" pitchFamily="34" charset="0"/>
                <a:ea typeface="ＭＳ Ｐゴシック" panose="020B0600070205080204" pitchFamily="34" charset="-128"/>
                <a:cs typeface="Arial" panose="020B0604020202020204" pitchFamily="34" charset="0"/>
              </a:rPr>
              <a:t>contrat de stage de 27 semaines</a:t>
            </a:r>
            <a:r>
              <a:rPr lang="fr-CH" altLang="ja-JP" dirty="0">
                <a:latin typeface="Arial" panose="020B0604020202020204" pitchFamily="34" charset="0"/>
                <a:ea typeface="ＭＳ Ｐゴシック" panose="020B0600070205080204" pitchFamily="34" charset="-128"/>
                <a:cs typeface="Arial" panose="020B0604020202020204" pitchFamily="34" charset="0"/>
              </a:rPr>
              <a:t> </a:t>
            </a:r>
            <a:r>
              <a:rPr lang="fr-CH" altLang="ja-JP" b="1" dirty="0">
                <a:latin typeface="Arial" panose="020B0604020202020204" pitchFamily="34" charset="0"/>
                <a:ea typeface="ＭＳ Ｐゴシック" panose="020B0600070205080204" pitchFamily="34" charset="-128"/>
                <a:cs typeface="Arial" panose="020B0604020202020204" pitchFamily="34" charset="0"/>
              </a:rPr>
              <a:t>à 90 % </a:t>
            </a:r>
            <a:r>
              <a:rPr lang="fr-CH" altLang="ja-JP" dirty="0">
                <a:latin typeface="Arial" panose="020B0604020202020204" pitchFamily="34" charset="0"/>
                <a:ea typeface="ＭＳ Ｐゴシック" panose="020B0600070205080204" pitchFamily="34" charset="-128"/>
                <a:cs typeface="Arial" panose="020B0604020202020204" pitchFamily="34" charset="0"/>
              </a:rPr>
              <a:t>dans une institution d’action sociale</a:t>
            </a:r>
          </a:p>
          <a:p>
            <a:pPr marL="0" indent="0">
              <a:spcBef>
                <a:spcPct val="0"/>
              </a:spcBef>
              <a:spcAft>
                <a:spcPts val="1200"/>
              </a:spcAft>
              <a:buNone/>
            </a:pPr>
            <a:endParaRPr lang="fr-CH" altLang="ja-JP" dirty="0">
              <a:latin typeface="Arial" panose="020B0604020202020204" pitchFamily="34" charset="0"/>
              <a:ea typeface="ＭＳ Ｐゴシック" panose="020B0600070205080204" pitchFamily="34" charset="-128"/>
              <a:cs typeface="Arial" panose="020B0604020202020204" pitchFamily="34" charset="0"/>
            </a:endParaRPr>
          </a:p>
          <a:p>
            <a:pPr marL="0" indent="0">
              <a:spcBef>
                <a:spcPct val="0"/>
              </a:spcBef>
              <a:spcAft>
                <a:spcPts val="1200"/>
              </a:spcAft>
              <a:buNone/>
            </a:pPr>
            <a:r>
              <a:rPr lang="fr-CH" altLang="ja-JP" i="1" dirty="0">
                <a:solidFill>
                  <a:srgbClr val="639729"/>
                </a:solidFill>
                <a:latin typeface="Arial" panose="020B0604020202020204" pitchFamily="34" charset="0"/>
                <a:ea typeface="ＭＳ Ｐゴシック" panose="020B0600070205080204" pitchFamily="34" charset="-128"/>
                <a:cs typeface="Arial" panose="020B0604020202020204" pitchFamily="34" charset="0"/>
              </a:rPr>
              <a:t>Les stages sont à chercher dès maintenant pour les élèves de 3</a:t>
            </a:r>
            <a:r>
              <a:rPr lang="fr-CH" altLang="ja-JP" i="1" baseline="30000" dirty="0">
                <a:solidFill>
                  <a:srgbClr val="639729"/>
                </a:solidFill>
                <a:latin typeface="Arial" panose="020B0604020202020204" pitchFamily="34" charset="0"/>
                <a:ea typeface="ＭＳ Ｐゴシック" panose="020B0600070205080204" pitchFamily="34" charset="-128"/>
                <a:cs typeface="Arial" panose="020B0604020202020204" pitchFamily="34" charset="0"/>
              </a:rPr>
              <a:t>e</a:t>
            </a:r>
            <a:r>
              <a:rPr lang="fr-CH" altLang="ja-JP" i="1" dirty="0">
                <a:solidFill>
                  <a:srgbClr val="639729"/>
                </a:solidFill>
                <a:latin typeface="Arial" panose="020B0604020202020204" pitchFamily="34" charset="0"/>
                <a:ea typeface="ＭＳ Ｐゴシック" panose="020B0600070205080204" pitchFamily="34" charset="-128"/>
                <a:cs typeface="Arial" panose="020B0604020202020204" pitchFamily="34" charset="0"/>
              </a:rPr>
              <a:t> année</a:t>
            </a:r>
          </a:p>
          <a:p>
            <a:pPr>
              <a:spcBef>
                <a:spcPct val="0"/>
              </a:spcBef>
              <a:spcAft>
                <a:spcPts val="1200"/>
              </a:spcAft>
            </a:pPr>
            <a:endParaRPr lang="fr-CH" altLang="fr-FR" dirty="0">
              <a:latin typeface="Arial" panose="020B0604020202020204" pitchFamily="34" charset="0"/>
              <a:cs typeface="Arial" panose="020B0604020202020204" pitchFamily="34" charset="0"/>
            </a:endParaRPr>
          </a:p>
          <a:p>
            <a:pPr marL="0" indent="0">
              <a:spcBef>
                <a:spcPct val="0"/>
              </a:spcBef>
              <a:spcAft>
                <a:spcPts val="1200"/>
              </a:spcAft>
              <a:buNone/>
            </a:pPr>
            <a:r>
              <a:rPr lang="fr-CH" spc="-1" dirty="0">
                <a:solidFill>
                  <a:srgbClr val="000000"/>
                </a:solidFill>
                <a:latin typeface="Arial" panose="020B0604020202020204" pitchFamily="34" charset="0"/>
                <a:ea typeface="DejaVu Sans"/>
                <a:cs typeface="Arial" panose="020B0604020202020204" pitchFamily="34" charset="0"/>
              </a:rPr>
              <a:t>Une admission en maturité spécialisée </a:t>
            </a:r>
            <a:r>
              <a:rPr lang="fr-CH" u="sng" spc="-1" dirty="0">
                <a:solidFill>
                  <a:srgbClr val="000000"/>
                </a:solidFill>
                <a:latin typeface="Arial" panose="020B0604020202020204" pitchFamily="34" charset="0"/>
                <a:ea typeface="DejaVu Sans"/>
                <a:cs typeface="Arial" panose="020B0604020202020204" pitchFamily="34" charset="0"/>
              </a:rPr>
              <a:t>jusqu'à trois ans après le certificat </a:t>
            </a:r>
            <a:r>
              <a:rPr lang="fr-CH" spc="-1" dirty="0">
                <a:solidFill>
                  <a:srgbClr val="000000"/>
                </a:solidFill>
                <a:latin typeface="Arial" panose="020B0604020202020204" pitchFamily="34" charset="0"/>
                <a:ea typeface="DejaVu Sans"/>
                <a:cs typeface="Arial" panose="020B0604020202020204" pitchFamily="34" charset="0"/>
              </a:rPr>
              <a:t>peut être accordée pour justes motifs (article 4, RECG – C1 10.70). </a:t>
            </a:r>
          </a:p>
          <a:p>
            <a:pPr>
              <a:spcBef>
                <a:spcPct val="0"/>
              </a:spcBef>
              <a:spcAft>
                <a:spcPts val="1200"/>
              </a:spcAft>
            </a:pPr>
            <a:endParaRPr lang="fr-CH" altLang="fr-FR" dirty="0">
              <a:latin typeface="Arial" panose="020B0604020202020204" pitchFamily="34" charset="0"/>
              <a:cs typeface="Arial" panose="020B0604020202020204" pitchFamily="34" charset="0"/>
            </a:endParaRPr>
          </a:p>
        </p:txBody>
      </p:sp>
      <p:sp>
        <p:nvSpPr>
          <p:cNvPr id="2" name="Espace réservé du numéro de diapositive 1"/>
          <p:cNvSpPr>
            <a:spLocks noGrp="1"/>
          </p:cNvSpPr>
          <p:nvPr>
            <p:ph type="sldNum" sz="quarter" idx="12"/>
          </p:nvPr>
        </p:nvSpPr>
        <p:spPr/>
        <p:txBody>
          <a:bodyPr/>
          <a:lstStyle/>
          <a:p>
            <a:fld id="{69E57DC2-970A-4B3E-BB1C-7A09969E49DF}" type="slidenum">
              <a:rPr lang="en-US" smtClean="0"/>
              <a:t>16</a:t>
            </a:fld>
            <a:endParaRPr lang="en-US" dirty="0"/>
          </a:p>
        </p:txBody>
      </p:sp>
      <p:sp>
        <p:nvSpPr>
          <p:cNvPr id="8" name="Rectangle 7">
            <a:extLst>
              <a:ext uri="{FF2B5EF4-FFF2-40B4-BE49-F238E27FC236}">
                <a16:creationId xmlns:a16="http://schemas.microsoft.com/office/drawing/2014/main" id="{DDDFE2CF-5126-39C4-45CD-6C21380905AC}"/>
              </a:ext>
            </a:extLst>
          </p:cNvPr>
          <p:cNvSpPr/>
          <p:nvPr/>
        </p:nvSpPr>
        <p:spPr>
          <a:xfrm>
            <a:off x="1342709" y="377629"/>
            <a:ext cx="4049507" cy="461665"/>
          </a:xfrm>
          <a:prstGeom prst="rect">
            <a:avLst/>
          </a:prstGeom>
        </p:spPr>
        <p:txBody>
          <a:bodyPr wrap="none">
            <a:spAutoFit/>
          </a:bodyPr>
          <a:lstStyle/>
          <a:p>
            <a:r>
              <a:rPr lang="fr-CH" sz="2400" b="1" dirty="0">
                <a:ln w="12700">
                  <a:noFill/>
                  <a:prstDash val="solid"/>
                </a:ln>
                <a:solidFill>
                  <a:srgbClr val="639729"/>
                </a:solidFill>
                <a:latin typeface="Arial" charset="0"/>
                <a:ea typeface="ＭＳ Ｐゴシック" charset="0"/>
              </a:rPr>
              <a:t>C. Conditions d'admission</a:t>
            </a:r>
          </a:p>
        </p:txBody>
      </p:sp>
    </p:spTree>
    <p:extLst>
      <p:ext uri="{BB962C8B-B14F-4D97-AF65-F5344CB8AC3E}">
        <p14:creationId xmlns:p14="http://schemas.microsoft.com/office/powerpoint/2010/main" val="901450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79143" y="2153649"/>
            <a:ext cx="9033713" cy="4094521"/>
          </a:xfrm>
        </p:spPr>
        <p:txBody>
          <a:bodyPr>
            <a:normAutofit/>
          </a:bodyPr>
          <a:lstStyle/>
          <a:p>
            <a:pPr>
              <a:defRPr/>
            </a:pPr>
            <a:r>
              <a:rPr lang="fr-CH" altLang="fr-FR" b="1" dirty="0">
                <a:latin typeface="Arial" panose="020B0604020202020204" pitchFamily="34" charset="0"/>
                <a:cs typeface="Arial" panose="020B0604020202020204" pitchFamily="34" charset="0"/>
              </a:rPr>
              <a:t>objectifs</a:t>
            </a:r>
            <a:r>
              <a:rPr lang="fr-CH" altLang="fr-FR" dirty="0">
                <a:latin typeface="Arial" panose="020B0604020202020204" pitchFamily="34" charset="0"/>
                <a:cs typeface="Arial" panose="020B0604020202020204" pitchFamily="34" charset="0"/>
              </a:rPr>
              <a:t> de ce stage: faire une </a:t>
            </a:r>
            <a:r>
              <a:rPr lang="fr-CH" altLang="fr-FR" b="1" dirty="0">
                <a:latin typeface="Arial" panose="020B0604020202020204" pitchFamily="34" charset="0"/>
                <a:cs typeface="Arial" panose="020B0604020202020204" pitchFamily="34" charset="0"/>
              </a:rPr>
              <a:t>expérience professionnelle </a:t>
            </a:r>
            <a:r>
              <a:rPr lang="fr-CH" altLang="fr-FR" dirty="0">
                <a:latin typeface="Arial" panose="020B0604020202020204" pitchFamily="34" charset="0"/>
                <a:cs typeface="Arial" panose="020B0604020202020204" pitchFamily="34" charset="0"/>
              </a:rPr>
              <a:t>à plein temps dans la continuité (adaptation, endurance, aptitude à assumer une vie professionnelle au quotidien), </a:t>
            </a:r>
            <a:r>
              <a:rPr lang="fr-CH" altLang="fr-FR" b="1" dirty="0">
                <a:latin typeface="Arial" panose="020B0604020202020204" pitchFamily="34" charset="0"/>
                <a:cs typeface="Arial" panose="020B0604020202020204" pitchFamily="34" charset="0"/>
              </a:rPr>
              <a:t>vérifier</a:t>
            </a:r>
            <a:r>
              <a:rPr lang="fr-CH" altLang="fr-FR" dirty="0">
                <a:latin typeface="Arial" panose="020B0604020202020204" pitchFamily="34" charset="0"/>
                <a:cs typeface="Arial" panose="020B0604020202020204" pitchFamily="34" charset="0"/>
              </a:rPr>
              <a:t> ce que représente le métier sur le terrain et confirmer le projet de formation</a:t>
            </a:r>
          </a:p>
          <a:p>
            <a:pPr>
              <a:defRPr/>
            </a:pPr>
            <a:r>
              <a:rPr lang="fr-CH" altLang="fr-FR" dirty="0">
                <a:latin typeface="Arial" panose="020B0604020202020204" pitchFamily="34" charset="0"/>
                <a:cs typeface="Arial" panose="020B0604020202020204" pitchFamily="34" charset="0"/>
              </a:rPr>
              <a:t>à effectuer dans le </a:t>
            </a:r>
            <a:r>
              <a:rPr lang="fr-CH" altLang="fr-FR" b="1" dirty="0">
                <a:latin typeface="Arial" panose="020B0604020202020204" pitchFamily="34" charset="0"/>
                <a:cs typeface="Arial" panose="020B0604020202020204" pitchFamily="34" charset="0"/>
              </a:rPr>
              <a:t>domaine du social </a:t>
            </a:r>
            <a:r>
              <a:rPr lang="fr-CH" altLang="fr-FR" dirty="0">
                <a:latin typeface="Arial" panose="020B0604020202020204" pitchFamily="34" charset="0"/>
                <a:cs typeface="Arial" panose="020B0604020202020204" pitchFamily="34" charset="0"/>
              </a:rPr>
              <a:t>au sens large</a:t>
            </a:r>
          </a:p>
          <a:p>
            <a:pPr>
              <a:defRPr/>
            </a:pPr>
            <a:r>
              <a:rPr lang="fr-CH" altLang="fr-FR" dirty="0">
                <a:latin typeface="Arial" panose="020B0604020202020204" pitchFamily="34" charset="0"/>
                <a:cs typeface="Arial" panose="020B0604020202020204" pitchFamily="34" charset="0"/>
              </a:rPr>
              <a:t>un </a:t>
            </a:r>
            <a:r>
              <a:rPr lang="fr-CH" altLang="fr-FR" b="1" dirty="0">
                <a:latin typeface="Arial" panose="020B0604020202020204" pitchFamily="34" charset="0"/>
                <a:cs typeface="Arial" panose="020B0604020202020204" pitchFamily="34" charset="0"/>
              </a:rPr>
              <a:t>seul lieu de stage </a:t>
            </a:r>
            <a:r>
              <a:rPr lang="fr-CH" altLang="fr-FR" dirty="0">
                <a:latin typeface="Arial" panose="020B0604020202020204" pitchFamily="34" charset="0"/>
                <a:cs typeface="Arial" panose="020B0604020202020204" pitchFamily="34" charset="0"/>
              </a:rPr>
              <a:t>préalable</a:t>
            </a:r>
          </a:p>
          <a:p>
            <a:pPr>
              <a:defRPr/>
            </a:pPr>
            <a:r>
              <a:rPr lang="fr-CH" altLang="fr-FR" dirty="0">
                <a:latin typeface="Arial" panose="020B0604020202020204" pitchFamily="34" charset="0"/>
                <a:cs typeface="Arial" panose="020B0604020202020204" pitchFamily="34" charset="0"/>
              </a:rPr>
              <a:t>à partir de la fin des </a:t>
            </a:r>
            <a:r>
              <a:rPr lang="fr-CH" altLang="fr-FR" b="1" dirty="0">
                <a:latin typeface="Arial" panose="020B0604020202020204" pitchFamily="34" charset="0"/>
                <a:cs typeface="Arial" panose="020B0604020202020204" pitchFamily="34" charset="0"/>
              </a:rPr>
              <a:t>examens de certificats </a:t>
            </a:r>
            <a:r>
              <a:rPr lang="fr-CH" altLang="fr-FR" dirty="0">
                <a:latin typeface="Arial" panose="020B0604020202020204" pitchFamily="34" charset="0"/>
                <a:cs typeface="Arial" panose="020B0604020202020204" pitchFamily="34" charset="0"/>
              </a:rPr>
              <a:t>(mi-juin 2027) et jusqu’à mi août 2027</a:t>
            </a:r>
          </a:p>
          <a:p>
            <a:pPr>
              <a:defRPr/>
            </a:pPr>
            <a:r>
              <a:rPr lang="fr-CH" altLang="fr-FR" dirty="0">
                <a:latin typeface="Arial" panose="020B0604020202020204" pitchFamily="34" charset="0"/>
                <a:cs typeface="Arial" panose="020B0604020202020204" pitchFamily="34" charset="0"/>
              </a:rPr>
              <a:t>à </a:t>
            </a:r>
            <a:r>
              <a:rPr lang="fr-CH" altLang="fr-FR" b="1" dirty="0">
                <a:latin typeface="Arial" panose="020B0604020202020204" pitchFamily="34" charset="0"/>
                <a:cs typeface="Arial" panose="020B0604020202020204" pitchFamily="34" charset="0"/>
              </a:rPr>
              <a:t>chercher dès maintenant</a:t>
            </a:r>
          </a:p>
          <a:p>
            <a:pPr>
              <a:defRPr/>
            </a:pPr>
            <a:r>
              <a:rPr lang="fr-CH" altLang="fr-FR" dirty="0">
                <a:latin typeface="Arial" panose="020B0604020202020204" pitchFamily="34" charset="0"/>
                <a:cs typeface="Arial" panose="020B0604020202020204" pitchFamily="34" charset="0"/>
              </a:rPr>
              <a:t>ECG </a:t>
            </a:r>
            <a:r>
              <a:rPr lang="fr-CH" altLang="fr-FR" b="1" dirty="0">
                <a:latin typeface="Arial" panose="020B0604020202020204" pitchFamily="34" charset="0"/>
                <a:cs typeface="Arial" panose="020B0604020202020204" pitchFamily="34" charset="0"/>
              </a:rPr>
              <a:t>valide le choix de l'institution </a:t>
            </a:r>
            <a:r>
              <a:rPr lang="fr-CH" altLang="fr-FR" dirty="0">
                <a:latin typeface="Arial" panose="020B0604020202020204" pitchFamily="34" charset="0"/>
                <a:cs typeface="Arial" panose="020B0604020202020204" pitchFamily="34" charset="0"/>
              </a:rPr>
              <a:t>par le biais d'un formulaire à rendre au/à la doyen.ne de l'ECG au 29 juin 2027</a:t>
            </a:r>
          </a:p>
        </p:txBody>
      </p:sp>
      <p:sp>
        <p:nvSpPr>
          <p:cNvPr id="2" name="Espace réservé du numéro de diapositive 1"/>
          <p:cNvSpPr>
            <a:spLocks noGrp="1"/>
          </p:cNvSpPr>
          <p:nvPr>
            <p:ph type="sldNum" sz="quarter" idx="12"/>
          </p:nvPr>
        </p:nvSpPr>
        <p:spPr/>
        <p:txBody>
          <a:bodyPr/>
          <a:lstStyle/>
          <a:p>
            <a:fld id="{69E57DC2-970A-4B3E-BB1C-7A09969E49DF}" type="slidenum">
              <a:rPr lang="en-US" smtClean="0"/>
              <a:t>17</a:t>
            </a:fld>
            <a:endParaRPr lang="en-US" dirty="0"/>
          </a:p>
        </p:txBody>
      </p:sp>
      <p:sp>
        <p:nvSpPr>
          <p:cNvPr id="7" name="Rectangle à coins arrondis 6"/>
          <p:cNvSpPr/>
          <p:nvPr/>
        </p:nvSpPr>
        <p:spPr>
          <a:xfrm>
            <a:off x="1029316" y="609830"/>
            <a:ext cx="10714007" cy="1101725"/>
          </a:xfrm>
          <a:prstGeom prst="roundRect">
            <a:avLst/>
          </a:prstGeom>
          <a:solidFill>
            <a:srgbClr val="9AE05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CH" altLang="fr-FR" sz="4400" b="1"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Stage préalable : 4 semaines à 100 %</a:t>
            </a:r>
            <a:endParaRPr lang="fr-CH" sz="4400" b="1"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89977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à coins arrondis 5"/>
          <p:cNvSpPr/>
          <p:nvPr/>
        </p:nvSpPr>
        <p:spPr>
          <a:xfrm>
            <a:off x="1354347" y="604615"/>
            <a:ext cx="9903125" cy="1101725"/>
          </a:xfrm>
          <a:prstGeom prst="roundRect">
            <a:avLst/>
          </a:prstGeom>
          <a:solidFill>
            <a:srgbClr val="63972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CH"/>
          </a:p>
        </p:txBody>
      </p:sp>
      <p:sp>
        <p:nvSpPr>
          <p:cNvPr id="15363" name="Titre 1"/>
          <p:cNvSpPr>
            <a:spLocks noGrp="1"/>
          </p:cNvSpPr>
          <p:nvPr>
            <p:ph type="title"/>
          </p:nvPr>
        </p:nvSpPr>
        <p:spPr>
          <a:xfrm>
            <a:off x="1354347" y="811495"/>
            <a:ext cx="10427688" cy="1485900"/>
          </a:xfrm>
        </p:spPr>
        <p:txBody>
          <a:bodyPr/>
          <a:lstStyle/>
          <a:p>
            <a:r>
              <a:rPr lang="fr-CH" altLang="fr-FR" b="1" dirty="0">
                <a:latin typeface="Arial" panose="020B0604020202020204" pitchFamily="34" charset="0"/>
                <a:cs typeface="Arial" panose="020B0604020202020204" pitchFamily="34" charset="0"/>
              </a:rPr>
              <a:t>Stage encadré : 27 semaines à 90 %</a:t>
            </a:r>
          </a:p>
        </p:txBody>
      </p:sp>
      <p:sp>
        <p:nvSpPr>
          <p:cNvPr id="3" name="Espace réservé du contenu 2"/>
          <p:cNvSpPr>
            <a:spLocks noGrp="1"/>
          </p:cNvSpPr>
          <p:nvPr>
            <p:ph idx="1"/>
          </p:nvPr>
        </p:nvSpPr>
        <p:spPr>
          <a:xfrm>
            <a:off x="1689338" y="2297395"/>
            <a:ext cx="9233141" cy="4265613"/>
          </a:xfrm>
        </p:spPr>
        <p:txBody>
          <a:bodyPr>
            <a:normAutofit/>
          </a:bodyPr>
          <a:lstStyle/>
          <a:p>
            <a:pPr>
              <a:defRPr/>
            </a:pPr>
            <a:r>
              <a:rPr lang="fr-CH" altLang="fr-FR" dirty="0">
                <a:latin typeface="Arial" panose="020B0604020202020204" pitchFamily="34" charset="0"/>
                <a:cs typeface="Arial" panose="020B0604020202020204" pitchFamily="34" charset="0"/>
              </a:rPr>
              <a:t>activités professionnelles du stagiaire s'inscrivent dans </a:t>
            </a:r>
            <a:r>
              <a:rPr lang="fr-CH" altLang="fr-FR" b="1" dirty="0">
                <a:latin typeface="Arial" panose="020B0604020202020204" pitchFamily="34" charset="0"/>
                <a:cs typeface="Arial" panose="020B0604020202020204" pitchFamily="34" charset="0"/>
              </a:rPr>
              <a:t>l'action sociale</a:t>
            </a:r>
            <a:r>
              <a:rPr lang="fr-CH" altLang="fr-FR" dirty="0">
                <a:latin typeface="Arial" panose="020B0604020202020204" pitchFamily="34" charset="0"/>
                <a:cs typeface="Arial" panose="020B0604020202020204" pitchFamily="34" charset="0"/>
              </a:rPr>
              <a:t>: prise en charge, relation d'aide et accompagnement de personnes (</a:t>
            </a:r>
            <a:r>
              <a:rPr lang="fr-CH" altLang="fr-FR" dirty="0" err="1">
                <a:latin typeface="Arial" panose="020B0604020202020204" pitchFamily="34" charset="0"/>
                <a:cs typeface="Arial" panose="020B0604020202020204" pitchFamily="34" charset="0"/>
              </a:rPr>
              <a:t>résident.e.s</a:t>
            </a:r>
            <a:r>
              <a:rPr lang="fr-CH" altLang="fr-FR" dirty="0">
                <a:latin typeface="Arial" panose="020B0604020202020204" pitchFamily="34" charset="0"/>
                <a:cs typeface="Arial" panose="020B0604020202020204" pitchFamily="34" charset="0"/>
              </a:rPr>
              <a:t>, </a:t>
            </a:r>
            <a:r>
              <a:rPr lang="fr-CH" altLang="fr-FR" dirty="0" err="1">
                <a:latin typeface="Arial" panose="020B0604020202020204" pitchFamily="34" charset="0"/>
                <a:cs typeface="Arial" panose="020B0604020202020204" pitchFamily="34" charset="0"/>
              </a:rPr>
              <a:t>usagers.ères</a:t>
            </a:r>
            <a:r>
              <a:rPr lang="fr-CH" altLang="fr-FR" dirty="0">
                <a:latin typeface="Arial" panose="020B0604020202020204" pitchFamily="34" charset="0"/>
                <a:cs typeface="Arial" panose="020B0604020202020204" pitchFamily="34" charset="0"/>
              </a:rPr>
              <a:t>, </a:t>
            </a:r>
            <a:r>
              <a:rPr lang="fr-CH" altLang="fr-FR" dirty="0" err="1">
                <a:latin typeface="Arial" panose="020B0604020202020204" pitchFamily="34" charset="0"/>
                <a:cs typeface="Arial" panose="020B0604020202020204" pitchFamily="34" charset="0"/>
              </a:rPr>
              <a:t>etc</a:t>
            </a:r>
            <a:r>
              <a:rPr lang="fr-CH" altLang="fr-FR" dirty="0">
                <a:latin typeface="Arial" panose="020B0604020202020204" pitchFamily="34" charset="0"/>
                <a:cs typeface="Arial" panose="020B0604020202020204" pitchFamily="34" charset="0"/>
              </a:rPr>
              <a:t>)</a:t>
            </a:r>
          </a:p>
          <a:p>
            <a:pPr>
              <a:defRPr/>
            </a:pPr>
            <a:r>
              <a:rPr lang="fr-CH" altLang="fr-FR" dirty="0">
                <a:latin typeface="Arial" panose="020B0604020202020204" pitchFamily="34" charset="0"/>
                <a:cs typeface="Arial" panose="020B0604020202020204" pitchFamily="34" charset="0"/>
              </a:rPr>
              <a:t>institutions pédagogiques ou du domaine de la petite enfance </a:t>
            </a:r>
            <a:r>
              <a:rPr lang="fr-CH" altLang="fr-FR" b="1" dirty="0">
                <a:latin typeface="Arial" panose="020B0604020202020204" pitchFamily="34" charset="0"/>
                <a:cs typeface="Arial" panose="020B0604020202020204" pitchFamily="34" charset="0"/>
              </a:rPr>
              <a:t>ne conviennent pas</a:t>
            </a:r>
            <a:r>
              <a:rPr lang="fr-CH" altLang="fr-FR" dirty="0">
                <a:latin typeface="Arial" panose="020B0604020202020204" pitchFamily="34" charset="0"/>
                <a:cs typeface="Arial" panose="020B0604020202020204" pitchFamily="34" charset="0"/>
              </a:rPr>
              <a:t>, sauf si elles ont pour mission première l'accueil des personnes à besoins spécifiques</a:t>
            </a:r>
          </a:p>
          <a:p>
            <a:pPr>
              <a:defRPr/>
            </a:pPr>
            <a:r>
              <a:rPr lang="fr-CH" altLang="fr-FR" dirty="0">
                <a:latin typeface="Arial" panose="020B0604020202020204" pitchFamily="34" charset="0"/>
                <a:cs typeface="Arial" panose="020B0604020202020204" pitchFamily="34" charset="0"/>
              </a:rPr>
              <a:t>ECG </a:t>
            </a:r>
            <a:r>
              <a:rPr lang="fr-CH" altLang="fr-FR" b="1" dirty="0">
                <a:latin typeface="Arial" panose="020B0604020202020204" pitchFamily="34" charset="0"/>
                <a:cs typeface="Arial" panose="020B0604020202020204" pitchFamily="34" charset="0"/>
              </a:rPr>
              <a:t>valide le choix de l'institution </a:t>
            </a:r>
            <a:r>
              <a:rPr lang="fr-CH" altLang="fr-FR" dirty="0">
                <a:latin typeface="Arial" panose="020B0604020202020204" pitchFamily="34" charset="0"/>
                <a:cs typeface="Arial" panose="020B0604020202020204" pitchFamily="34" charset="0"/>
              </a:rPr>
              <a:t>par le biais d'un formulaire à rendre au/à la doyen.ne de l'ECG au 29 juin 2027</a:t>
            </a:r>
          </a:p>
          <a:p>
            <a:pPr>
              <a:defRPr/>
            </a:pPr>
            <a:r>
              <a:rPr lang="fr-CH" altLang="fr-FR" dirty="0">
                <a:latin typeface="Arial" panose="020B0604020202020204" pitchFamily="34" charset="0"/>
                <a:cs typeface="Arial" panose="020B0604020202020204" pitchFamily="34" charset="0"/>
              </a:rPr>
              <a:t>le </a:t>
            </a:r>
            <a:r>
              <a:rPr lang="fr-CH" altLang="fr-FR" b="1" dirty="0">
                <a:latin typeface="Arial" panose="020B0604020202020204" pitchFamily="34" charset="0"/>
                <a:cs typeface="Arial" panose="020B0604020202020204" pitchFamily="34" charset="0"/>
              </a:rPr>
              <a:t>référent de l'institution </a:t>
            </a:r>
            <a:r>
              <a:rPr lang="fr-CH" altLang="fr-FR" dirty="0">
                <a:latin typeface="Arial" panose="020B0604020202020204" pitchFamily="34" charset="0"/>
                <a:cs typeface="Arial" panose="020B0604020202020204" pitchFamily="34" charset="0"/>
              </a:rPr>
              <a:t>évalue et, le cas échéant, valide le stage encadré</a:t>
            </a:r>
            <a:endParaRPr lang="fr-FR" altLang="fr-FR" dirty="0">
              <a:latin typeface="Arial" panose="020B0604020202020204" pitchFamily="34" charset="0"/>
              <a:cs typeface="Arial" panose="020B0604020202020204" pitchFamily="34" charset="0"/>
            </a:endParaRPr>
          </a:p>
          <a:p>
            <a:pPr>
              <a:defRPr/>
            </a:pPr>
            <a:endParaRPr lang="fr-CH" dirty="0"/>
          </a:p>
        </p:txBody>
      </p:sp>
      <p:sp>
        <p:nvSpPr>
          <p:cNvPr id="2" name="Espace réservé du numéro de diapositive 1"/>
          <p:cNvSpPr>
            <a:spLocks noGrp="1"/>
          </p:cNvSpPr>
          <p:nvPr>
            <p:ph type="sldNum" sz="quarter" idx="12"/>
          </p:nvPr>
        </p:nvSpPr>
        <p:spPr/>
        <p:txBody>
          <a:bodyPr/>
          <a:lstStyle/>
          <a:p>
            <a:fld id="{69E57DC2-970A-4B3E-BB1C-7A09969E49DF}" type="slidenum">
              <a:rPr lang="en-US" smtClean="0"/>
              <a:t>18</a:t>
            </a:fld>
            <a:endParaRPr lang="en-US" dirty="0"/>
          </a:p>
        </p:txBody>
      </p:sp>
    </p:spTree>
    <p:extLst>
      <p:ext uri="{BB962C8B-B14F-4D97-AF65-F5344CB8AC3E}">
        <p14:creationId xmlns:p14="http://schemas.microsoft.com/office/powerpoint/2010/main" val="1412678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Espace réservé du contenu 2"/>
          <p:cNvSpPr>
            <a:spLocks noGrp="1"/>
          </p:cNvSpPr>
          <p:nvPr>
            <p:ph idx="1"/>
          </p:nvPr>
        </p:nvSpPr>
        <p:spPr>
          <a:xfrm>
            <a:off x="1295400" y="2210980"/>
            <a:ext cx="9601200" cy="3581400"/>
          </a:xfrm>
        </p:spPr>
        <p:txBody>
          <a:bodyPr/>
          <a:lstStyle/>
          <a:p>
            <a:r>
              <a:rPr lang="fr-CH" altLang="fr-FR" b="1" dirty="0">
                <a:latin typeface="Arial" panose="020B0604020202020204" pitchFamily="34" charset="0"/>
                <a:cs typeface="Arial" panose="020B0604020202020204" pitchFamily="34" charset="0"/>
              </a:rPr>
              <a:t>document écrit </a:t>
            </a:r>
            <a:r>
              <a:rPr lang="fr-CH" altLang="fr-FR" dirty="0">
                <a:latin typeface="Arial" panose="020B0604020202020204" pitchFamily="34" charset="0"/>
                <a:cs typeface="Arial" panose="020B0604020202020204" pitchFamily="34" charset="0"/>
              </a:rPr>
              <a:t>qui comprend un </a:t>
            </a:r>
            <a:r>
              <a:rPr lang="fr-CH" altLang="fr-FR" b="1" dirty="0">
                <a:latin typeface="Arial" panose="020B0604020202020204" pitchFamily="34" charset="0"/>
                <a:cs typeface="Arial" panose="020B0604020202020204" pitchFamily="34" charset="0"/>
              </a:rPr>
              <a:t>rapport de stage </a:t>
            </a:r>
            <a:r>
              <a:rPr lang="fr-CH" altLang="fr-FR" dirty="0">
                <a:latin typeface="Arial" panose="020B0604020202020204" pitchFamily="34" charset="0"/>
                <a:cs typeface="Arial" panose="020B0604020202020204" pitchFamily="34" charset="0"/>
              </a:rPr>
              <a:t>et une </a:t>
            </a:r>
            <a:r>
              <a:rPr lang="fr-CH" altLang="fr-FR" b="1" dirty="0">
                <a:latin typeface="Arial" panose="020B0604020202020204" pitchFamily="34" charset="0"/>
                <a:cs typeface="Arial" panose="020B0604020202020204" pitchFamily="34" charset="0"/>
              </a:rPr>
              <a:t>recherche</a:t>
            </a:r>
            <a:r>
              <a:rPr lang="fr-CH" altLang="fr-FR" dirty="0">
                <a:latin typeface="Arial" panose="020B0604020202020204" pitchFamily="34" charset="0"/>
                <a:cs typeface="Arial" panose="020B0604020202020204" pitchFamily="34" charset="0"/>
              </a:rPr>
              <a:t> sur une problématique en lien avec l'expérience pratique</a:t>
            </a:r>
          </a:p>
          <a:p>
            <a:pPr marL="0" indent="0">
              <a:buNone/>
            </a:pPr>
            <a:endParaRPr lang="fr-CH" altLang="fr-FR" dirty="0">
              <a:latin typeface="Arial" panose="020B0604020202020204" pitchFamily="34" charset="0"/>
              <a:cs typeface="Arial" panose="020B0604020202020204" pitchFamily="34" charset="0"/>
            </a:endParaRPr>
          </a:p>
          <a:p>
            <a:pPr marL="0" indent="0">
              <a:buNone/>
            </a:pPr>
            <a:endParaRPr lang="fr-CH" altLang="fr-FR" dirty="0">
              <a:latin typeface="Arial" panose="020B0604020202020204" pitchFamily="34" charset="0"/>
              <a:cs typeface="Arial" panose="020B0604020202020204" pitchFamily="34" charset="0"/>
            </a:endParaRPr>
          </a:p>
          <a:p>
            <a:r>
              <a:rPr lang="fr-CH" altLang="fr-FR" b="1" dirty="0">
                <a:latin typeface="Arial" panose="020B0604020202020204" pitchFamily="34" charset="0"/>
                <a:cs typeface="Arial" panose="020B0604020202020204" pitchFamily="34" charset="0"/>
              </a:rPr>
              <a:t>encadrement</a:t>
            </a:r>
            <a:r>
              <a:rPr lang="fr-CH" altLang="fr-FR" dirty="0">
                <a:latin typeface="Arial" panose="020B0604020202020204" pitchFamily="34" charset="0"/>
                <a:cs typeface="Arial" panose="020B0604020202020204" pitchFamily="34" charset="0"/>
              </a:rPr>
              <a:t> (sous formes d'entretiens) : </a:t>
            </a:r>
            <a:r>
              <a:rPr lang="fr-CH" altLang="fr-FR" dirty="0" err="1">
                <a:latin typeface="Arial" panose="020B0604020202020204" pitchFamily="34" charset="0"/>
                <a:cs typeface="Arial" panose="020B0604020202020204" pitchFamily="34" charset="0"/>
              </a:rPr>
              <a:t>référent.e</a:t>
            </a:r>
            <a:r>
              <a:rPr lang="fr-CH" altLang="fr-FR" dirty="0">
                <a:latin typeface="Arial" panose="020B0604020202020204" pitchFamily="34" charset="0"/>
                <a:cs typeface="Arial" panose="020B0604020202020204" pitchFamily="34" charset="0"/>
              </a:rPr>
              <a:t> ECG et, ponctuellement, </a:t>
            </a:r>
            <a:r>
              <a:rPr lang="fr-CH" altLang="fr-FR" dirty="0" err="1">
                <a:latin typeface="Arial" panose="020B0604020202020204" pitchFamily="34" charset="0"/>
                <a:cs typeface="Arial" panose="020B0604020202020204" pitchFamily="34" charset="0"/>
              </a:rPr>
              <a:t>expert.e</a:t>
            </a:r>
            <a:r>
              <a:rPr lang="fr-CH" altLang="fr-FR" dirty="0">
                <a:latin typeface="Arial" panose="020B0604020202020204" pitchFamily="34" charset="0"/>
                <a:cs typeface="Arial" panose="020B0604020202020204" pitchFamily="34" charset="0"/>
              </a:rPr>
              <a:t> HETS + </a:t>
            </a:r>
            <a:r>
              <a:rPr lang="fr-CH" altLang="fr-FR" b="1" dirty="0">
                <a:latin typeface="Arial" panose="020B0604020202020204" pitchFamily="34" charset="0"/>
                <a:cs typeface="Arial" panose="020B0604020202020204" pitchFamily="34" charset="0"/>
              </a:rPr>
              <a:t>cours théoriques</a:t>
            </a:r>
            <a:r>
              <a:rPr lang="fr-CH" altLang="fr-FR" dirty="0">
                <a:latin typeface="Arial" panose="020B0604020202020204" pitchFamily="34" charset="0"/>
                <a:cs typeface="Arial" panose="020B0604020202020204" pitchFamily="34" charset="0"/>
              </a:rPr>
              <a:t> placés sous la responsabilité de la HETS, cours </a:t>
            </a:r>
            <a:r>
              <a:rPr lang="fr-CH" altLang="fr-FR" b="1" dirty="0">
                <a:latin typeface="Arial" panose="020B0604020202020204" pitchFamily="34" charset="0"/>
                <a:cs typeface="Arial" panose="020B0604020202020204" pitchFamily="34" charset="0"/>
              </a:rPr>
              <a:t>d'analyse de pratique </a:t>
            </a:r>
            <a:r>
              <a:rPr lang="fr-CH" altLang="fr-FR" dirty="0">
                <a:latin typeface="Arial" panose="020B0604020202020204" pitchFamily="34" charset="0"/>
                <a:cs typeface="Arial" panose="020B0604020202020204" pitchFamily="34" charset="0"/>
              </a:rPr>
              <a:t>et cours de </a:t>
            </a:r>
            <a:r>
              <a:rPr lang="fr-CH" altLang="fr-FR" b="1" dirty="0">
                <a:latin typeface="Arial" panose="020B0604020202020204" pitchFamily="34" charset="0"/>
                <a:cs typeface="Arial" panose="020B0604020202020204" pitchFamily="34" charset="0"/>
              </a:rPr>
              <a:t>méthodologie de rédaction </a:t>
            </a:r>
            <a:r>
              <a:rPr lang="fr-CH" altLang="fr-FR" dirty="0">
                <a:latin typeface="Arial" panose="020B0604020202020204" pitchFamily="34" charset="0"/>
                <a:cs typeface="Arial" panose="020B0604020202020204" pitchFamily="34" charset="0"/>
              </a:rPr>
              <a:t>du </a:t>
            </a:r>
            <a:r>
              <a:rPr lang="fr-CH" altLang="fr-FR" dirty="0" err="1">
                <a:latin typeface="Arial" panose="020B0604020202020204" pitchFamily="34" charset="0"/>
                <a:cs typeface="Arial" panose="020B0604020202020204" pitchFamily="34" charset="0"/>
              </a:rPr>
              <a:t>TMsp</a:t>
            </a:r>
            <a:endParaRPr lang="fr-CH" altLang="fr-FR" dirty="0">
              <a:latin typeface="Arial" panose="020B0604020202020204" pitchFamily="34" charset="0"/>
              <a:cs typeface="Arial" panose="020B0604020202020204" pitchFamily="34" charset="0"/>
            </a:endParaRPr>
          </a:p>
        </p:txBody>
      </p:sp>
      <p:sp>
        <p:nvSpPr>
          <p:cNvPr id="2" name="Espace réservé du numéro de diapositive 1"/>
          <p:cNvSpPr>
            <a:spLocks noGrp="1"/>
          </p:cNvSpPr>
          <p:nvPr>
            <p:ph type="sldNum" sz="quarter" idx="12"/>
          </p:nvPr>
        </p:nvSpPr>
        <p:spPr/>
        <p:txBody>
          <a:bodyPr/>
          <a:lstStyle/>
          <a:p>
            <a:fld id="{69E57DC2-970A-4B3E-BB1C-7A09969E49DF}" type="slidenum">
              <a:rPr lang="en-US" smtClean="0"/>
              <a:t>19</a:t>
            </a:fld>
            <a:endParaRPr lang="en-US" dirty="0"/>
          </a:p>
        </p:txBody>
      </p:sp>
      <p:sp>
        <p:nvSpPr>
          <p:cNvPr id="7" name="Rectangle 6">
            <a:extLst>
              <a:ext uri="{FF2B5EF4-FFF2-40B4-BE49-F238E27FC236}">
                <a16:creationId xmlns:a16="http://schemas.microsoft.com/office/drawing/2014/main" id="{DDDFE2CF-5126-39C4-45CD-6C21380905AC}"/>
              </a:ext>
            </a:extLst>
          </p:cNvPr>
          <p:cNvSpPr/>
          <p:nvPr/>
        </p:nvSpPr>
        <p:spPr>
          <a:xfrm>
            <a:off x="1433245" y="796958"/>
            <a:ext cx="6100388" cy="461665"/>
          </a:xfrm>
          <a:prstGeom prst="rect">
            <a:avLst/>
          </a:prstGeom>
        </p:spPr>
        <p:txBody>
          <a:bodyPr wrap="none">
            <a:spAutoFit/>
          </a:bodyPr>
          <a:lstStyle/>
          <a:p>
            <a:r>
              <a:rPr lang="fr-CH" sz="2400" b="1" dirty="0">
                <a:ln w="12700">
                  <a:noFill/>
                  <a:prstDash val="solid"/>
                </a:ln>
                <a:solidFill>
                  <a:srgbClr val="639729"/>
                </a:solidFill>
                <a:latin typeface="Arial" charset="0"/>
                <a:ea typeface="ＭＳ Ｐゴシック" charset="0"/>
              </a:rPr>
              <a:t>D. Travail de maturité spécialisée (</a:t>
            </a:r>
            <a:r>
              <a:rPr lang="fr-CH" sz="2400" b="1" dirty="0" err="1">
                <a:ln w="12700">
                  <a:noFill/>
                  <a:prstDash val="solid"/>
                </a:ln>
                <a:solidFill>
                  <a:srgbClr val="639729"/>
                </a:solidFill>
                <a:latin typeface="Arial" charset="0"/>
                <a:ea typeface="ＭＳ Ｐゴシック" charset="0"/>
              </a:rPr>
              <a:t>TMsp</a:t>
            </a:r>
            <a:r>
              <a:rPr lang="fr-CH" sz="2400" b="1" dirty="0">
                <a:ln w="12700">
                  <a:noFill/>
                  <a:prstDash val="solid"/>
                </a:ln>
                <a:solidFill>
                  <a:srgbClr val="639729"/>
                </a:solidFill>
                <a:latin typeface="Arial" charset="0"/>
                <a:ea typeface="ＭＳ Ｐゴシック" charset="0"/>
              </a:rPr>
              <a:t>)</a:t>
            </a:r>
          </a:p>
        </p:txBody>
      </p:sp>
    </p:spTree>
    <p:extLst>
      <p:ext uri="{BB962C8B-B14F-4D97-AF65-F5344CB8AC3E}">
        <p14:creationId xmlns:p14="http://schemas.microsoft.com/office/powerpoint/2010/main" val="4225235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241" y="498764"/>
            <a:ext cx="2968362" cy="2153572"/>
          </a:xfrm>
          <a:prstGeom prst="rect">
            <a:avLst/>
          </a:prstGeom>
        </p:spPr>
      </p:pic>
      <p:sp>
        <p:nvSpPr>
          <p:cNvPr id="4" name="Rectangle 2"/>
          <p:cNvSpPr>
            <a:spLocks noGrp="1" noChangeArrowheads="1"/>
          </p:cNvSpPr>
          <p:nvPr>
            <p:ph type="title"/>
          </p:nvPr>
        </p:nvSpPr>
        <p:spPr>
          <a:xfrm>
            <a:off x="1297478" y="625182"/>
            <a:ext cx="3586238" cy="421013"/>
          </a:xfrm>
          <a:noFill/>
        </p:spPr>
        <p:txBody>
          <a:bodyPr wrap="none">
            <a:spAutoFit/>
          </a:bodyPr>
          <a:lstStyle/>
          <a:p>
            <a:pPr defTabSz="457200"/>
            <a:r>
              <a:rPr lang="fr-CH" altLang="fr-FR" sz="2400" b="1" dirty="0">
                <a:ln w="12700">
                  <a:noFill/>
                  <a:prstDash val="solid"/>
                </a:ln>
                <a:solidFill>
                  <a:srgbClr val="639729"/>
                </a:solidFill>
                <a:latin typeface="Arial" charset="0"/>
                <a:ea typeface="ＭＳ Ｐゴシック" charset="0"/>
                <a:cs typeface="+mn-cs"/>
              </a:rPr>
              <a:t>E. Réussite de la MSPE</a:t>
            </a:r>
            <a:endParaRPr lang="fr-FR" altLang="fr-FR" sz="2400" b="1" dirty="0">
              <a:ln w="12700">
                <a:noFill/>
                <a:prstDash val="solid"/>
              </a:ln>
              <a:solidFill>
                <a:srgbClr val="639729"/>
              </a:solidFill>
              <a:latin typeface="Arial" charset="0"/>
              <a:ea typeface="ＭＳ Ｐゴシック" charset="0"/>
              <a:cs typeface="+mn-cs"/>
            </a:endParaRPr>
          </a:p>
        </p:txBody>
      </p:sp>
      <p:sp>
        <p:nvSpPr>
          <p:cNvPr id="5" name="Rectangle 3"/>
          <p:cNvSpPr txBox="1">
            <a:spLocks noChangeArrowheads="1"/>
          </p:cNvSpPr>
          <p:nvPr/>
        </p:nvSpPr>
        <p:spPr bwMode="auto">
          <a:xfrm>
            <a:off x="1297478" y="2001034"/>
            <a:ext cx="8683284" cy="4231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just">
              <a:buNone/>
              <a:defRPr/>
            </a:pPr>
            <a:r>
              <a:rPr lang="fr-CH" altLang="fr-FR" b="1" kern="0" dirty="0">
                <a:solidFill>
                  <a:srgbClr val="639729"/>
                </a:solidFill>
                <a:latin typeface="Arial" panose="020B0604020202020204" pitchFamily="34" charset="0"/>
                <a:cs typeface="Arial" panose="020B0604020202020204" pitchFamily="34" charset="0"/>
              </a:rPr>
              <a:t>Conditions d'obtention:</a:t>
            </a:r>
          </a:p>
          <a:p>
            <a:pPr marL="0" indent="0" algn="just">
              <a:buNone/>
              <a:defRPr/>
            </a:pPr>
            <a:endParaRPr lang="fr-CH" altLang="fr-FR" sz="1400" kern="0" dirty="0">
              <a:solidFill>
                <a:srgbClr val="3366FF"/>
              </a:solidFill>
              <a:latin typeface="Arial" panose="020B0604020202020204" pitchFamily="34" charset="0"/>
              <a:cs typeface="Arial" panose="020B0604020202020204" pitchFamily="34" charset="0"/>
            </a:endParaRPr>
          </a:p>
          <a:p>
            <a:pPr algn="just">
              <a:defRPr/>
            </a:pPr>
            <a:r>
              <a:rPr lang="fr-CH" altLang="fr-FR" sz="2000" kern="0" dirty="0">
                <a:latin typeface="Arial" panose="020B0604020202020204" pitchFamily="34" charset="0"/>
                <a:cs typeface="Arial" panose="020B0604020202020204" pitchFamily="34" charset="0"/>
              </a:rPr>
              <a:t>Avoir réussi les prestations complémentaires </a:t>
            </a:r>
            <a:r>
              <a:rPr lang="fr-CH" altLang="fr-FR" sz="1600" kern="0" dirty="0">
                <a:latin typeface="Arial" panose="020B0604020202020204" pitchFamily="34" charset="0"/>
                <a:cs typeface="Arial" panose="020B0604020202020204" pitchFamily="34" charset="0"/>
              </a:rPr>
              <a:t>(cours théoriques et pratiques, stage encadré).</a:t>
            </a:r>
          </a:p>
          <a:p>
            <a:pPr marL="0" indent="0" algn="just">
              <a:buNone/>
              <a:defRPr/>
            </a:pPr>
            <a:endParaRPr lang="fr-CH" altLang="fr-FR" sz="1600" kern="0" dirty="0">
              <a:latin typeface="Arial" panose="020B0604020202020204" pitchFamily="34" charset="0"/>
              <a:cs typeface="Arial" panose="020B0604020202020204" pitchFamily="34" charset="0"/>
            </a:endParaRPr>
          </a:p>
          <a:p>
            <a:pPr algn="just">
              <a:defRPr/>
            </a:pPr>
            <a:r>
              <a:rPr lang="en-GB" altLang="fr-FR" sz="2000" kern="0" dirty="0" err="1">
                <a:latin typeface="Arial" panose="020B0604020202020204" pitchFamily="34" charset="0"/>
                <a:cs typeface="Arial" panose="020B0604020202020204" pitchFamily="34" charset="0"/>
              </a:rPr>
              <a:t>Avoir</a:t>
            </a:r>
            <a:r>
              <a:rPr lang="en-GB" altLang="fr-FR" sz="2000" kern="0" dirty="0">
                <a:latin typeface="Arial" panose="020B0604020202020204" pitchFamily="34" charset="0"/>
                <a:cs typeface="Arial" panose="020B0604020202020204" pitchFamily="34" charset="0"/>
              </a:rPr>
              <a:t> </a:t>
            </a:r>
            <a:r>
              <a:rPr lang="en-GB" altLang="fr-FR" sz="2000" kern="0" dirty="0" err="1">
                <a:latin typeface="Arial" panose="020B0604020202020204" pitchFamily="34" charset="0"/>
                <a:cs typeface="Arial" panose="020B0604020202020204" pitchFamily="34" charset="0"/>
              </a:rPr>
              <a:t>réussi</a:t>
            </a:r>
            <a:r>
              <a:rPr lang="en-GB" altLang="fr-FR" sz="2000" kern="0" dirty="0">
                <a:latin typeface="Arial" panose="020B0604020202020204" pitchFamily="34" charset="0"/>
                <a:cs typeface="Arial" panose="020B0604020202020204" pitchFamily="34" charset="0"/>
              </a:rPr>
              <a:t> son travail de </a:t>
            </a:r>
            <a:r>
              <a:rPr lang="en-GB" altLang="fr-FR" sz="2000" kern="0" dirty="0" err="1">
                <a:latin typeface="Arial" panose="020B0604020202020204" pitchFamily="34" charset="0"/>
                <a:cs typeface="Arial" panose="020B0604020202020204" pitchFamily="34" charset="0"/>
              </a:rPr>
              <a:t>maturité</a:t>
            </a:r>
            <a:r>
              <a:rPr lang="en-GB" altLang="fr-FR" sz="2000" kern="0" dirty="0">
                <a:latin typeface="Arial" panose="020B0604020202020204" pitchFamily="34" charset="0"/>
                <a:cs typeface="Arial" panose="020B0604020202020204" pitchFamily="34" charset="0"/>
              </a:rPr>
              <a:t> avec </a:t>
            </a:r>
            <a:r>
              <a:rPr lang="en-GB" altLang="fr-FR" sz="2000" b="1" kern="0" dirty="0">
                <a:latin typeface="Arial" panose="020B0604020202020204" pitchFamily="34" charset="0"/>
                <a:cs typeface="Arial" panose="020B0604020202020204" pitchFamily="34" charset="0"/>
              </a:rPr>
              <a:t>la mention </a:t>
            </a:r>
            <a:r>
              <a:rPr lang="en-GB" altLang="fr-FR" sz="2000" b="1" kern="0" dirty="0">
                <a:solidFill>
                  <a:srgbClr val="639729"/>
                </a:solidFill>
                <a:latin typeface="Arial" panose="020B0604020202020204" pitchFamily="34" charset="0"/>
                <a:cs typeface="Arial" panose="020B0604020202020204" pitchFamily="34" charset="0"/>
              </a:rPr>
              <a:t>“</a:t>
            </a:r>
            <a:r>
              <a:rPr lang="en-GB" altLang="fr-FR" sz="2000" b="1" kern="0" dirty="0" err="1">
                <a:solidFill>
                  <a:srgbClr val="639729"/>
                </a:solidFill>
                <a:latin typeface="Arial" panose="020B0604020202020204" pitchFamily="34" charset="0"/>
                <a:cs typeface="Arial" panose="020B0604020202020204" pitchFamily="34" charset="0"/>
              </a:rPr>
              <a:t>suffisant</a:t>
            </a:r>
            <a:r>
              <a:rPr lang="en-GB" altLang="fr-FR" sz="2000" b="1" kern="0" dirty="0">
                <a:solidFill>
                  <a:srgbClr val="639729"/>
                </a:solidFill>
                <a:latin typeface="Arial" panose="020B0604020202020204" pitchFamily="34" charset="0"/>
                <a:cs typeface="Arial" panose="020B0604020202020204" pitchFamily="34" charset="0"/>
              </a:rPr>
              <a:t>” </a:t>
            </a:r>
            <a:r>
              <a:rPr lang="en-GB" altLang="fr-FR" sz="2000" kern="0" dirty="0">
                <a:latin typeface="Arial" panose="020B0604020202020204" pitchFamily="34" charset="0"/>
                <a:cs typeface="Arial" panose="020B0604020202020204" pitchFamily="34" charset="0"/>
              </a:rPr>
              <a:t>au </a:t>
            </a:r>
            <a:r>
              <a:rPr lang="en-GB" altLang="fr-FR" sz="2000" kern="0" dirty="0" err="1">
                <a:latin typeface="Arial" panose="020B0604020202020204" pitchFamily="34" charset="0"/>
                <a:cs typeface="Arial" panose="020B0604020202020204" pitchFamily="34" charset="0"/>
              </a:rPr>
              <a:t>moins</a:t>
            </a:r>
            <a:r>
              <a:rPr lang="en-GB" altLang="fr-FR" sz="2000" kern="0" dirty="0">
                <a:latin typeface="Arial" panose="020B0604020202020204" pitchFamily="34" charset="0"/>
                <a:cs typeface="Arial" panose="020B0604020202020204" pitchFamily="34" charset="0"/>
              </a:rPr>
              <a:t> </a:t>
            </a:r>
            <a:r>
              <a:rPr lang="en-GB" altLang="fr-FR" sz="1600" kern="0" dirty="0">
                <a:latin typeface="Arial" panose="020B0604020202020204" pitchFamily="34" charset="0"/>
                <a:cs typeface="Arial" panose="020B0604020202020204" pitchFamily="34" charset="0"/>
              </a:rPr>
              <a:t>(dossier et </a:t>
            </a:r>
            <a:r>
              <a:rPr lang="en-GB" altLang="fr-FR" sz="1600" kern="0" dirty="0" err="1">
                <a:latin typeface="Arial" panose="020B0604020202020204" pitchFamily="34" charset="0"/>
                <a:cs typeface="Arial" panose="020B0604020202020204" pitchFamily="34" charset="0"/>
              </a:rPr>
              <a:t>soutenance</a:t>
            </a:r>
            <a:r>
              <a:rPr lang="en-GB" altLang="fr-FR" sz="1600" kern="0" dirty="0">
                <a:latin typeface="Arial" panose="020B0604020202020204" pitchFamily="34" charset="0"/>
                <a:cs typeface="Arial" panose="020B0604020202020204" pitchFamily="34" charset="0"/>
              </a:rPr>
              <a:t>).</a:t>
            </a:r>
          </a:p>
          <a:p>
            <a:pPr marL="0" indent="0" algn="just">
              <a:buNone/>
              <a:defRPr/>
            </a:pPr>
            <a:endParaRPr lang="en-GB" altLang="fr-FR" sz="2000" kern="0" dirty="0">
              <a:solidFill>
                <a:schemeClr val="accent6">
                  <a:lumMod val="75000"/>
                </a:schemeClr>
              </a:solidFill>
              <a:latin typeface="Arial" panose="020B0604020202020204" pitchFamily="34" charset="0"/>
              <a:cs typeface="Arial" panose="020B0604020202020204" pitchFamily="34" charset="0"/>
            </a:endParaRPr>
          </a:p>
          <a:p>
            <a:pPr algn="just">
              <a:defRPr/>
            </a:pPr>
            <a:r>
              <a:rPr lang="en-GB" altLang="fr-FR" sz="2000" b="1" u="sng" kern="0" dirty="0" err="1">
                <a:solidFill>
                  <a:srgbClr val="639729"/>
                </a:solidFill>
                <a:latin typeface="Arial" panose="020B0604020202020204" pitchFamily="34" charset="0"/>
                <a:cs typeface="Arial" panose="020B0604020202020204" pitchFamily="34" charset="0"/>
              </a:rPr>
              <a:t>En</a:t>
            </a:r>
            <a:r>
              <a:rPr lang="en-GB" altLang="fr-FR" sz="2000" b="1" u="sng" kern="0" dirty="0">
                <a:solidFill>
                  <a:srgbClr val="639729"/>
                </a:solidFill>
                <a:latin typeface="Arial" panose="020B0604020202020204" pitchFamily="34" charset="0"/>
                <a:cs typeface="Arial" panose="020B0604020202020204" pitchFamily="34" charset="0"/>
              </a:rPr>
              <a:t> </a:t>
            </a:r>
            <a:r>
              <a:rPr lang="en-GB" altLang="fr-FR" sz="2000" b="1" u="sng" kern="0" dirty="0" err="1">
                <a:solidFill>
                  <a:srgbClr val="639729"/>
                </a:solidFill>
                <a:latin typeface="Arial" panose="020B0604020202020204" pitchFamily="34" charset="0"/>
                <a:cs typeface="Arial" panose="020B0604020202020204" pitchFamily="34" charset="0"/>
              </a:rPr>
              <a:t>cas</a:t>
            </a:r>
            <a:r>
              <a:rPr lang="en-GB" altLang="fr-FR" sz="2000" b="1" u="sng" kern="0" dirty="0">
                <a:solidFill>
                  <a:srgbClr val="639729"/>
                </a:solidFill>
                <a:latin typeface="Arial" panose="020B0604020202020204" pitchFamily="34" charset="0"/>
                <a:cs typeface="Arial" panose="020B0604020202020204" pitchFamily="34" charset="0"/>
              </a:rPr>
              <a:t> </a:t>
            </a:r>
            <a:r>
              <a:rPr lang="en-GB" altLang="fr-FR" sz="2000" b="1" u="sng" kern="0" dirty="0" err="1">
                <a:solidFill>
                  <a:srgbClr val="639729"/>
                </a:solidFill>
                <a:latin typeface="Arial" panose="020B0604020202020204" pitchFamily="34" charset="0"/>
                <a:cs typeface="Arial" panose="020B0604020202020204" pitchFamily="34" charset="0"/>
              </a:rPr>
              <a:t>d'échec</a:t>
            </a:r>
            <a:r>
              <a:rPr lang="en-GB" altLang="fr-FR" sz="2000" b="1" u="sng" kern="0" dirty="0">
                <a:solidFill>
                  <a:srgbClr val="639729"/>
                </a:solidFill>
                <a:latin typeface="Arial" panose="020B0604020202020204" pitchFamily="34" charset="0"/>
                <a:cs typeface="Arial" panose="020B0604020202020204" pitchFamily="34" charset="0"/>
              </a:rPr>
              <a:t>, </a:t>
            </a:r>
            <a:r>
              <a:rPr lang="en-GB" altLang="fr-FR" sz="2000" b="1" u="sng" kern="0" dirty="0" err="1">
                <a:solidFill>
                  <a:srgbClr val="639729"/>
                </a:solidFill>
                <a:latin typeface="Arial" panose="020B0604020202020204" pitchFamily="34" charset="0"/>
                <a:cs typeface="Arial" panose="020B0604020202020204" pitchFamily="34" charset="0"/>
              </a:rPr>
              <a:t>l'année</a:t>
            </a:r>
            <a:r>
              <a:rPr lang="en-GB" altLang="fr-FR" sz="2000" b="1" u="sng" kern="0" dirty="0">
                <a:solidFill>
                  <a:srgbClr val="639729"/>
                </a:solidFill>
                <a:latin typeface="Arial" panose="020B0604020202020204" pitchFamily="34" charset="0"/>
                <a:cs typeface="Arial" panose="020B0604020202020204" pitchFamily="34" charset="0"/>
              </a:rPr>
              <a:t> de MS ne </a:t>
            </a:r>
            <a:r>
              <a:rPr lang="en-GB" altLang="fr-FR" sz="2000" b="1" u="sng" kern="0" dirty="0" err="1">
                <a:solidFill>
                  <a:srgbClr val="639729"/>
                </a:solidFill>
                <a:latin typeface="Arial" panose="020B0604020202020204" pitchFamily="34" charset="0"/>
                <a:cs typeface="Arial" panose="020B0604020202020204" pitchFamily="34" charset="0"/>
              </a:rPr>
              <a:t>peut</a:t>
            </a:r>
            <a:r>
              <a:rPr lang="en-GB" altLang="fr-FR" sz="2000" b="1" u="sng" kern="0" dirty="0">
                <a:solidFill>
                  <a:srgbClr val="639729"/>
                </a:solidFill>
                <a:latin typeface="Arial" panose="020B0604020202020204" pitchFamily="34" charset="0"/>
                <a:cs typeface="Arial" panose="020B0604020202020204" pitchFamily="34" charset="0"/>
              </a:rPr>
              <a:t> </a:t>
            </a:r>
            <a:r>
              <a:rPr lang="en-GB" altLang="fr-FR" sz="2000" b="1" u="sng" kern="0" dirty="0" err="1">
                <a:solidFill>
                  <a:srgbClr val="639729"/>
                </a:solidFill>
                <a:latin typeface="Arial" panose="020B0604020202020204" pitchFamily="34" charset="0"/>
                <a:cs typeface="Arial" panose="020B0604020202020204" pitchFamily="34" charset="0"/>
              </a:rPr>
              <a:t>être</a:t>
            </a:r>
            <a:r>
              <a:rPr lang="en-GB" altLang="fr-FR" sz="2000" b="1" u="sng" kern="0" dirty="0">
                <a:solidFill>
                  <a:srgbClr val="639729"/>
                </a:solidFill>
                <a:latin typeface="Arial" panose="020B0604020202020204" pitchFamily="34" charset="0"/>
                <a:cs typeface="Arial" panose="020B0604020202020204" pitchFamily="34" charset="0"/>
              </a:rPr>
              <a:t> </a:t>
            </a:r>
            <a:r>
              <a:rPr lang="en-GB" altLang="fr-FR" sz="2000" b="1" u="sng" kern="0" dirty="0" err="1">
                <a:solidFill>
                  <a:srgbClr val="639729"/>
                </a:solidFill>
                <a:latin typeface="Arial" panose="020B0604020202020204" pitchFamily="34" charset="0"/>
                <a:cs typeface="Arial" panose="020B0604020202020204" pitchFamily="34" charset="0"/>
              </a:rPr>
              <a:t>répétée</a:t>
            </a:r>
            <a:r>
              <a:rPr lang="en-GB" altLang="fr-FR" sz="2000" kern="0" dirty="0">
                <a:solidFill>
                  <a:srgbClr val="92D050"/>
                </a:solidFill>
                <a:latin typeface="Arial" panose="020B0604020202020204" pitchFamily="34" charset="0"/>
                <a:cs typeface="Arial" panose="020B0604020202020204" pitchFamily="34" charset="0"/>
              </a:rPr>
              <a:t>. </a:t>
            </a:r>
            <a:r>
              <a:rPr lang="en-GB" altLang="fr-FR" sz="1600" i="1" kern="0" dirty="0">
                <a:latin typeface="Arial" panose="020B0604020202020204" pitchFamily="34" charset="0"/>
                <a:cs typeface="Arial" panose="020B0604020202020204" pitchFamily="34" charset="0"/>
              </a:rPr>
              <a:t>Le travail de </a:t>
            </a:r>
            <a:r>
              <a:rPr lang="en-GB" altLang="fr-FR" sz="1600" i="1" kern="0" dirty="0" err="1">
                <a:latin typeface="Arial" panose="020B0604020202020204" pitchFamily="34" charset="0"/>
                <a:cs typeface="Arial" panose="020B0604020202020204" pitchFamily="34" charset="0"/>
              </a:rPr>
              <a:t>maturité</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spécialisée</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peut</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être</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repris</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selon</a:t>
            </a:r>
            <a:r>
              <a:rPr lang="en-GB" altLang="fr-FR" sz="1600" i="1" kern="0" dirty="0">
                <a:latin typeface="Arial" panose="020B0604020202020204" pitchFamily="34" charset="0"/>
                <a:cs typeface="Arial" panose="020B0604020202020204" pitchFamily="34" charset="0"/>
              </a:rPr>
              <a:t> les directives </a:t>
            </a:r>
            <a:r>
              <a:rPr lang="en-GB" altLang="fr-FR" sz="1600" i="1" kern="0" dirty="0" err="1">
                <a:latin typeface="Arial" panose="020B0604020202020204" pitchFamily="34" charset="0"/>
                <a:cs typeface="Arial" panose="020B0604020202020204" pitchFamily="34" charset="0"/>
              </a:rPr>
              <a:t>prévues</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lors</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d'une</a:t>
            </a:r>
            <a:r>
              <a:rPr lang="en-GB" altLang="fr-FR" sz="1600" i="1" kern="0" dirty="0">
                <a:latin typeface="Arial" panose="020B0604020202020204" pitchFamily="34" charset="0"/>
                <a:cs typeface="Arial" panose="020B0604020202020204" pitchFamily="34" charset="0"/>
              </a:rPr>
              <a:t> remediation AVANT la </a:t>
            </a:r>
            <a:r>
              <a:rPr lang="en-GB" altLang="fr-FR" sz="1600" i="1" kern="0" dirty="0" err="1">
                <a:latin typeface="Arial" panose="020B0604020202020204" pitchFamily="34" charset="0"/>
                <a:cs typeface="Arial" panose="020B0604020202020204" pitchFamily="34" charset="0"/>
              </a:rPr>
              <a:t>soutenance</a:t>
            </a:r>
            <a:r>
              <a:rPr lang="en-GB" altLang="fr-FR" sz="1600" i="1" kern="0" dirty="0">
                <a:latin typeface="Arial" panose="020B0604020202020204" pitchFamily="34" charset="0"/>
                <a:cs typeface="Arial" panose="020B0604020202020204" pitchFamily="34" charset="0"/>
              </a:rPr>
              <a:t>.</a:t>
            </a:r>
            <a:endParaRPr lang="en-GB" altLang="fr-FR" sz="1800" i="1" kern="0" dirty="0">
              <a:latin typeface="Arial" panose="020B0604020202020204" pitchFamily="34" charset="0"/>
              <a:cs typeface="Arial" panose="020B0604020202020204" pitchFamily="34" charset="0"/>
            </a:endParaRPr>
          </a:p>
          <a:p>
            <a:pPr marL="457200" lvl="1" indent="0">
              <a:buNone/>
              <a:defRPr/>
            </a:pPr>
            <a:endParaRPr lang="fr-FR" altLang="fr-FR" sz="24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2267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7" y="404813"/>
            <a:ext cx="9600359"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5" name="Espace réservé du contenu 2"/>
          <p:cNvSpPr>
            <a:spLocks noGrp="1"/>
          </p:cNvSpPr>
          <p:nvPr>
            <p:ph idx="1"/>
          </p:nvPr>
        </p:nvSpPr>
        <p:spPr>
          <a:xfrm>
            <a:off x="2136281" y="2371582"/>
            <a:ext cx="8507413" cy="3988121"/>
          </a:xfrm>
        </p:spPr>
        <p:txBody>
          <a:bodyPr>
            <a:normAutofit/>
          </a:bodyPr>
          <a:lstStyle/>
          <a:p>
            <a:pPr algn="just">
              <a:buClr>
                <a:schemeClr val="tx1"/>
              </a:buClr>
              <a:defRPr/>
            </a:pPr>
            <a:r>
              <a:rPr lang="fr-FR" altLang="fr-FR" dirty="0">
                <a:latin typeface="Arial" panose="020B0604020202020204" pitchFamily="34" charset="0"/>
                <a:cs typeface="Arial" panose="020B0604020202020204" pitchFamily="34" charset="0"/>
              </a:rPr>
              <a:t>Passerelle DUBS</a:t>
            </a:r>
          </a:p>
          <a:p>
            <a:pPr algn="just">
              <a:buClr>
                <a:schemeClr val="tx1"/>
              </a:buClr>
              <a:defRPr/>
            </a:pPr>
            <a:endParaRPr lang="fr-FR" altLang="fr-FR" dirty="0">
              <a:latin typeface="Arial" panose="020B0604020202020204" pitchFamily="34" charset="0"/>
              <a:cs typeface="Arial" panose="020B0604020202020204" pitchFamily="34" charset="0"/>
            </a:endParaRPr>
          </a:p>
          <a:p>
            <a:pPr algn="just">
              <a:buClr>
                <a:schemeClr val="tx1"/>
              </a:buClr>
              <a:defRPr/>
            </a:pPr>
            <a:r>
              <a:rPr lang="fr-FR" altLang="fr-FR" dirty="0">
                <a:latin typeface="Arial" panose="020B0604020202020204" pitchFamily="34" charset="0"/>
                <a:cs typeface="Arial" panose="020B0604020202020204" pitchFamily="34" charset="0"/>
              </a:rPr>
              <a:t>Maturité gymnasiale</a:t>
            </a:r>
          </a:p>
          <a:p>
            <a:pPr algn="just">
              <a:buClr>
                <a:schemeClr val="tx1"/>
              </a:buClr>
              <a:defRPr/>
            </a:pPr>
            <a:endParaRPr lang="fr-FR" altLang="fr-FR" dirty="0">
              <a:latin typeface="Arial" panose="020B0604020202020204" pitchFamily="34" charset="0"/>
              <a:cs typeface="Arial" panose="020B0604020202020204" pitchFamily="34" charset="0"/>
            </a:endParaRPr>
          </a:p>
          <a:p>
            <a:pPr algn="just">
              <a:buClr>
                <a:schemeClr val="tx1"/>
              </a:buClr>
              <a:defRPr/>
            </a:pPr>
            <a:r>
              <a:rPr lang="fr-FR" altLang="fr-FR" dirty="0">
                <a:latin typeface="Arial" panose="020B0604020202020204" pitchFamily="34" charset="0"/>
                <a:cs typeface="Arial" panose="020B0604020202020204" pitchFamily="34" charset="0"/>
              </a:rPr>
              <a:t>Informations, journées portes ouvertes</a:t>
            </a:r>
          </a:p>
          <a:p>
            <a:pPr algn="just">
              <a:buClr>
                <a:schemeClr val="tx1"/>
              </a:buClr>
              <a:defRPr/>
            </a:pPr>
            <a:endParaRPr lang="fr-CH" altLang="fr-FR" dirty="0"/>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21</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719192" y="520585"/>
            <a:ext cx="10576338"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7. Collège pour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Adultes</a:t>
            </a:r>
            <a:endParaRPr lang="en-US" b="1" u="sng"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166798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7" y="404813"/>
            <a:ext cx="9600359"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5" name="Espace réservé du contenu 2"/>
          <p:cNvSpPr>
            <a:spLocks noGrp="1"/>
          </p:cNvSpPr>
          <p:nvPr>
            <p:ph idx="1"/>
          </p:nvPr>
        </p:nvSpPr>
        <p:spPr>
          <a:xfrm>
            <a:off x="1048200" y="1370822"/>
            <a:ext cx="10205998" cy="5616575"/>
          </a:xfrm>
        </p:spPr>
        <p:txBody>
          <a:bodyPr/>
          <a:lstStyle/>
          <a:p>
            <a:pPr algn="just">
              <a:spcBef>
                <a:spcPts val="600"/>
              </a:spcBef>
              <a:spcAft>
                <a:spcPts val="600"/>
              </a:spcAft>
              <a:buClr>
                <a:schemeClr val="tx1"/>
              </a:buClr>
              <a:defRPr/>
            </a:pPr>
            <a:r>
              <a:rPr lang="fr-CH" altLang="fr-FR" sz="1600" dirty="0">
                <a:latin typeface="Arial" panose="020B0604020202020204" pitchFamily="34" charset="0"/>
                <a:cs typeface="Arial" panose="020B0604020202020204" pitchFamily="34" charset="0"/>
              </a:rPr>
              <a:t>La passerelle DUBS est une année de cours préparatoire à un examen complémentaire. </a:t>
            </a:r>
          </a:p>
          <a:p>
            <a:pPr marL="0" indent="0" algn="just">
              <a:spcBef>
                <a:spcPts val="600"/>
              </a:spcBef>
              <a:spcAft>
                <a:spcPts val="600"/>
              </a:spcAft>
              <a:buClr>
                <a:srgbClr val="92D050"/>
              </a:buClr>
              <a:buNone/>
              <a:defRPr/>
            </a:pPr>
            <a:endParaRPr lang="fr-CH" altLang="fr-FR" sz="1600" dirty="0">
              <a:latin typeface="Arial" panose="020B0604020202020204" pitchFamily="34" charset="0"/>
              <a:cs typeface="Arial" panose="020B0604020202020204" pitchFamily="34" charset="0"/>
            </a:endParaRPr>
          </a:p>
          <a:p>
            <a:pPr algn="just">
              <a:spcBef>
                <a:spcPts val="0"/>
              </a:spcBef>
              <a:spcAft>
                <a:spcPts val="0"/>
              </a:spcAft>
              <a:buClr>
                <a:schemeClr val="tx1"/>
              </a:buClr>
              <a:defRPr/>
            </a:pPr>
            <a:r>
              <a:rPr lang="fr-CH" altLang="fr-FR" sz="1600" dirty="0">
                <a:latin typeface="Arial" panose="020B0604020202020204" pitchFamily="34" charset="0"/>
                <a:cs typeface="Arial" panose="020B0604020202020204" pitchFamily="34" charset="0"/>
              </a:rPr>
              <a:t>Certificat MS + examen complémentaire DUBS réussi </a:t>
            </a:r>
          </a:p>
          <a:p>
            <a:pPr algn="just">
              <a:spcBef>
                <a:spcPts val="0"/>
              </a:spcBef>
              <a:spcAft>
                <a:spcPts val="0"/>
              </a:spcAft>
              <a:buClr>
                <a:schemeClr val="tx1"/>
              </a:buClr>
              <a:defRPr/>
            </a:pPr>
            <a:endParaRPr lang="fr-CH" altLang="fr-FR" sz="1600" dirty="0">
              <a:latin typeface="Arial" panose="020B0604020202020204" pitchFamily="34" charset="0"/>
              <a:cs typeface="Arial" panose="020B0604020202020204" pitchFamily="34" charset="0"/>
            </a:endParaRPr>
          </a:p>
          <a:p>
            <a:pPr marL="0" indent="0" algn="just">
              <a:spcBef>
                <a:spcPts val="0"/>
              </a:spcBef>
              <a:spcAft>
                <a:spcPts val="0"/>
              </a:spcAft>
              <a:buClr>
                <a:schemeClr val="tx1"/>
              </a:buClr>
              <a:buNone/>
              <a:defRPr/>
            </a:pPr>
            <a:r>
              <a:rPr lang="fr-CH" altLang="fr-FR" sz="1600" dirty="0">
                <a:latin typeface="Arial" panose="020B0604020202020204" pitchFamily="34" charset="0"/>
                <a:cs typeface="Arial" panose="020B0604020202020204" pitchFamily="34" charset="0"/>
                <a:sym typeface="Wingdings" panose="05000000000000000000" pitchFamily="2" charset="2"/>
              </a:rPr>
              <a:t>     	</a:t>
            </a:r>
          </a:p>
          <a:p>
            <a:pPr marL="0" indent="0" algn="just">
              <a:spcBef>
                <a:spcPts val="0"/>
              </a:spcBef>
              <a:spcAft>
                <a:spcPts val="0"/>
              </a:spcAft>
              <a:buClr>
                <a:schemeClr val="tx1"/>
              </a:buClr>
              <a:buNone/>
              <a:defRPr/>
            </a:pPr>
            <a:r>
              <a:rPr lang="fr-CH" altLang="fr-FR" sz="1600" dirty="0">
                <a:latin typeface="Arial" panose="020B0604020202020204" pitchFamily="34" charset="0"/>
                <a:cs typeface="Arial" panose="020B0604020202020204" pitchFamily="34" charset="0"/>
                <a:sym typeface="Wingdings" panose="05000000000000000000" pitchFamily="2" charset="2"/>
              </a:rPr>
              <a:t>            </a:t>
            </a:r>
            <a:r>
              <a:rPr lang="fr-CH" altLang="fr-FR" sz="1600" dirty="0">
                <a:latin typeface="Arial" panose="020B0604020202020204" pitchFamily="34" charset="0"/>
                <a:cs typeface="Arial" panose="020B0604020202020204" pitchFamily="34" charset="0"/>
              </a:rPr>
              <a:t>admission dans une Haute Ecole </a:t>
            </a:r>
            <a:r>
              <a:rPr lang="fr-CH" altLang="fr-FR" sz="1600" dirty="0">
                <a:solidFill>
                  <a:schemeClr val="accent5">
                    <a:lumMod val="75000"/>
                  </a:schemeClr>
                </a:solidFill>
                <a:latin typeface="Arial" panose="020B0604020202020204" pitchFamily="34" charset="0"/>
                <a:cs typeface="Arial" panose="020B0604020202020204" pitchFamily="34" charset="0"/>
              </a:rPr>
              <a:t>Universitaire</a:t>
            </a:r>
          </a:p>
          <a:p>
            <a:pPr marL="0" indent="0" algn="just">
              <a:spcBef>
                <a:spcPts val="0"/>
              </a:spcBef>
              <a:spcAft>
                <a:spcPts val="0"/>
              </a:spcAft>
              <a:buClr>
                <a:schemeClr val="tx1"/>
              </a:buClr>
              <a:buNone/>
              <a:defRPr/>
            </a:pPr>
            <a:r>
              <a:rPr lang="fr-CH" altLang="fr-FR" sz="1600" dirty="0">
                <a:solidFill>
                  <a:srgbClr val="92D050"/>
                </a:solidFill>
                <a:latin typeface="Arial" panose="020B0604020202020204" pitchFamily="34" charset="0"/>
                <a:cs typeface="Arial" panose="020B0604020202020204" pitchFamily="34" charset="0"/>
              </a:rPr>
              <a:t> </a:t>
            </a:r>
            <a:r>
              <a:rPr lang="fr-CH" altLang="fr-FR" sz="1600" i="1" dirty="0">
                <a:latin typeface="Arial" panose="020B0604020202020204" pitchFamily="34" charset="0"/>
                <a:cs typeface="Arial" panose="020B0604020202020204" pitchFamily="34" charset="0"/>
              </a:rPr>
              <a:t>(toutes les facultés des universités et des écoles polytechniques fédérales)</a:t>
            </a:r>
          </a:p>
          <a:p>
            <a:pPr marL="0" indent="0" algn="just">
              <a:spcBef>
                <a:spcPts val="0"/>
              </a:spcBef>
              <a:spcAft>
                <a:spcPts val="0"/>
              </a:spcAft>
              <a:buClr>
                <a:schemeClr val="tx1"/>
              </a:buClr>
              <a:buNone/>
              <a:defRPr/>
            </a:pPr>
            <a:endParaRPr lang="fr-FR" altLang="fr-FR" sz="1600" i="1" dirty="0">
              <a:latin typeface="Arial" panose="020B0604020202020204" pitchFamily="34" charset="0"/>
              <a:cs typeface="Arial" panose="020B0604020202020204" pitchFamily="34" charset="0"/>
            </a:endParaRPr>
          </a:p>
          <a:p>
            <a:pPr algn="just">
              <a:spcBef>
                <a:spcPts val="600"/>
              </a:spcBef>
              <a:spcAft>
                <a:spcPts val="600"/>
              </a:spcAft>
              <a:buClr>
                <a:schemeClr val="tx1"/>
              </a:buClr>
              <a:defRPr/>
            </a:pPr>
            <a:r>
              <a:rPr lang="fr-FR" altLang="fr-FR" sz="1600" dirty="0">
                <a:latin typeface="Arial" panose="020B0604020202020204" pitchFamily="34" charset="0"/>
                <a:cs typeface="Arial" panose="020B0604020202020204" pitchFamily="34" charset="0"/>
              </a:rPr>
              <a:t>La passerelle DUBS s'adresse aux élèves qui ont un projet d'études universitaires (5 ans d'études au minimum après le certificat de l'ECG). Une solide motivation, de très bons résultats scolaires et d'excellentes méthodes de travail sont nécessaires. </a:t>
            </a:r>
          </a:p>
          <a:p>
            <a:pPr>
              <a:spcBef>
                <a:spcPts val="600"/>
              </a:spcBef>
              <a:spcAft>
                <a:spcPts val="600"/>
              </a:spcAft>
              <a:buClr>
                <a:schemeClr val="tx1"/>
              </a:buClr>
              <a:defRPr/>
            </a:pPr>
            <a:r>
              <a:rPr lang="fr-CH" altLang="fr-FR" sz="1600" dirty="0">
                <a:solidFill>
                  <a:schemeClr val="accent5">
                    <a:lumMod val="75000"/>
                  </a:schemeClr>
                </a:solidFill>
                <a:latin typeface="Arial" panose="020B0604020202020204" pitchFamily="34" charset="0"/>
                <a:cs typeface="Arial" panose="020B0604020202020204" pitchFamily="34" charset="0"/>
              </a:rPr>
              <a:t>Disciplines d'examen: </a:t>
            </a:r>
            <a:r>
              <a:rPr lang="fr-CH" altLang="fr-FR" sz="1600" dirty="0">
                <a:latin typeface="Arial" panose="020B0604020202020204" pitchFamily="34" charset="0"/>
                <a:cs typeface="Arial" panose="020B0604020202020204" pitchFamily="34" charset="0"/>
              </a:rPr>
              <a:t>français, allemand ou anglais (niveau B2 selon CECR), mathématiques, sciences expérimentales (biologie, chimie, physique), sciences humaines (histoire, géographie)</a:t>
            </a:r>
            <a:endParaRPr lang="fr-CH" altLang="fr-FR" sz="1600" dirty="0">
              <a:solidFill>
                <a:srgbClr val="FF0000"/>
              </a:solidFill>
              <a:latin typeface="Arial" panose="020B0604020202020204" pitchFamily="34" charset="0"/>
              <a:cs typeface="Arial" panose="020B0604020202020204" pitchFamily="34" charset="0"/>
            </a:endParaRPr>
          </a:p>
          <a:p>
            <a:pPr>
              <a:spcBef>
                <a:spcPts val="600"/>
              </a:spcBef>
              <a:spcAft>
                <a:spcPts val="0"/>
              </a:spcAft>
              <a:buClr>
                <a:schemeClr val="tx1"/>
              </a:buClr>
              <a:defRPr/>
            </a:pPr>
            <a:r>
              <a:rPr lang="fr-CH" altLang="fr-FR" sz="1600" dirty="0">
                <a:solidFill>
                  <a:schemeClr val="accent5">
                    <a:lumMod val="75000"/>
                  </a:schemeClr>
                </a:solidFill>
                <a:latin typeface="Arial" panose="020B0604020202020204" pitchFamily="34" charset="0"/>
                <a:cs typeface="Arial" panose="020B0604020202020204" pitchFamily="34" charset="0"/>
              </a:rPr>
              <a:t>Recommandations à l'admission:</a:t>
            </a:r>
          </a:p>
          <a:p>
            <a:pPr marL="0" indent="0">
              <a:spcBef>
                <a:spcPts val="600"/>
              </a:spcBef>
              <a:spcAft>
                <a:spcPts val="0"/>
              </a:spcAft>
              <a:buClr>
                <a:schemeClr val="tx1"/>
              </a:buClr>
              <a:buNone/>
              <a:defRPr/>
            </a:pPr>
            <a:r>
              <a:rPr lang="fr-CH" altLang="fr-FR" sz="1600" dirty="0">
                <a:latin typeface="Arial" panose="020B0604020202020204" pitchFamily="34" charset="0"/>
                <a:cs typeface="Arial" panose="020B0604020202020204" pitchFamily="34" charset="0"/>
              </a:rPr>
              <a:t>	- allemand (niveau B1 selon CECR)</a:t>
            </a:r>
          </a:p>
          <a:p>
            <a:pPr marL="800100" lvl="2" indent="0">
              <a:spcBef>
                <a:spcPts val="600"/>
              </a:spcBef>
              <a:spcAft>
                <a:spcPts val="0"/>
              </a:spcAft>
              <a:buClr>
                <a:schemeClr val="tx1"/>
              </a:buClr>
              <a:buNone/>
              <a:defRPr/>
            </a:pPr>
            <a:r>
              <a:rPr lang="fr-CH" altLang="fr-FR" sz="1600" dirty="0">
                <a:latin typeface="Arial" panose="020B0604020202020204" pitchFamily="34" charset="0"/>
                <a:cs typeface="Arial" panose="020B0604020202020204" pitchFamily="34" charset="0"/>
              </a:rPr>
              <a:t>	- anglais (niveau B1 selon CECR)</a:t>
            </a:r>
          </a:p>
          <a:p>
            <a:pPr marL="800100" lvl="2" indent="0">
              <a:spcBef>
                <a:spcPts val="600"/>
              </a:spcBef>
              <a:spcAft>
                <a:spcPts val="0"/>
              </a:spcAft>
              <a:buClr>
                <a:schemeClr val="tx1"/>
              </a:buClr>
              <a:buNone/>
              <a:defRPr/>
            </a:pPr>
            <a:r>
              <a:rPr lang="fr-CH" altLang="fr-FR" sz="1600" dirty="0">
                <a:latin typeface="Arial" panose="020B0604020202020204" pitchFamily="34" charset="0"/>
                <a:cs typeface="Arial" panose="020B0604020202020204" pitchFamily="34" charset="0"/>
              </a:rPr>
              <a:t>	- bon niveau en français et en mathématiques</a:t>
            </a:r>
          </a:p>
          <a:p>
            <a:pPr algn="just">
              <a:buClr>
                <a:srgbClr val="3366FF"/>
              </a:buClr>
              <a:defRPr/>
            </a:pPr>
            <a:endParaRPr lang="fr-FR" altLang="fr-FR" sz="1600" dirty="0">
              <a:latin typeface="Arial" panose="020B0604020202020204" pitchFamily="34" charset="0"/>
              <a:cs typeface="Arial" panose="020B0604020202020204" pitchFamily="34" charset="0"/>
            </a:endParaRPr>
          </a:p>
          <a:p>
            <a:pPr algn="just">
              <a:buClr>
                <a:srgbClr val="3366FF"/>
              </a:buClr>
              <a:defRPr/>
            </a:pPr>
            <a:endParaRPr lang="fr-CH" altLang="fr-FR" sz="2400" dirty="0"/>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22</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863030" y="404813"/>
            <a:ext cx="10576338"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7. Collège pour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Adultes</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Passerelle</a:t>
            </a:r>
            <a:r>
              <a:rPr lang="en-US" b="1" dirty="0">
                <a:ln w="12700">
                  <a:solidFill>
                    <a:schemeClr val="tx2">
                      <a:satMod val="155000"/>
                    </a:schemeClr>
                  </a:solidFill>
                  <a:prstDash val="solid"/>
                </a:ln>
                <a:effectLst>
                  <a:outerShdw blurRad="41275" dist="20320" dir="1800000" algn="tl" rotWithShape="0">
                    <a:srgbClr val="000000">
                      <a:alpha val="40000"/>
                    </a:srgbClr>
                  </a:outerShdw>
                </a:effectLst>
              </a:rPr>
              <a:t> DUBS</a:t>
            </a:r>
          </a:p>
        </p:txBody>
      </p:sp>
      <p:sp>
        <p:nvSpPr>
          <p:cNvPr id="7" name="Flèche vers le bas 6">
            <a:extLst>
              <a:ext uri="{FF2B5EF4-FFF2-40B4-BE49-F238E27FC236}">
                <a16:creationId xmlns:a16="http://schemas.microsoft.com/office/drawing/2014/main" id="{7CD4E943-16AB-33DC-CDB7-27E68CBDBE38}"/>
              </a:ext>
            </a:extLst>
          </p:cNvPr>
          <p:cNvSpPr/>
          <p:nvPr/>
        </p:nvSpPr>
        <p:spPr>
          <a:xfrm>
            <a:off x="4239559" y="2462212"/>
            <a:ext cx="287338" cy="3159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CH"/>
          </a:p>
        </p:txBody>
      </p:sp>
    </p:spTree>
    <p:extLst>
      <p:ext uri="{BB962C8B-B14F-4D97-AF65-F5344CB8AC3E}">
        <p14:creationId xmlns:p14="http://schemas.microsoft.com/office/powerpoint/2010/main" val="3550474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8" y="404813"/>
            <a:ext cx="8229600"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5" name="Espace réservé du contenu 2"/>
          <p:cNvSpPr>
            <a:spLocks noGrp="1"/>
          </p:cNvSpPr>
          <p:nvPr>
            <p:ph idx="1"/>
          </p:nvPr>
        </p:nvSpPr>
        <p:spPr>
          <a:xfrm>
            <a:off x="935248" y="1517277"/>
            <a:ext cx="9873649" cy="5616575"/>
          </a:xfrm>
        </p:spPr>
        <p:txBody>
          <a:bodyPr/>
          <a:lstStyle/>
          <a:p>
            <a:pPr algn="just">
              <a:spcBef>
                <a:spcPts val="600"/>
              </a:spcBef>
              <a:spcAft>
                <a:spcPts val="600"/>
              </a:spcAft>
              <a:buClr>
                <a:schemeClr val="tx1"/>
              </a:buClr>
              <a:defRPr/>
            </a:pPr>
            <a:r>
              <a:rPr lang="fr-CH" altLang="fr-FR" sz="1600" dirty="0">
                <a:latin typeface="Arial" panose="020B0604020202020204" pitchFamily="34" charset="0"/>
                <a:cs typeface="Arial" panose="020B0604020202020204" pitchFamily="34" charset="0"/>
              </a:rPr>
              <a:t>La formation gymnasiale proposée par le COPAD, se déroule sur 3 ans et repose sur un système articulé autour de différentes disciplines et de choix d’options:</a:t>
            </a:r>
          </a:p>
          <a:p>
            <a:pPr lvl="1" algn="just">
              <a:spcBef>
                <a:spcPts val="600"/>
              </a:spcBef>
              <a:spcAft>
                <a:spcPts val="600"/>
              </a:spcAft>
              <a:buClr>
                <a:schemeClr val="tx1"/>
              </a:buClr>
              <a:defRPr/>
            </a:pPr>
            <a:r>
              <a:rPr lang="fr-CH" altLang="fr-FR" sz="1600" u="sng" dirty="0">
                <a:solidFill>
                  <a:schemeClr val="accent5">
                    <a:lumMod val="75000"/>
                  </a:schemeClr>
                </a:solidFill>
                <a:latin typeface="Arial" panose="020B0604020202020204" pitchFamily="34" charset="0"/>
                <a:cs typeface="Arial" panose="020B0604020202020204" pitchFamily="34" charset="0"/>
              </a:rPr>
              <a:t>Disciplines fondamentales</a:t>
            </a:r>
            <a:r>
              <a:rPr lang="fr-CH" altLang="fr-FR" sz="1600" dirty="0">
                <a:solidFill>
                  <a:schemeClr val="accent5">
                    <a:lumMod val="75000"/>
                  </a:schemeClr>
                </a:solidFill>
                <a:latin typeface="Arial" panose="020B0604020202020204" pitchFamily="34" charset="0"/>
                <a:cs typeface="Arial" panose="020B0604020202020204" pitchFamily="34" charset="0"/>
              </a:rPr>
              <a:t> </a:t>
            </a:r>
            <a:r>
              <a:rPr lang="fr-CH" altLang="fr-FR" sz="1600" dirty="0">
                <a:solidFill>
                  <a:srgbClr val="92D050"/>
                </a:solidFill>
                <a:latin typeface="Arial" panose="020B0604020202020204" pitchFamily="34" charset="0"/>
                <a:cs typeface="Arial" panose="020B0604020202020204" pitchFamily="34" charset="0"/>
              </a:rPr>
              <a:t>: </a:t>
            </a:r>
            <a:r>
              <a:rPr lang="fr-CH" altLang="fr-FR" sz="1600" dirty="0">
                <a:latin typeface="Arial" panose="020B0604020202020204" pitchFamily="34" charset="0"/>
                <a:cs typeface="Arial" panose="020B0604020202020204" pitchFamily="34" charset="0"/>
              </a:rPr>
              <a:t>français, deux langues (allemand, anglais ou italien), mathématiques, sciences expérimentales (biologie, chimie, physique), sciences humaines (histoire, géographie), arts.</a:t>
            </a:r>
          </a:p>
          <a:p>
            <a:pPr lvl="1" algn="just">
              <a:spcBef>
                <a:spcPts val="600"/>
              </a:spcBef>
              <a:spcAft>
                <a:spcPts val="600"/>
              </a:spcAft>
              <a:buClr>
                <a:schemeClr val="tx1"/>
              </a:buClr>
              <a:defRPr/>
            </a:pPr>
            <a:r>
              <a:rPr lang="fr-CH" altLang="fr-FR" sz="1600" u="sng" dirty="0">
                <a:solidFill>
                  <a:schemeClr val="accent5">
                    <a:lumMod val="75000"/>
                  </a:schemeClr>
                </a:solidFill>
                <a:latin typeface="Arial" panose="020B0604020202020204" pitchFamily="34" charset="0"/>
                <a:cs typeface="Arial" panose="020B0604020202020204" pitchFamily="34" charset="0"/>
              </a:rPr>
              <a:t>Option spécifique</a:t>
            </a:r>
            <a:r>
              <a:rPr lang="fr-CH" altLang="fr-FR" sz="1600" dirty="0">
                <a:solidFill>
                  <a:schemeClr val="accent5">
                    <a:lumMod val="75000"/>
                  </a:schemeClr>
                </a:solidFill>
                <a:latin typeface="Arial" panose="020B0604020202020204" pitchFamily="34" charset="0"/>
                <a:cs typeface="Arial" panose="020B0604020202020204" pitchFamily="34" charset="0"/>
              </a:rPr>
              <a:t> : </a:t>
            </a:r>
            <a:r>
              <a:rPr lang="fr-CH" altLang="fr-FR" sz="1600" dirty="0">
                <a:latin typeface="Arial" panose="020B0604020202020204" pitchFamily="34" charset="0"/>
                <a:cs typeface="Arial" panose="020B0604020202020204" pitchFamily="34" charset="0"/>
              </a:rPr>
              <a:t>Chimie/biologie, physique/application des maths (avec MA niveau avancé), arts visuels, économie/droit. </a:t>
            </a:r>
          </a:p>
          <a:p>
            <a:pPr lvl="1" algn="just">
              <a:spcBef>
                <a:spcPts val="600"/>
              </a:spcBef>
              <a:spcAft>
                <a:spcPts val="600"/>
              </a:spcAft>
              <a:buClr>
                <a:schemeClr val="tx1"/>
              </a:buClr>
              <a:defRPr/>
            </a:pPr>
            <a:r>
              <a:rPr lang="fr-CH" altLang="fr-FR" sz="1600" u="sng" dirty="0">
                <a:solidFill>
                  <a:schemeClr val="accent5">
                    <a:lumMod val="75000"/>
                  </a:schemeClr>
                </a:solidFill>
                <a:latin typeface="Arial" panose="020B0604020202020204" pitchFamily="34" charset="0"/>
                <a:cs typeface="Arial" panose="020B0604020202020204" pitchFamily="34" charset="0"/>
              </a:rPr>
              <a:t>Option complémentaire</a:t>
            </a:r>
            <a:r>
              <a:rPr lang="fr-CH" altLang="fr-FR" sz="1600" dirty="0">
                <a:solidFill>
                  <a:schemeClr val="accent5">
                    <a:lumMod val="75000"/>
                  </a:schemeClr>
                </a:solidFill>
                <a:latin typeface="Arial" panose="020B0604020202020204" pitchFamily="34" charset="0"/>
                <a:cs typeface="Arial" panose="020B0604020202020204" pitchFamily="34" charset="0"/>
              </a:rPr>
              <a:t> </a:t>
            </a:r>
            <a:r>
              <a:rPr lang="fr-CH" altLang="fr-FR" sz="1600" dirty="0">
                <a:latin typeface="Arial" panose="020B0604020202020204" pitchFamily="34" charset="0"/>
                <a:cs typeface="Arial" panose="020B0604020202020204" pitchFamily="34" charset="0"/>
              </a:rPr>
              <a:t>: renforcement d’une discipline ou discipline transversale. </a:t>
            </a:r>
          </a:p>
          <a:p>
            <a:pPr lvl="1" algn="just">
              <a:spcBef>
                <a:spcPts val="600"/>
              </a:spcBef>
              <a:spcAft>
                <a:spcPts val="600"/>
              </a:spcAft>
              <a:buClr>
                <a:schemeClr val="tx1"/>
              </a:buClr>
              <a:defRPr/>
            </a:pPr>
            <a:r>
              <a:rPr lang="fr-CH" altLang="fr-FR" sz="1600" u="sng" dirty="0">
                <a:solidFill>
                  <a:schemeClr val="accent5">
                    <a:lumMod val="75000"/>
                  </a:schemeClr>
                </a:solidFill>
                <a:latin typeface="Arial" panose="020B0604020202020204" pitchFamily="34" charset="0"/>
                <a:cs typeface="Arial" panose="020B0604020202020204" pitchFamily="34" charset="0"/>
              </a:rPr>
              <a:t>Un travail de maturité </a:t>
            </a:r>
            <a:r>
              <a:rPr lang="fr-CH" altLang="fr-FR" sz="1600" dirty="0">
                <a:latin typeface="Arial" panose="020B0604020202020204" pitchFamily="34" charset="0"/>
                <a:cs typeface="Arial" panose="020B0604020202020204" pitchFamily="34" charset="0"/>
              </a:rPr>
              <a:t>: travail rédigé entre la 2e et la 3e et faisant l’objet d’un dossier écrit et d’une soutenance orale. </a:t>
            </a:r>
          </a:p>
          <a:p>
            <a:pPr algn="just">
              <a:spcBef>
                <a:spcPts val="600"/>
              </a:spcBef>
              <a:spcAft>
                <a:spcPts val="600"/>
              </a:spcAft>
              <a:buClr>
                <a:schemeClr val="tx1"/>
              </a:buClr>
              <a:defRPr/>
            </a:pPr>
            <a:r>
              <a:rPr lang="fr-CH" altLang="fr-FR" sz="1600" dirty="0">
                <a:latin typeface="Arial" panose="020B0604020202020204" pitchFamily="34" charset="0"/>
                <a:cs typeface="Arial" panose="020B0604020202020204" pitchFamily="34" charset="0"/>
              </a:rPr>
              <a:t>La maturité, obtenue après 3 ans d’études, est reconnue sur le plan fédéral et permet l’immatriculation dans toutes les facultés des universités et des écoles polytechniques fédérales.</a:t>
            </a:r>
          </a:p>
          <a:p>
            <a:pPr algn="just">
              <a:spcBef>
                <a:spcPts val="600"/>
              </a:spcBef>
              <a:spcAft>
                <a:spcPts val="600"/>
              </a:spcAft>
              <a:buClr>
                <a:schemeClr val="tx1"/>
              </a:buClr>
              <a:defRPr/>
            </a:pPr>
            <a:r>
              <a:rPr lang="fr-CH" altLang="fr-FR" sz="1600" dirty="0">
                <a:latin typeface="Arial" panose="020B0604020202020204" pitchFamily="34" charset="0"/>
                <a:cs typeface="Arial" panose="020B0604020202020204" pitchFamily="34" charset="0"/>
              </a:rPr>
              <a:t>Les élèves ayant </a:t>
            </a:r>
            <a:r>
              <a:rPr lang="fr-CH" altLang="fr-FR" sz="1600" u="sng" dirty="0">
                <a:latin typeface="Arial" panose="020B0604020202020204" pitchFamily="34" charset="0"/>
                <a:cs typeface="Arial" panose="020B0604020202020204" pitchFamily="34" charset="0"/>
              </a:rPr>
              <a:t>obtenu leur certificat à l’ECG </a:t>
            </a:r>
            <a:r>
              <a:rPr lang="fr-CH" altLang="fr-FR" sz="1600" dirty="0">
                <a:latin typeface="Arial" panose="020B0604020202020204" pitchFamily="34" charset="0"/>
                <a:cs typeface="Arial" panose="020B0604020202020204" pitchFamily="34" charset="0"/>
              </a:rPr>
              <a:t>rentrent en principe en 1</a:t>
            </a:r>
            <a:r>
              <a:rPr lang="fr-CH" altLang="fr-FR" sz="1600" baseline="30000" dirty="0">
                <a:latin typeface="Arial" panose="020B0604020202020204" pitchFamily="34" charset="0"/>
                <a:cs typeface="Arial" panose="020B0604020202020204" pitchFamily="34" charset="0"/>
              </a:rPr>
              <a:t>e</a:t>
            </a:r>
            <a:r>
              <a:rPr lang="fr-CH" altLang="fr-FR" sz="1600" dirty="0">
                <a:latin typeface="Arial" panose="020B0604020202020204" pitchFamily="34" charset="0"/>
                <a:cs typeface="Arial" panose="020B0604020202020204" pitchFamily="34" charset="0"/>
              </a:rPr>
              <a:t> année gymnasiale. Dans les cas de bons certificats ECG, la direction du COPAD peut proposer des test d'admission pour en entrée en 2</a:t>
            </a:r>
            <a:r>
              <a:rPr lang="fr-CH" altLang="fr-FR" sz="1600" baseline="30000" dirty="0">
                <a:latin typeface="Arial" panose="020B0604020202020204" pitchFamily="34" charset="0"/>
                <a:cs typeface="Arial" panose="020B0604020202020204" pitchFamily="34" charset="0"/>
              </a:rPr>
              <a:t>e</a:t>
            </a:r>
            <a:r>
              <a:rPr lang="fr-CH" altLang="fr-FR" sz="1600" dirty="0">
                <a:latin typeface="Arial" panose="020B0604020202020204" pitchFamily="34" charset="0"/>
                <a:cs typeface="Arial" panose="020B0604020202020204" pitchFamily="34" charset="0"/>
              </a:rPr>
              <a:t> année.</a:t>
            </a:r>
          </a:p>
          <a:p>
            <a:pPr algn="just">
              <a:buClr>
                <a:schemeClr val="tx1"/>
              </a:buClr>
              <a:defRPr/>
            </a:pPr>
            <a:endParaRPr lang="fr-FR" altLang="fr-FR" sz="2400" dirty="0">
              <a:latin typeface="Arial" panose="020B0604020202020204" pitchFamily="34" charset="0"/>
              <a:cs typeface="Arial" panose="020B0604020202020204" pitchFamily="34" charset="0"/>
            </a:endParaRPr>
          </a:p>
          <a:p>
            <a:pPr algn="just">
              <a:buClr>
                <a:srgbClr val="3366FF"/>
              </a:buClr>
              <a:defRPr/>
            </a:pPr>
            <a:endParaRPr lang="fr-CH" altLang="fr-FR" sz="2400" dirty="0"/>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23</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647273" y="472787"/>
            <a:ext cx="11354018"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7. Collège pour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Adultes</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Maturité</a:t>
            </a:r>
            <a:r>
              <a:rPr lang="en-US" b="1" dirty="0">
                <a:ln w="12700">
                  <a:solidFill>
                    <a:schemeClr val="tx2">
                      <a:satMod val="155000"/>
                    </a:schemeClr>
                  </a:solidFill>
                  <a:prstDash val="solid"/>
                </a:ln>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Gymnasiale</a:t>
            </a:r>
            <a:endParaRPr lang="en-US" b="1"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039184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8" y="404813"/>
            <a:ext cx="8229600"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24</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554804" y="517962"/>
            <a:ext cx="10890607"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7.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Collège</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pour </a:t>
            </a:r>
            <a:r>
              <a:rPr lang="en-US" sz="3600"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Adultes</a:t>
            </a:r>
            <a:r>
              <a:rPr lang="en-US" sz="3600"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Informations</a:t>
            </a:r>
            <a:r>
              <a:rPr lang="en-US" b="1" dirty="0">
                <a:ln w="12700">
                  <a:solidFill>
                    <a:schemeClr val="tx2">
                      <a:satMod val="155000"/>
                    </a:schemeClr>
                  </a:solidFill>
                  <a:prstDash val="solid"/>
                </a:ln>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générales</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p>
        </p:txBody>
      </p:sp>
      <p:sp>
        <p:nvSpPr>
          <p:cNvPr id="8" name="Espace réservé du contenu 2">
            <a:extLst>
              <a:ext uri="{FF2B5EF4-FFF2-40B4-BE49-F238E27FC236}">
                <a16:creationId xmlns:a16="http://schemas.microsoft.com/office/drawing/2014/main" id="{E4844A8B-B4DB-AF52-580E-555EE4592672}"/>
              </a:ext>
            </a:extLst>
          </p:cNvPr>
          <p:cNvSpPr>
            <a:spLocks noGrp="1"/>
          </p:cNvSpPr>
          <p:nvPr>
            <p:ph idx="1"/>
          </p:nvPr>
        </p:nvSpPr>
        <p:spPr>
          <a:xfrm>
            <a:off x="940279" y="1707591"/>
            <a:ext cx="10505132" cy="5027317"/>
          </a:xfrm>
        </p:spPr>
        <p:txBody>
          <a:bodyPr>
            <a:normAutofit/>
          </a:bodyPr>
          <a:lstStyle/>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Toute inscription dans une des filières du COPAD se fait via le site : </a:t>
            </a:r>
            <a:r>
              <a:rPr lang="fr-CH" altLang="fr-FR" dirty="0">
                <a:latin typeface="Arial" panose="020B0604020202020204" pitchFamily="34" charset="0"/>
                <a:cs typeface="Arial" panose="020B0604020202020204" pitchFamily="34" charset="0"/>
                <a:hlinkClick r:id="rId2"/>
              </a:rPr>
              <a:t>https://edu.ge.ch/secondaire2/copad/inscriptions</a:t>
            </a:r>
            <a:r>
              <a:rPr lang="fr-CH" altLang="fr-FR" dirty="0">
                <a:latin typeface="Arial" panose="020B0604020202020204" pitchFamily="34" charset="0"/>
                <a:cs typeface="Arial" panose="020B0604020202020204" pitchFamily="34" charset="0"/>
              </a:rPr>
              <a:t>      courant février-mars.</a:t>
            </a:r>
          </a:p>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La finalisation des inscriptions a lieu après un entretien individuel avec un ou une membre de la direction.</a:t>
            </a:r>
          </a:p>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Des tests d’admission peuvent vous être nécessaires suite après cet entretien pour valider votre inscription dans une filière.</a:t>
            </a:r>
          </a:p>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Prochaines séances d’information du COPAD : Elles seront indiquées sur le site du COPAD autour de la mi-novembre.</a:t>
            </a:r>
          </a:p>
          <a:p>
            <a:pPr lvl="1"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Pour toutes informations ou questions, veuillez contacter directement le secrétariat du COPAD</a:t>
            </a:r>
            <a:endParaRPr lang="fr-FR" altLang="fr-FR" dirty="0">
              <a:latin typeface="Arial" panose="020B0604020202020204" pitchFamily="34" charset="0"/>
              <a:cs typeface="Arial" panose="020B0604020202020204" pitchFamily="34" charset="0"/>
            </a:endParaRPr>
          </a:p>
          <a:p>
            <a:pPr algn="just">
              <a:spcBef>
                <a:spcPts val="600"/>
              </a:spcBef>
              <a:spcAft>
                <a:spcPts val="600"/>
              </a:spcAft>
              <a:buClr>
                <a:schemeClr val="tx1"/>
              </a:buClr>
              <a:defRPr/>
            </a:pPr>
            <a:endParaRPr lang="fr-FR" altLang="fr-FR" dirty="0">
              <a:latin typeface="Arial" panose="020B0604020202020204" pitchFamily="34" charset="0"/>
              <a:cs typeface="Arial" panose="020B0604020202020204" pitchFamily="34" charset="0"/>
            </a:endParaRPr>
          </a:p>
          <a:p>
            <a:pPr algn="just">
              <a:buClr>
                <a:srgbClr val="3366FF"/>
              </a:buClr>
              <a:defRPr/>
            </a:pPr>
            <a:endParaRPr lang="fr-CH" alt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0765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Espace réservé du numéro de diapositive 3">
            <a:extLst>
              <a:ext uri="{FF2B5EF4-FFF2-40B4-BE49-F238E27FC236}">
                <a16:creationId xmlns:a16="http://schemas.microsoft.com/office/drawing/2014/main" id="{2F6FC2EB-B42B-596F-E8A0-0C693D0BDE7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spcBef>
                <a:spcPct val="0"/>
              </a:spcBef>
              <a:buClrTx/>
              <a:buSzTx/>
              <a:buFontTx/>
              <a:buNone/>
            </a:pPr>
            <a:fld id="{CEA61909-667D-D14D-AB19-7D9A5400B304}" type="slidenum">
              <a:rPr lang="fr-FR" altLang="fr-FR" sz="1200">
                <a:solidFill>
                  <a:srgbClr val="FEFEFE"/>
                </a:solidFill>
                <a:latin typeface="Arial" panose="020B0604020202020204" pitchFamily="34" charset="0"/>
              </a:rPr>
              <a:pPr>
                <a:spcBef>
                  <a:spcPct val="0"/>
                </a:spcBef>
                <a:buClrTx/>
                <a:buSzTx/>
                <a:buFontTx/>
                <a:buNone/>
              </a:pPr>
              <a:t>25</a:t>
            </a:fld>
            <a:endParaRPr lang="fr-FR" altLang="fr-FR" sz="1200">
              <a:solidFill>
                <a:srgbClr val="FEFEFE"/>
              </a:solidFill>
              <a:latin typeface="Arial" panose="020B0604020202020204" pitchFamily="34" charset="0"/>
            </a:endParaRPr>
          </a:p>
        </p:txBody>
      </p:sp>
      <p:sp>
        <p:nvSpPr>
          <p:cNvPr id="36868" name="Rectangle 7">
            <a:extLst>
              <a:ext uri="{FF2B5EF4-FFF2-40B4-BE49-F238E27FC236}">
                <a16:creationId xmlns:a16="http://schemas.microsoft.com/office/drawing/2014/main" id="{19420B62-794D-CD3A-7EAE-26F5842D6A3C}"/>
              </a:ext>
            </a:extLst>
          </p:cNvPr>
          <p:cNvSpPr>
            <a:spLocks noChangeArrowheads="1"/>
          </p:cNvSpPr>
          <p:nvPr/>
        </p:nvSpPr>
        <p:spPr bwMode="auto">
          <a:xfrm>
            <a:off x="1515035" y="1262063"/>
            <a:ext cx="8914301" cy="3754874"/>
          </a:xfrm>
          <a:prstGeom prst="rect">
            <a:avLst/>
          </a:prstGeom>
          <a:noFill/>
          <a:ln>
            <a:noFill/>
          </a:ln>
        </p:spPr>
        <p:txBody>
          <a:bodyPr wrap="square">
            <a:spAutoFit/>
          </a:bodyPr>
          <a:lstStyle>
            <a:lvl1pPr eaLnBrk="0" hangingPunct="0">
              <a:spcBef>
                <a:spcPct val="20000"/>
              </a:spcBef>
              <a:buClr>
                <a:schemeClr val="accent1"/>
              </a:buClr>
              <a:buSzPct val="76000"/>
              <a:buFont typeface="Wingdings 2" pitchFamily="18" charset="2"/>
              <a:buChar char=""/>
              <a:defRPr sz="2400">
                <a:solidFill>
                  <a:schemeClr val="tx2"/>
                </a:solidFill>
                <a:latin typeface="Century Gothic" pitchFamily="34" charset="0"/>
              </a:defRPr>
            </a:lvl1pPr>
            <a:lvl2pPr marL="742950" indent="-285750" eaLnBrk="0" hangingPunct="0">
              <a:spcBef>
                <a:spcPct val="20000"/>
              </a:spcBef>
              <a:buClr>
                <a:schemeClr val="accent1"/>
              </a:buClr>
              <a:buSzPct val="76000"/>
              <a:buFont typeface="Wingdings 2" pitchFamily="18" charset="2"/>
              <a:buChar char=""/>
              <a:defRPr sz="2200">
                <a:solidFill>
                  <a:schemeClr val="tx2"/>
                </a:solidFill>
                <a:latin typeface="Century Gothic" pitchFamily="34" charset="0"/>
              </a:defRPr>
            </a:lvl2pPr>
            <a:lvl3pPr marL="1143000" indent="-228600" eaLnBrk="0" hangingPunct="0">
              <a:spcBef>
                <a:spcPct val="20000"/>
              </a:spcBef>
              <a:buClr>
                <a:schemeClr val="accent1"/>
              </a:buClr>
              <a:buSzPct val="76000"/>
              <a:buFont typeface="Wingdings 2" pitchFamily="18" charset="2"/>
              <a:buChar char=""/>
              <a:defRPr sz="2000">
                <a:solidFill>
                  <a:schemeClr val="tx2"/>
                </a:solidFill>
                <a:latin typeface="Century Gothic" pitchFamily="34" charset="0"/>
              </a:defRPr>
            </a:lvl3pPr>
            <a:lvl4pPr marL="1600200" indent="-228600" eaLnBrk="0" hangingPunct="0">
              <a:spcBef>
                <a:spcPct val="20000"/>
              </a:spcBef>
              <a:buClr>
                <a:schemeClr val="accent1"/>
              </a:buClr>
              <a:buSzPct val="76000"/>
              <a:buFont typeface="Wingdings 2" pitchFamily="18" charset="2"/>
              <a:buChar char=""/>
              <a:defRPr>
                <a:solidFill>
                  <a:schemeClr val="tx2"/>
                </a:solidFill>
                <a:latin typeface="Century Gothic" pitchFamily="34" charset="0"/>
              </a:defRPr>
            </a:lvl4pPr>
            <a:lvl5pPr marL="2057400" indent="-228600" eaLnBrk="0" hangingPunct="0">
              <a:spcBef>
                <a:spcPct val="20000"/>
              </a:spcBef>
              <a:buClr>
                <a:schemeClr val="accent1"/>
              </a:buClr>
              <a:buSzPct val="76000"/>
              <a:buFont typeface="Wingdings 2" pitchFamily="18" charset="2"/>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9pPr>
          </a:lstStyle>
          <a:p>
            <a:pPr eaLnBrk="1" hangingPunct="1">
              <a:spcBef>
                <a:spcPct val="0"/>
              </a:spcBef>
              <a:buClrTx/>
              <a:buSzTx/>
              <a:buFontTx/>
              <a:buNone/>
              <a:defRPr/>
            </a:pPr>
            <a:r>
              <a:rPr lang="fr-FR" altLang="fr-FR" sz="1400" dirty="0">
                <a:solidFill>
                  <a:schemeClr val="tx1"/>
                </a:solidFill>
                <a:latin typeface="Arial" pitchFamily="34" charset="0"/>
                <a:cs typeface="Arial" pitchFamily="34" charset="0"/>
              </a:rPr>
              <a:t>Présentations des Maturités spécialisées à télécharger sur: </a:t>
            </a:r>
          </a:p>
          <a:p>
            <a:pPr eaLnBrk="1" hangingPunct="1">
              <a:spcBef>
                <a:spcPct val="0"/>
              </a:spcBef>
              <a:buClrTx/>
              <a:buSzTx/>
              <a:buFontTx/>
              <a:buNone/>
              <a:defRPr/>
            </a:pPr>
            <a:r>
              <a:rPr lang="fr-FR" altLang="fr-FR" sz="1400" dirty="0">
                <a:solidFill>
                  <a:schemeClr val="accent5">
                    <a:lumMod val="75000"/>
                  </a:schemeClr>
                </a:solidFill>
                <a:latin typeface="Arial" pitchFamily="34" charset="0"/>
                <a:cs typeface="Arial" pitchFamily="34" charset="0"/>
                <a:hlinkClick r:id="rId2"/>
              </a:rPr>
              <a:t>https://www.ge.ch/document/brochure-maturites-specialisees-ecole-culture-generale-geneve</a:t>
            </a:r>
            <a:endParaRPr lang="fr-FR" altLang="fr-FR" sz="1400" dirty="0">
              <a:solidFill>
                <a:schemeClr val="accent5">
                  <a:lumMod val="75000"/>
                </a:schemeClr>
              </a:solidFill>
              <a:latin typeface="Arial" pitchFamily="34" charset="0"/>
              <a:cs typeface="Arial" pitchFamily="34" charset="0"/>
            </a:endParaRPr>
          </a:p>
          <a:p>
            <a:pPr eaLnBrk="1" hangingPunct="1">
              <a:spcBef>
                <a:spcPct val="0"/>
              </a:spcBef>
              <a:buClrTx/>
              <a:buSzTx/>
              <a:buFontTx/>
              <a:buNone/>
              <a:defRPr/>
            </a:pPr>
            <a:endParaRPr lang="fr-FR" altLang="fr-FR" sz="1400" dirty="0">
              <a:solidFill>
                <a:schemeClr val="accent5">
                  <a:lumMod val="75000"/>
                </a:schemeClr>
              </a:solidFill>
              <a:latin typeface="Arial" pitchFamily="34" charset="0"/>
              <a:cs typeface="Arial" pitchFamily="34" charset="0"/>
              <a:sym typeface="Helvetica" pitchFamily="6" charset="0"/>
            </a:endParaRPr>
          </a:p>
          <a:p>
            <a:pPr eaLnBrk="1" hangingPunct="1">
              <a:spcBef>
                <a:spcPct val="0"/>
              </a:spcBef>
              <a:buClrTx/>
              <a:buSzTx/>
              <a:buFontTx/>
              <a:buNone/>
              <a:defRPr/>
            </a:pPr>
            <a:r>
              <a:rPr lang="fr-FR" altLang="fr-FR" sz="1400" dirty="0">
                <a:solidFill>
                  <a:schemeClr val="tx1"/>
                </a:solidFill>
                <a:latin typeface="Arial" pitchFamily="34" charset="0"/>
                <a:cs typeface="Arial" pitchFamily="34" charset="0"/>
                <a:sym typeface="Helvetica" pitchFamily="6" charset="0"/>
              </a:rPr>
              <a:t>Site de l'Ecole de culture générale Ella-Maillart:</a:t>
            </a:r>
          </a:p>
          <a:p>
            <a:pPr eaLnBrk="1" hangingPunct="1">
              <a:spcBef>
                <a:spcPct val="0"/>
              </a:spcBef>
              <a:buClrTx/>
              <a:buSzTx/>
              <a:buFontTx/>
              <a:buNone/>
              <a:defRPr/>
            </a:pPr>
            <a:r>
              <a:rPr lang="fr-FR" altLang="fr-FR" sz="1400" dirty="0">
                <a:solidFill>
                  <a:schemeClr val="tx1"/>
                </a:solidFill>
                <a:latin typeface="Arial" pitchFamily="34" charset="0"/>
                <a:cs typeface="Arial" pitchFamily="34" charset="0"/>
                <a:sym typeface="Helvetica" pitchFamily="6" charset="0"/>
                <a:hlinkClick r:id="rId3"/>
              </a:rPr>
              <a:t>https://edu.ge.ch/secondaire2/maill/bienvenue-lecg-ella-maillart</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Tx/>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Brochures, éditées par le DIP, disponibles sur internet à l'adresse : </a:t>
            </a:r>
            <a:r>
              <a:rPr lang="fr-FR" altLang="fr-FR" sz="1400" dirty="0">
                <a:solidFill>
                  <a:schemeClr val="tx1"/>
                </a:solidFill>
                <a:latin typeface="Arial" pitchFamily="34" charset="0"/>
                <a:cs typeface="Arial" pitchFamily="34" charset="0"/>
                <a:sym typeface="Helvetica" pitchFamily="6" charset="0"/>
                <a:hlinkClick r:id="rId4"/>
              </a:rPr>
              <a:t>https://edu.ge.ch/enseignement/esii-enseignement-secondaire-ii/ecg-ecole-de-culture-generale</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Site de la HETS: </a:t>
            </a:r>
            <a:r>
              <a:rPr lang="fr-FR" altLang="fr-FR" sz="1400" dirty="0">
                <a:solidFill>
                  <a:schemeClr val="tx1"/>
                </a:solidFill>
                <a:latin typeface="Arial" pitchFamily="34" charset="0"/>
                <a:cs typeface="Arial" pitchFamily="34" charset="0"/>
                <a:sym typeface="Helvetica" pitchFamily="6" charset="0"/>
                <a:hlinkClick r:id="rId5"/>
              </a:rPr>
              <a:t>https://www.hesge.ch/hets/</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Site du CFPS : </a:t>
            </a:r>
            <a:r>
              <a:rPr lang="fr-FR" altLang="fr-FR" sz="1400" dirty="0">
                <a:solidFill>
                  <a:schemeClr val="tx1"/>
                </a:solidFill>
                <a:latin typeface="Arial" pitchFamily="34" charset="0"/>
                <a:cs typeface="Arial" pitchFamily="34" charset="0"/>
                <a:sym typeface="Helvetica" pitchFamily="6" charset="0"/>
                <a:hlinkClick r:id="rId6"/>
              </a:rPr>
              <a:t>https://edu.ge.ch/secondaire2/cfpso/accueil</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Site de la cité des métiers de Genève : </a:t>
            </a:r>
            <a:r>
              <a:rPr lang="fr-FR" altLang="fr-FR" sz="1400" dirty="0">
                <a:solidFill>
                  <a:schemeClr val="tx1"/>
                </a:solidFill>
                <a:latin typeface="Arial" pitchFamily="34" charset="0"/>
                <a:cs typeface="Arial" pitchFamily="34" charset="0"/>
                <a:sym typeface="Helvetica" pitchFamily="6" charset="0"/>
                <a:hlinkClick r:id="rId7"/>
              </a:rPr>
              <a:t>https://www.citedesmetiers.ch/</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Site de l'orientation : </a:t>
            </a:r>
            <a:r>
              <a:rPr lang="fr-FR" altLang="fr-FR" sz="1400" dirty="0">
                <a:solidFill>
                  <a:schemeClr val="tx1"/>
                </a:solidFill>
                <a:latin typeface="Arial" pitchFamily="34" charset="0"/>
                <a:cs typeface="Arial" pitchFamily="34" charset="0"/>
                <a:sym typeface="Helvetica" pitchFamily="6" charset="0"/>
                <a:hlinkClick r:id="rId8"/>
              </a:rPr>
              <a:t>www.orientation.ch</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1515035" y="472787"/>
            <a:ext cx="10578353" cy="584775"/>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8. Documents </a:t>
            </a:r>
            <a:r>
              <a:rPr lang="en-US"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utiles</a:t>
            </a:r>
            <a:r>
              <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 et sites </a:t>
            </a:r>
            <a:r>
              <a:rPr lang="en-US" b="1" dirty="0" err="1">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rPr>
              <a:t>d'information</a:t>
            </a:r>
            <a:endParaRPr lang="en-US" b="1" dirty="0">
              <a:ln w="12700">
                <a:solidFill>
                  <a:schemeClr val="tx2">
                    <a:satMod val="155000"/>
                  </a:schemeClr>
                </a:solidFill>
                <a:prstDash val="solid"/>
              </a:ln>
              <a:solidFill>
                <a:srgbClr val="639729"/>
              </a:solidFill>
              <a:effectLst>
                <a:outerShdw blurRad="41275" dist="20320" dir="1800000" algn="tl" rotWithShape="0">
                  <a:srgbClr val="000000">
                    <a:alpha val="40000"/>
                  </a:srgbClr>
                </a:outerShdw>
              </a:effectLs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69E57DC2-970A-4B3E-BB1C-7A09969E49DF}" type="slidenum">
              <a:rPr lang="en-US" smtClean="0"/>
              <a:t>26</a:t>
            </a:fld>
            <a:endParaRPr lang="en-US" dirty="0"/>
          </a:p>
        </p:txBody>
      </p:sp>
      <p:pic>
        <p:nvPicPr>
          <p:cNvPr id="3078" name="Picture 2"/>
          <p:cNvPicPr>
            <a:picLocks noChangeAspect="1" noChangeArrowheads="1"/>
          </p:cNvPicPr>
          <p:nvPr/>
        </p:nvPicPr>
        <p:blipFill>
          <a:blip r:embed="rId2"/>
          <a:srcRect/>
          <a:stretch>
            <a:fillRect/>
          </a:stretch>
        </p:blipFill>
        <p:spPr bwMode="auto">
          <a:xfrm>
            <a:off x="5235576" y="1958975"/>
            <a:ext cx="709613"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127" name="ZoneTexte 11"/>
          <p:cNvSpPr txBox="1">
            <a:spLocks noChangeArrowheads="1"/>
          </p:cNvSpPr>
          <p:nvPr/>
        </p:nvSpPr>
        <p:spPr bwMode="auto">
          <a:xfrm>
            <a:off x="1988369" y="245856"/>
            <a:ext cx="7554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solidFill>
                  <a:srgbClr val="FF0000"/>
                </a:solidFill>
              </a:rPr>
              <a:t>ATTENTION</a:t>
            </a:r>
          </a:p>
        </p:txBody>
      </p:sp>
      <p:sp>
        <p:nvSpPr>
          <p:cNvPr id="5128" name="ZoneTexte 12"/>
          <p:cNvSpPr txBox="1">
            <a:spLocks noChangeArrowheads="1"/>
          </p:cNvSpPr>
          <p:nvPr/>
        </p:nvSpPr>
        <p:spPr bwMode="auto">
          <a:xfrm>
            <a:off x="1874837" y="2316108"/>
            <a:ext cx="8442325"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t>Séance d'information obligatoire sur </a:t>
            </a:r>
          </a:p>
          <a:p>
            <a:pPr algn="ctr" eaLnBrk="1" hangingPunct="1">
              <a:spcBef>
                <a:spcPct val="0"/>
              </a:spcBef>
              <a:buSzTx/>
              <a:buFontTx/>
              <a:buNone/>
            </a:pPr>
            <a:r>
              <a:rPr lang="fr-CH" altLang="fr-FR" sz="3600" dirty="0"/>
              <a:t>la maturité spécialisée</a:t>
            </a:r>
          </a:p>
          <a:p>
            <a:pPr algn="ctr" eaLnBrk="1" hangingPunct="1">
              <a:spcBef>
                <a:spcPct val="0"/>
              </a:spcBef>
              <a:buSzTx/>
              <a:buFontTx/>
              <a:buNone/>
            </a:pPr>
            <a:r>
              <a:rPr lang="fr-CH" altLang="fr-FR" sz="4400" b="1" dirty="0">
                <a:solidFill>
                  <a:srgbClr val="639729"/>
                </a:solidFill>
              </a:rPr>
              <a:t>TRAVAIL SOCIAL</a:t>
            </a:r>
          </a:p>
        </p:txBody>
      </p:sp>
      <p:sp>
        <p:nvSpPr>
          <p:cNvPr id="5131" name="ZoneTexte 15"/>
          <p:cNvSpPr txBox="1">
            <a:spLocks noChangeArrowheads="1"/>
          </p:cNvSpPr>
          <p:nvPr/>
        </p:nvSpPr>
        <p:spPr bwMode="auto">
          <a:xfrm>
            <a:off x="2129228" y="4592890"/>
            <a:ext cx="793354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SzTx/>
              <a:buNone/>
            </a:pPr>
            <a:r>
              <a:rPr lang="fr-CH" altLang="fr-FR" sz="3600" dirty="0">
                <a:solidFill>
                  <a:srgbClr val="639729"/>
                </a:solidFill>
              </a:rPr>
              <a:t>Fin-novembre / début décembre</a:t>
            </a:r>
          </a:p>
          <a:p>
            <a:pPr algn="ctr">
              <a:spcBef>
                <a:spcPct val="0"/>
              </a:spcBef>
              <a:buSzTx/>
              <a:buNone/>
            </a:pPr>
            <a:r>
              <a:rPr lang="fr-CH" altLang="fr-FR" sz="3600" dirty="0">
                <a:solidFill>
                  <a:srgbClr val="639729"/>
                </a:solidFill>
              </a:rPr>
              <a:t>Informations via les MG</a:t>
            </a:r>
            <a:endParaRPr lang="fr-CH" altLang="fr-FR" sz="2800" dirty="0">
              <a:solidFill>
                <a:srgbClr val="639729"/>
              </a:solidFill>
            </a:endParaRPr>
          </a:p>
        </p:txBody>
      </p:sp>
      <p:sp>
        <p:nvSpPr>
          <p:cNvPr id="5133" name="ZoneTexte 14"/>
          <p:cNvSpPr txBox="1">
            <a:spLocks noChangeArrowheads="1"/>
          </p:cNvSpPr>
          <p:nvPr/>
        </p:nvSpPr>
        <p:spPr bwMode="auto">
          <a:xfrm>
            <a:off x="1917823" y="1102306"/>
            <a:ext cx="76960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solidFill>
                  <a:srgbClr val="FF0000"/>
                </a:solidFill>
              </a:rPr>
              <a:t>Aux élèves de 3</a:t>
            </a:r>
            <a:r>
              <a:rPr lang="fr-CH" altLang="fr-FR" sz="3600" baseline="30000" dirty="0">
                <a:solidFill>
                  <a:srgbClr val="FF0000"/>
                </a:solidFill>
              </a:rPr>
              <a:t>e</a:t>
            </a:r>
            <a:r>
              <a:rPr lang="fr-CH" altLang="fr-FR" sz="3600" dirty="0">
                <a:solidFill>
                  <a:srgbClr val="FF0000"/>
                </a:solidFill>
              </a:rPr>
              <a:t> année </a:t>
            </a:r>
          </a:p>
        </p:txBody>
      </p:sp>
      <p:sp>
        <p:nvSpPr>
          <p:cNvPr id="2" name="ZoneTexte 16">
            <a:extLst>
              <a:ext uri="{FF2B5EF4-FFF2-40B4-BE49-F238E27FC236}">
                <a16:creationId xmlns:a16="http://schemas.microsoft.com/office/drawing/2014/main" id="{10298A6E-3519-7C10-FAFE-BF257F3F0CE2}"/>
              </a:ext>
            </a:extLst>
          </p:cNvPr>
          <p:cNvSpPr txBox="1">
            <a:spLocks noChangeArrowheads="1"/>
          </p:cNvSpPr>
          <p:nvPr/>
        </p:nvSpPr>
        <p:spPr bwMode="auto">
          <a:xfrm>
            <a:off x="2991642" y="6088269"/>
            <a:ext cx="6208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2800" dirty="0"/>
              <a:t>AULA de l'ECG Ella-Maillart</a:t>
            </a:r>
          </a:p>
        </p:txBody>
      </p:sp>
    </p:spTree>
    <p:extLst>
      <p:ext uri="{BB962C8B-B14F-4D97-AF65-F5344CB8AC3E}">
        <p14:creationId xmlns:p14="http://schemas.microsoft.com/office/powerpoint/2010/main" val="2590336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031223" y="2217906"/>
            <a:ext cx="8229600" cy="1143000"/>
          </a:xfrm>
        </p:spPr>
        <p:txBody>
          <a:bodyPr vert="horz" lIns="88896" tIns="50798" rIns="88896" bIns="50798" rtlCol="0" anchor="t">
            <a:normAutofit/>
          </a:bodyPr>
          <a:lstStyle/>
          <a:p>
            <a:pPr algn="ctr" defTabSz="1300163"/>
            <a:r>
              <a:rPr lang="fr-FR" altLang="fr-FR" dirty="0">
                <a:solidFill>
                  <a:srgbClr val="639729"/>
                </a:solidFill>
                <a:sym typeface="Helvetica" panose="020B0604020202020204" pitchFamily="34" charset="0"/>
              </a:rPr>
              <a:t>DES QUESTIONS ??</a:t>
            </a:r>
            <a:endParaRPr lang="fr-FR" altLang="fr-FR" sz="3200" b="1" dirty="0">
              <a:solidFill>
                <a:srgbClr val="639729"/>
              </a:solidFill>
            </a:endParaRPr>
          </a:p>
        </p:txBody>
      </p:sp>
    </p:spTree>
    <p:extLst>
      <p:ext uri="{BB962C8B-B14F-4D97-AF65-F5344CB8AC3E}">
        <p14:creationId xmlns:p14="http://schemas.microsoft.com/office/powerpoint/2010/main" val="1249108446"/>
      </p:ext>
    </p:extLst>
  </p:cSld>
  <p:clrMapOvr>
    <a:masterClrMapping/>
  </p:clrMapOvr>
</p:sld>
</file>

<file path=ppt/theme/theme1.xml><?xml version="1.0" encoding="utf-8"?>
<a:theme xmlns:a="http://schemas.openxmlformats.org/drawingml/2006/main" name="Cadrage">
  <a:themeElements>
    <a:clrScheme name="Cadrag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adrag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39131</TotalTime>
  <Words>2460</Words>
  <Application>Microsoft Office PowerPoint</Application>
  <PresentationFormat>Grand écran</PresentationFormat>
  <Paragraphs>307</Paragraphs>
  <Slides>27</Slides>
  <Notes>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27</vt:i4>
      </vt:variant>
    </vt:vector>
  </HeadingPairs>
  <TitlesOfParts>
    <vt:vector size="37" baseType="lpstr">
      <vt:lpstr>Arial</vt:lpstr>
      <vt:lpstr>Arial Black</vt:lpstr>
      <vt:lpstr>Calibri</vt:lpstr>
      <vt:lpstr>Franklin Gothic Book</vt:lpstr>
      <vt:lpstr>Helvetica</vt:lpstr>
      <vt:lpstr>Helvetica Light</vt:lpstr>
      <vt:lpstr>Times New Roman</vt:lpstr>
      <vt:lpstr>Wingdings</vt:lpstr>
      <vt:lpstr>Wingdings 2</vt:lpstr>
      <vt:lpstr>Cadrage</vt:lpstr>
      <vt:lpstr>  L'OSP  Travail Social  </vt:lpstr>
      <vt:lpstr>Présentation PowerPoint</vt:lpstr>
      <vt:lpstr>1. Le parcours de formation de l'OSP Travail Social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31 semaines d'expérience professionnelle</vt:lpstr>
      <vt:lpstr>Présentation PowerPoint</vt:lpstr>
      <vt:lpstr>Présentation PowerPoint</vt:lpstr>
      <vt:lpstr>Stage encadré : 27 semaines à 90 %</vt:lpstr>
      <vt:lpstr>Présentation PowerPoint</vt:lpstr>
      <vt:lpstr>E. Réussite de la MSPE</vt:lpstr>
      <vt:lpstr>    </vt:lpstr>
      <vt:lpstr>    </vt:lpstr>
      <vt:lpstr>    </vt:lpstr>
      <vt:lpstr>    </vt:lpstr>
      <vt:lpstr>Présentation PowerPoint</vt:lpstr>
      <vt:lpstr>Présentation PowerPoint</vt:lpstr>
      <vt:lpstr>DES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L'OSP Travail Social  L'OSP  Pédagogie</dc:title>
  <dc:creator>Jaudier Nicolas</dc:creator>
  <cp:lastModifiedBy>Andersson Céline (EDU)</cp:lastModifiedBy>
  <cp:revision>111</cp:revision>
  <cp:lastPrinted>2024-11-11T16:25:38Z</cp:lastPrinted>
  <dcterms:created xsi:type="dcterms:W3CDTF">2023-11-15T21:37:40Z</dcterms:created>
  <dcterms:modified xsi:type="dcterms:W3CDTF">2026-08-26T09:34:51Z</dcterms:modified>
</cp:coreProperties>
</file>