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41"/>
  </p:notesMasterIdLst>
  <p:handoutMasterIdLst>
    <p:handoutMasterId r:id="rId42"/>
  </p:handoutMasterIdLst>
  <p:sldIdLst>
    <p:sldId id="256" r:id="rId2"/>
    <p:sldId id="302" r:id="rId3"/>
    <p:sldId id="400" r:id="rId4"/>
    <p:sldId id="395" r:id="rId5"/>
    <p:sldId id="267" r:id="rId6"/>
    <p:sldId id="299" r:id="rId7"/>
    <p:sldId id="266" r:id="rId8"/>
    <p:sldId id="265" r:id="rId9"/>
    <p:sldId id="396" r:id="rId10"/>
    <p:sldId id="406" r:id="rId11"/>
    <p:sldId id="263" r:id="rId12"/>
    <p:sldId id="262" r:id="rId13"/>
    <p:sldId id="423" r:id="rId14"/>
    <p:sldId id="280" r:id="rId15"/>
    <p:sldId id="279" r:id="rId16"/>
    <p:sldId id="278" r:id="rId17"/>
    <p:sldId id="277" r:id="rId18"/>
    <p:sldId id="276" r:id="rId19"/>
    <p:sldId id="275" r:id="rId20"/>
    <p:sldId id="274" r:id="rId21"/>
    <p:sldId id="273" r:id="rId22"/>
    <p:sldId id="287" r:id="rId23"/>
    <p:sldId id="288" r:id="rId24"/>
    <p:sldId id="372" r:id="rId25"/>
    <p:sldId id="421" r:id="rId26"/>
    <p:sldId id="271" r:id="rId27"/>
    <p:sldId id="293" r:id="rId28"/>
    <p:sldId id="294" r:id="rId29"/>
    <p:sldId id="295" r:id="rId30"/>
    <p:sldId id="296" r:id="rId31"/>
    <p:sldId id="297" r:id="rId32"/>
    <p:sldId id="298" r:id="rId33"/>
    <p:sldId id="422" r:id="rId34"/>
    <p:sldId id="407" r:id="rId35"/>
    <p:sldId id="397" r:id="rId36"/>
    <p:sldId id="399" r:id="rId37"/>
    <p:sldId id="285" r:id="rId38"/>
    <p:sldId id="418" r:id="rId39"/>
    <p:sldId id="300" r:id="rId40"/>
  </p:sldIdLst>
  <p:sldSz cx="12192000" cy="6858000"/>
  <p:notesSz cx="6669088"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0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831" autoAdjust="0"/>
    <p:restoredTop sz="94675" autoAdjust="0"/>
  </p:normalViewPr>
  <p:slideViewPr>
    <p:cSldViewPr snapToGrid="0">
      <p:cViewPr varScale="1">
        <p:scale>
          <a:sx n="107" d="100"/>
          <a:sy n="107" d="100"/>
        </p:scale>
        <p:origin x="132" y="18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77" d="100"/>
          <a:sy n="77" d="100"/>
        </p:scale>
        <p:origin x="-3294" y="-96"/>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5" y="3"/>
            <a:ext cx="2889938" cy="496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fr-CH"/>
          </a:p>
        </p:txBody>
      </p:sp>
      <p:sp>
        <p:nvSpPr>
          <p:cNvPr id="3075" name="Rectangle 3"/>
          <p:cNvSpPr>
            <a:spLocks noGrp="1" noChangeArrowheads="1"/>
          </p:cNvSpPr>
          <p:nvPr>
            <p:ph type="dt" sz="quarter" idx="1"/>
          </p:nvPr>
        </p:nvSpPr>
        <p:spPr bwMode="auto">
          <a:xfrm>
            <a:off x="3777612" y="3"/>
            <a:ext cx="2889938" cy="496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fr-CH"/>
          </a:p>
        </p:txBody>
      </p:sp>
      <p:sp>
        <p:nvSpPr>
          <p:cNvPr id="3076" name="Rectangle 4"/>
          <p:cNvSpPr>
            <a:spLocks noGrp="1" noChangeArrowheads="1"/>
          </p:cNvSpPr>
          <p:nvPr>
            <p:ph type="ftr" sz="quarter" idx="2"/>
          </p:nvPr>
        </p:nvSpPr>
        <p:spPr bwMode="auto">
          <a:xfrm>
            <a:off x="5" y="9430125"/>
            <a:ext cx="2889938" cy="496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fr-CH"/>
          </a:p>
        </p:txBody>
      </p:sp>
      <p:sp>
        <p:nvSpPr>
          <p:cNvPr id="3077" name="Rectangle 5"/>
          <p:cNvSpPr>
            <a:spLocks noGrp="1" noChangeArrowheads="1"/>
          </p:cNvSpPr>
          <p:nvPr>
            <p:ph type="sldNum" sz="quarter" idx="3"/>
          </p:nvPr>
        </p:nvSpPr>
        <p:spPr bwMode="auto">
          <a:xfrm>
            <a:off x="3777612" y="9430125"/>
            <a:ext cx="2889938" cy="496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0E75D8EA-4B5E-49E4-B4D1-F85B154845B7}" type="slidenum">
              <a:rPr lang="fr-CH"/>
              <a:pPr>
                <a:defRPr/>
              </a:pPr>
              <a:t>‹N°›</a:t>
            </a:fld>
            <a:endParaRPr lang="fr-CH"/>
          </a:p>
        </p:txBody>
      </p:sp>
    </p:spTree>
    <p:extLst>
      <p:ext uri="{BB962C8B-B14F-4D97-AF65-F5344CB8AC3E}">
        <p14:creationId xmlns:p14="http://schemas.microsoft.com/office/powerpoint/2010/main" val="7518577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5" y="3"/>
            <a:ext cx="2889938" cy="496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fr-CH"/>
          </a:p>
        </p:txBody>
      </p:sp>
      <p:sp>
        <p:nvSpPr>
          <p:cNvPr id="8195" name="Rectangle 3"/>
          <p:cNvSpPr>
            <a:spLocks noGrp="1" noChangeArrowheads="1"/>
          </p:cNvSpPr>
          <p:nvPr>
            <p:ph type="dt" idx="1"/>
          </p:nvPr>
        </p:nvSpPr>
        <p:spPr bwMode="auto">
          <a:xfrm>
            <a:off x="3777612" y="3"/>
            <a:ext cx="2889938" cy="496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fr-CH"/>
          </a:p>
        </p:txBody>
      </p:sp>
      <p:sp>
        <p:nvSpPr>
          <p:cNvPr id="5124" name="Rectangle 4"/>
          <p:cNvSpPr>
            <a:spLocks noGrp="1" noRot="1" noChangeAspect="1" noChangeArrowheads="1" noTextEdit="1"/>
          </p:cNvSpPr>
          <p:nvPr>
            <p:ph type="sldImg" idx="2"/>
          </p:nvPr>
        </p:nvSpPr>
        <p:spPr bwMode="auto">
          <a:xfrm>
            <a:off x="26988" y="744538"/>
            <a:ext cx="6615112"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7" name="Rectangle 5"/>
          <p:cNvSpPr>
            <a:spLocks noGrp="1" noChangeArrowheads="1"/>
          </p:cNvSpPr>
          <p:nvPr>
            <p:ph type="body" sz="quarter" idx="3"/>
          </p:nvPr>
        </p:nvSpPr>
        <p:spPr bwMode="auto">
          <a:xfrm>
            <a:off x="666909" y="4716679"/>
            <a:ext cx="5335270" cy="4466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CH" noProof="0"/>
              <a:t>Cliquez pour modifier les styles du texte du masque</a:t>
            </a:r>
          </a:p>
          <a:p>
            <a:pPr lvl="1"/>
            <a:r>
              <a:rPr lang="fr-CH" noProof="0"/>
              <a:t>Deuxième niveau</a:t>
            </a:r>
          </a:p>
          <a:p>
            <a:pPr lvl="2"/>
            <a:r>
              <a:rPr lang="fr-CH" noProof="0"/>
              <a:t>Troisième niveau</a:t>
            </a:r>
          </a:p>
          <a:p>
            <a:pPr lvl="3"/>
            <a:r>
              <a:rPr lang="fr-CH" noProof="0"/>
              <a:t>Quatrième niveau</a:t>
            </a:r>
          </a:p>
          <a:p>
            <a:pPr lvl="4"/>
            <a:r>
              <a:rPr lang="fr-CH" noProof="0"/>
              <a:t>Cinquième niveau</a:t>
            </a:r>
          </a:p>
        </p:txBody>
      </p:sp>
      <p:sp>
        <p:nvSpPr>
          <p:cNvPr id="8198" name="Rectangle 6"/>
          <p:cNvSpPr>
            <a:spLocks noGrp="1" noChangeArrowheads="1"/>
          </p:cNvSpPr>
          <p:nvPr>
            <p:ph type="ftr" sz="quarter" idx="4"/>
          </p:nvPr>
        </p:nvSpPr>
        <p:spPr bwMode="auto">
          <a:xfrm>
            <a:off x="5" y="9430125"/>
            <a:ext cx="2889938" cy="496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fr-CH"/>
          </a:p>
        </p:txBody>
      </p:sp>
      <p:sp>
        <p:nvSpPr>
          <p:cNvPr id="8199" name="Rectangle 7"/>
          <p:cNvSpPr>
            <a:spLocks noGrp="1" noChangeArrowheads="1"/>
          </p:cNvSpPr>
          <p:nvPr>
            <p:ph type="sldNum" sz="quarter" idx="5"/>
          </p:nvPr>
        </p:nvSpPr>
        <p:spPr bwMode="auto">
          <a:xfrm>
            <a:off x="3777612" y="9430125"/>
            <a:ext cx="2889938" cy="496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D33C7A17-04D2-4B85-A133-4FC49718E2F0}" type="slidenum">
              <a:rPr lang="fr-CH"/>
              <a:pPr>
                <a:defRPr/>
              </a:pPr>
              <a:t>‹N°›</a:t>
            </a:fld>
            <a:endParaRPr lang="fr-CH"/>
          </a:p>
        </p:txBody>
      </p:sp>
    </p:spTree>
    <p:extLst>
      <p:ext uri="{BB962C8B-B14F-4D97-AF65-F5344CB8AC3E}">
        <p14:creationId xmlns:p14="http://schemas.microsoft.com/office/powerpoint/2010/main" val="30707799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85CFE7B-93EB-4134-B5D7-E50E4BAEFE6B}" type="slidenum">
              <a:rPr lang="fr-FR" altLang="fr-FR"/>
              <a:pPr eaLnBrk="1" hangingPunct="1"/>
              <a:t>1</a:t>
            </a:fld>
            <a:endParaRPr lang="fr-FR" altLang="fr-FR"/>
          </a:p>
        </p:txBody>
      </p:sp>
      <p:sp>
        <p:nvSpPr>
          <p:cNvPr id="6147" name="Rectangle 2"/>
          <p:cNvSpPr>
            <a:spLocks noGrp="1" noRot="1" noChangeAspect="1" noChangeArrowheads="1" noTextEdit="1"/>
          </p:cNvSpPr>
          <p:nvPr>
            <p:ph type="sldImg"/>
          </p:nvPr>
        </p:nvSpPr>
        <p:spPr>
          <a:xfrm>
            <a:off x="26988" y="744538"/>
            <a:ext cx="6615112" cy="3722687"/>
          </a:xfrm>
          <a:ln/>
        </p:spPr>
      </p:sp>
      <p:sp>
        <p:nvSpPr>
          <p:cNvPr id="6148" name="Rectangle 3"/>
          <p:cNvSpPr>
            <a:spLocks noGrp="1" noChangeArrowheads="1"/>
          </p:cNvSpPr>
          <p:nvPr>
            <p:ph type="body" idx="1"/>
          </p:nvPr>
        </p:nvSpPr>
        <p:spPr>
          <a:noFill/>
        </p:spPr>
        <p:txBody>
          <a:bodyPr/>
          <a:lstStyle/>
          <a:p>
            <a:pPr eaLnBrk="1" hangingPunct="1"/>
            <a:endParaRPr lang="de-DE" alt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fr-FR"/>
              <a:t>Modifiez le style du titre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pPr>
              <a:defRPr/>
            </a:pPr>
            <a:r>
              <a:rPr lang="fr-FR" noProof="0"/>
              <a:t>Nom du service ou office</a:t>
            </a:r>
            <a:endParaRPr lang="fr-FR" noProof="0"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pPr>
              <a:defRPr/>
            </a:pPr>
            <a:r>
              <a:rPr lang="fr-FR" noProof="0"/>
              <a:t>Département</a:t>
            </a:r>
            <a:endParaRPr lang="fr-FR" noProof="0"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smtClean="0"/>
              <a:pPr/>
              <a:t>‹N°›</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p:nvSpPr>
          <p:cNvPr id="8" name="Text Box 11">
            <a:extLst>
              <a:ext uri="{FF2B5EF4-FFF2-40B4-BE49-F238E27FC236}">
                <a16:creationId xmlns:a16="http://schemas.microsoft.com/office/drawing/2014/main" id="{A5F2FA62-17C3-4E10-D07F-E3C96E3F2767}"/>
              </a:ext>
            </a:extLst>
          </p:cNvPr>
          <p:cNvSpPr txBox="1">
            <a:spLocks noChangeAspect="1" noChangeArrowheads="1"/>
          </p:cNvSpPr>
          <p:nvPr userDrawn="1"/>
        </p:nvSpPr>
        <p:spPr bwMode="auto">
          <a:xfrm>
            <a:off x="10164233" y="6485837"/>
            <a:ext cx="1674284"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fld id="{1765D548-6381-4E49-9F0A-B4313246CD16}" type="datetime1">
              <a:rPr lang="fr-FR" altLang="fr-FR" sz="800" noProof="0">
                <a:solidFill>
                  <a:schemeClr val="tx1"/>
                </a:solidFill>
              </a:rPr>
              <a:pPr algn="r"/>
              <a:t>26/08/2026</a:t>
            </a:fld>
            <a:r>
              <a:rPr lang="fr-FR" altLang="fr-FR" sz="800" noProof="0" dirty="0">
                <a:solidFill>
                  <a:schemeClr val="tx1"/>
                </a:solidFill>
              </a:rPr>
              <a:t> - Page </a:t>
            </a:r>
            <a:fld id="{8A3B4BB0-7EBD-479C-82C9-DC10CF3EE075}" type="slidenum">
              <a:rPr lang="fr-FR" altLang="fr-FR" sz="800" noProof="0">
                <a:solidFill>
                  <a:schemeClr val="tx1"/>
                </a:solidFill>
              </a:rPr>
              <a:pPr algn="r"/>
              <a:t>‹N°›</a:t>
            </a:fld>
            <a:endParaRPr lang="fr-FR" altLang="fr-FR" sz="800" noProof="0" dirty="0">
              <a:solidFill>
                <a:schemeClr val="tx1"/>
              </a:solidFill>
            </a:endParaRPr>
          </a:p>
        </p:txBody>
      </p:sp>
      <p:cxnSp>
        <p:nvCxnSpPr>
          <p:cNvPr id="9" name="Connecteur droit 8">
            <a:extLst>
              <a:ext uri="{FF2B5EF4-FFF2-40B4-BE49-F238E27FC236}">
                <a16:creationId xmlns:a16="http://schemas.microsoft.com/office/drawing/2014/main" id="{85E43375-4D18-5343-672E-9609559AC174}"/>
              </a:ext>
            </a:extLst>
          </p:cNvPr>
          <p:cNvCxnSpPr/>
          <p:nvPr userDrawn="1"/>
        </p:nvCxnSpPr>
        <p:spPr bwMode="auto">
          <a:xfrm>
            <a:off x="0" y="5886450"/>
            <a:ext cx="121920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313262335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770653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fr-FR"/>
              <a:t>Modifiez le style du titre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smtClean="0"/>
              <a:pPr/>
              <a:t>8/26/2026</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smtClean="0"/>
              <a:pPr/>
              <a:t>‹N°›</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85924221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fr-FR"/>
              <a:t>Modifiez le style du titre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smtClean="0"/>
              <a:t>8/26/2026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438145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fr-FR"/>
              <a:t>Modifiez le style du titre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t>8/26/2026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927961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smtClean="0"/>
              <a:t>8/26/2026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1455388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smtClean="0"/>
              <a:t>8/26/2026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009952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fr-FR"/>
              <a:t>Modifiez le style du titre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smtClean="0"/>
              <a:pPr/>
              <a:t>8/26/2026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smtClean="0"/>
              <a:pPr/>
              <a:t>‹N°›</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00503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fr-FR"/>
              <a:t>Modifiez le style du titre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smtClean="0"/>
              <a:pPr/>
              <a:t>8/26/2026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smtClean="0"/>
              <a:pPr/>
              <a:t>‹N°›</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7113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181664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33855121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1143000"/>
          </a:xfrm>
        </p:spPr>
        <p:txBody>
          <a:bodyPr/>
          <a:lstStyle/>
          <a:p>
            <a:r>
              <a:rPr lang="fr-FR"/>
              <a:t>Modifiez le style du titre</a:t>
            </a:r>
            <a:endParaRPr lang="fr-CH"/>
          </a:p>
        </p:txBody>
      </p:sp>
      <p:sp>
        <p:nvSpPr>
          <p:cNvPr id="3" name="Espace réservé du tableau 2"/>
          <p:cNvSpPr>
            <a:spLocks noGrp="1"/>
          </p:cNvSpPr>
          <p:nvPr>
            <p:ph type="tbl" idx="1"/>
          </p:nvPr>
        </p:nvSpPr>
        <p:spPr>
          <a:xfrm>
            <a:off x="609600" y="1600201"/>
            <a:ext cx="10972800" cy="4525963"/>
          </a:xfrm>
        </p:spPr>
        <p:txBody>
          <a:bodyPr rtlCol="0">
            <a:normAutofit/>
          </a:bodyPr>
          <a:lstStyle/>
          <a:p>
            <a:pPr lvl="0"/>
            <a:endParaRPr lang="fr-CH" noProof="0"/>
          </a:p>
        </p:txBody>
      </p:sp>
      <p:sp>
        <p:nvSpPr>
          <p:cNvPr id="4" name="Date Placeholder 3">
            <a:extLst>
              <a:ext uri="{FF2B5EF4-FFF2-40B4-BE49-F238E27FC236}">
                <a16:creationId xmlns:a16="http://schemas.microsoft.com/office/drawing/2014/main" id="{D8D21D56-0632-CECF-F0AE-C2AA38285218}"/>
              </a:ext>
            </a:extLst>
          </p:cNvPr>
          <p:cNvSpPr>
            <a:spLocks noGrp="1"/>
          </p:cNvSpPr>
          <p:nvPr>
            <p:ph type="dt" sz="half" idx="10"/>
          </p:nvPr>
        </p:nvSpPr>
        <p:spPr/>
        <p:txBody>
          <a:bodyPr/>
          <a:lstStyle>
            <a:lvl1pPr>
              <a:defRPr/>
            </a:lvl1pPr>
          </a:lstStyle>
          <a:p>
            <a:pPr>
              <a:defRPr/>
            </a:pPr>
            <a:fld id="{5EE3CB94-DBFA-4C2E-A2C4-37946C6C82B7}" type="datetime1">
              <a:rPr lang="en-US" smtClean="0"/>
              <a:t>8/26/2026</a:t>
            </a:fld>
            <a:endParaRPr lang="fr-FR"/>
          </a:p>
        </p:txBody>
      </p:sp>
      <p:sp>
        <p:nvSpPr>
          <p:cNvPr id="5" name="Footer Placeholder 4">
            <a:extLst>
              <a:ext uri="{FF2B5EF4-FFF2-40B4-BE49-F238E27FC236}">
                <a16:creationId xmlns:a16="http://schemas.microsoft.com/office/drawing/2014/main" id="{482E3927-E656-9C4C-C045-3EDB6C643C73}"/>
              </a:ext>
            </a:extLst>
          </p:cNvPr>
          <p:cNvSpPr>
            <a:spLocks noGrp="1"/>
          </p:cNvSpPr>
          <p:nvPr>
            <p:ph type="ftr" sz="quarter" idx="11"/>
          </p:nvPr>
        </p:nvSpPr>
        <p:spPr/>
        <p:txBody>
          <a:bodyPr/>
          <a:lstStyle>
            <a:lvl1pPr>
              <a:defRPr/>
            </a:lvl1pPr>
          </a:lstStyle>
          <a:p>
            <a:pPr>
              <a:defRPr/>
            </a:pPr>
            <a:endParaRPr lang="fr-FR"/>
          </a:p>
        </p:txBody>
      </p:sp>
      <p:sp>
        <p:nvSpPr>
          <p:cNvPr id="6" name="Slide Number Placeholder 5">
            <a:extLst>
              <a:ext uri="{FF2B5EF4-FFF2-40B4-BE49-F238E27FC236}">
                <a16:creationId xmlns:a16="http://schemas.microsoft.com/office/drawing/2014/main" id="{24EEF394-1B79-91FE-BA9A-B5A2E7D419B6}"/>
              </a:ext>
            </a:extLst>
          </p:cNvPr>
          <p:cNvSpPr>
            <a:spLocks noGrp="1"/>
          </p:cNvSpPr>
          <p:nvPr>
            <p:ph type="sldNum" sz="quarter" idx="12"/>
          </p:nvPr>
        </p:nvSpPr>
        <p:spPr/>
        <p:txBody>
          <a:bodyPr/>
          <a:lstStyle>
            <a:lvl1pPr>
              <a:defRPr/>
            </a:lvl1pPr>
          </a:lstStyle>
          <a:p>
            <a:fld id="{A51FFA14-015D-C643-9918-EE27C933F359}" type="slidenum">
              <a:rPr lang="fr-FR" altLang="fr-FR"/>
              <a:pPr/>
              <a:t>‹N°›</a:t>
            </a:fld>
            <a:endParaRPr lang="fr-FR" altLang="fr-FR"/>
          </a:p>
        </p:txBody>
      </p:sp>
    </p:spTree>
    <p:extLst>
      <p:ext uri="{BB962C8B-B14F-4D97-AF65-F5344CB8AC3E}">
        <p14:creationId xmlns:p14="http://schemas.microsoft.com/office/powerpoint/2010/main" val="3762051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smtClean="0"/>
              <a:pPr/>
              <a:t>8/26/2026</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smtClean="0"/>
              <a:pPr/>
              <a:t>‹N°›</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2165280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hf hdr="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2" orient="horz" pos="1368" userDrawn="1">
          <p15:clr>
            <a:srgbClr val="F26B43"/>
          </p15:clr>
        </p15:guide>
        <p15:guide id="13" pos="9216" userDrawn="1">
          <p15:clr>
            <a:srgbClr val="F26B43"/>
          </p15:clr>
        </p15:guide>
        <p15:guide id="14" pos="1248" userDrawn="1">
          <p15:clr>
            <a:srgbClr val="F26B43"/>
          </p15:clr>
        </p15:guide>
        <p15:guide id="15" pos="1152" userDrawn="1">
          <p15:clr>
            <a:srgbClr val="F26B43"/>
          </p15:clr>
        </p15:guide>
        <p15:guide id="16" orient="horz" pos="1440" userDrawn="1">
          <p15:clr>
            <a:srgbClr val="F26B43"/>
          </p15:clr>
        </p15:guide>
        <p15:guide id="17" orient="horz" pos="3696" userDrawn="1">
          <p15:clr>
            <a:srgbClr val="F26B43"/>
          </p15:clr>
        </p15:guide>
        <p15:guide id="18" orient="horz" pos="432" userDrawn="1">
          <p15:clr>
            <a:srgbClr val="F26B43"/>
          </p15:clr>
        </p15:guide>
        <p15:guide id="19" orient="horz" pos="1512" userDrawn="1">
          <p15:clr>
            <a:srgbClr val="F26B43"/>
          </p15:clr>
        </p15:guide>
        <p15:guide id="20" pos="6912" userDrawn="1">
          <p15:clr>
            <a:srgbClr val="F26B43"/>
          </p15:clr>
        </p15:guide>
        <p15:guide id="21" pos="936" userDrawn="1">
          <p15:clr>
            <a:srgbClr val="F26B43"/>
          </p15:clr>
        </p15:guide>
        <p15:guide id="22" pos="86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esamb.ch/"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edu.ge.ch/secondaire2/node/398"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edu.ge.ch/secondaire2/espod/inscription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edu.ge.ch/secondaire2/eclab/inscription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essante.ch/formation-bloc-operatoire-tso"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edu.ge.ch/secondaire2/copad/inscriptions"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ge.ch/document/brochure-maturites-specialisees-ecole-culture-generale-geneve" TargetMode="External"/><Relationship Id="rId2" Type="http://schemas.openxmlformats.org/officeDocument/2006/relationships/hyperlink" Target="https://edu.ge.ch/secondaire2/maill/bienvenue-lecg-ella-maillart" TargetMode="External"/><Relationship Id="rId1" Type="http://schemas.openxmlformats.org/officeDocument/2006/relationships/slideLayout" Target="../slideLayouts/slideLayout2.xml"/><Relationship Id="rId6" Type="http://schemas.openxmlformats.org/officeDocument/2006/relationships/hyperlink" Target="https://www.citedesmetiers.ch/" TargetMode="External"/><Relationship Id="rId5" Type="http://schemas.openxmlformats.org/officeDocument/2006/relationships/hyperlink" Target="https://www.hesge.ch/heds/" TargetMode="External"/><Relationship Id="rId4" Type="http://schemas.openxmlformats.org/officeDocument/2006/relationships/hyperlink" Target="https://edu.ge.ch/enseignement/esii-enseignement-secondaire-ii/ecg-ecole-de-culture-generale" TargetMode="Externa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ECB0E0D-AC1B-4E83-84EA-237BFA2063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4">
            <a:extLst>
              <a:ext uri="{FF2B5EF4-FFF2-40B4-BE49-F238E27FC236}">
                <a16:creationId xmlns:a16="http://schemas.microsoft.com/office/drawing/2014/main" id="{D6DCB3B1-E1A7-4510-831B-77C8EFF566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6" name="Freeform 6">
              <a:extLst>
                <a:ext uri="{FF2B5EF4-FFF2-40B4-BE49-F238E27FC236}">
                  <a16:creationId xmlns:a16="http://schemas.microsoft.com/office/drawing/2014/main" id="{10132A3B-10CF-4EEB-BA1F-A63D2ED61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fr-FR"/>
            </a:p>
          </p:txBody>
        </p:sp>
        <p:sp>
          <p:nvSpPr>
            <p:cNvPr id="18" name="Freeform 6">
              <a:extLst>
                <a:ext uri="{FF2B5EF4-FFF2-40B4-BE49-F238E27FC236}">
                  <a16:creationId xmlns:a16="http://schemas.microsoft.com/office/drawing/2014/main" id="{014E52ED-3C51-46E6-BE4B-14FFAB2C3D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fr-FR"/>
            </a:p>
          </p:txBody>
        </p:sp>
      </p:grpSp>
      <p:sp>
        <p:nvSpPr>
          <p:cNvPr id="6" name="Rectangle 2"/>
          <p:cNvSpPr txBox="1">
            <a:spLocks noChangeArrowheads="1"/>
          </p:cNvSpPr>
          <p:nvPr/>
        </p:nvSpPr>
        <p:spPr bwMode="auto">
          <a:xfrm>
            <a:off x="1478521" y="1480930"/>
            <a:ext cx="5751537" cy="384852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algn="l" rtl="0" eaLnBrk="1" fontAlgn="base" hangingPunct="1">
              <a:spcBef>
                <a:spcPct val="0"/>
              </a:spcBef>
              <a:spcAft>
                <a:spcPct val="0"/>
              </a:spcAft>
              <a:defRPr sz="3200" b="1">
                <a:solidFill>
                  <a:schemeClr val="tx1"/>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defRPr>
            </a:lvl2pPr>
            <a:lvl3pPr algn="l" rtl="0" eaLnBrk="1" fontAlgn="base" hangingPunct="1">
              <a:spcBef>
                <a:spcPct val="0"/>
              </a:spcBef>
              <a:spcAft>
                <a:spcPct val="0"/>
              </a:spcAft>
              <a:defRPr sz="3200" b="1">
                <a:solidFill>
                  <a:schemeClr val="tx2"/>
                </a:solidFill>
                <a:latin typeface="Arial" charset="0"/>
              </a:defRPr>
            </a:lvl3pPr>
            <a:lvl4pPr algn="l" rtl="0" eaLnBrk="1" fontAlgn="base" hangingPunct="1">
              <a:spcBef>
                <a:spcPct val="0"/>
              </a:spcBef>
              <a:spcAft>
                <a:spcPct val="0"/>
              </a:spcAft>
              <a:defRPr sz="3200" b="1">
                <a:solidFill>
                  <a:schemeClr val="tx2"/>
                </a:solidFill>
                <a:latin typeface="Arial" charset="0"/>
              </a:defRPr>
            </a:lvl4pPr>
            <a:lvl5pPr algn="l" rtl="0" eaLnBrk="1" fontAlgn="base" hangingPunct="1">
              <a:spcBef>
                <a:spcPct val="0"/>
              </a:spcBef>
              <a:spcAft>
                <a:spcPct val="0"/>
              </a:spcAft>
              <a:defRPr sz="3200" b="1">
                <a:solidFill>
                  <a:schemeClr val="tx2"/>
                </a:solidFill>
                <a:latin typeface="Arial" charset="0"/>
              </a:defRPr>
            </a:lvl5pPr>
            <a:lvl6pPr marL="457200" algn="l" rtl="0" eaLnBrk="1" fontAlgn="base" hangingPunct="1">
              <a:spcBef>
                <a:spcPct val="0"/>
              </a:spcBef>
              <a:spcAft>
                <a:spcPct val="0"/>
              </a:spcAft>
              <a:defRPr sz="3200" b="1">
                <a:solidFill>
                  <a:schemeClr val="tx2"/>
                </a:solidFill>
                <a:latin typeface="Arial" charset="0"/>
              </a:defRPr>
            </a:lvl6pPr>
            <a:lvl7pPr marL="914400" algn="l" rtl="0" eaLnBrk="1" fontAlgn="base" hangingPunct="1">
              <a:spcBef>
                <a:spcPct val="0"/>
              </a:spcBef>
              <a:spcAft>
                <a:spcPct val="0"/>
              </a:spcAft>
              <a:defRPr sz="3200" b="1">
                <a:solidFill>
                  <a:schemeClr val="tx2"/>
                </a:solidFill>
                <a:latin typeface="Arial" charset="0"/>
              </a:defRPr>
            </a:lvl7pPr>
            <a:lvl8pPr marL="1371600" algn="l" rtl="0" eaLnBrk="1" fontAlgn="base" hangingPunct="1">
              <a:spcBef>
                <a:spcPct val="0"/>
              </a:spcBef>
              <a:spcAft>
                <a:spcPct val="0"/>
              </a:spcAft>
              <a:defRPr sz="3200" b="1">
                <a:solidFill>
                  <a:schemeClr val="tx2"/>
                </a:solidFill>
                <a:latin typeface="Arial" charset="0"/>
              </a:defRPr>
            </a:lvl8pPr>
            <a:lvl9pPr marL="1828800" algn="l" rtl="0" eaLnBrk="1" fontAlgn="base" hangingPunct="1">
              <a:spcBef>
                <a:spcPct val="0"/>
              </a:spcBef>
              <a:spcAft>
                <a:spcPct val="0"/>
              </a:spcAft>
              <a:defRPr sz="3200" b="1">
                <a:solidFill>
                  <a:schemeClr val="tx2"/>
                </a:solidFill>
                <a:latin typeface="Arial" charset="0"/>
              </a:defRPr>
            </a:lvl9pPr>
          </a:lstStyle>
          <a:p>
            <a:pPr algn="r" defTabSz="914400">
              <a:lnSpc>
                <a:spcPct val="89000"/>
              </a:lnSpc>
              <a:spcAft>
                <a:spcPts val="600"/>
              </a:spcAft>
              <a:defRPr/>
            </a:pPr>
            <a:r>
              <a:rPr lang="en-US" sz="6600" cap="all" dirty="0">
                <a:solidFill>
                  <a:schemeClr val="accent6">
                    <a:lumMod val="75000"/>
                  </a:schemeClr>
                </a:solidFill>
              </a:rPr>
              <a:t>L'OSP </a:t>
            </a:r>
          </a:p>
          <a:p>
            <a:pPr algn="r" defTabSz="914400">
              <a:lnSpc>
                <a:spcPct val="89000"/>
              </a:lnSpc>
              <a:spcAft>
                <a:spcPts val="600"/>
              </a:spcAft>
              <a:defRPr/>
            </a:pPr>
            <a:r>
              <a:rPr lang="en-US" sz="6600" cap="all" dirty="0">
                <a:solidFill>
                  <a:schemeClr val="accent6">
                    <a:lumMod val="75000"/>
                  </a:schemeClr>
                </a:solidFill>
              </a:rPr>
              <a:t>santé</a:t>
            </a:r>
          </a:p>
        </p:txBody>
      </p:sp>
      <p:sp>
        <p:nvSpPr>
          <p:cNvPr id="8" name="Sous-titre 2">
            <a:extLst>
              <a:ext uri="{FF2B5EF4-FFF2-40B4-BE49-F238E27FC236}">
                <a16:creationId xmlns:a16="http://schemas.microsoft.com/office/drawing/2014/main" id="{F5CF2D83-4EA1-AD98-75EE-53B48742FBED}"/>
              </a:ext>
            </a:extLst>
          </p:cNvPr>
          <p:cNvSpPr>
            <a:spLocks noGrp="1"/>
          </p:cNvSpPr>
          <p:nvPr>
            <p:ph type="subTitle" idx="1"/>
          </p:nvPr>
        </p:nvSpPr>
        <p:spPr>
          <a:xfrm>
            <a:off x="8119870" y="1480929"/>
            <a:ext cx="2449518" cy="3848522"/>
          </a:xfrm>
        </p:spPr>
        <p:txBody>
          <a:bodyPr vert="horz" lIns="91440" tIns="45720" rIns="91440" bIns="45720" rtlCol="0" anchor="ctr">
            <a:normAutofit/>
          </a:bodyPr>
          <a:lstStyle/>
          <a:p>
            <a:pPr algn="l">
              <a:spcAft>
                <a:spcPts val="600"/>
              </a:spcAft>
            </a:pPr>
            <a:r>
              <a:rPr lang="en-US" dirty="0"/>
              <a:t>Lundi 7 </a:t>
            </a:r>
            <a:r>
              <a:rPr lang="en-US" dirty="0" err="1"/>
              <a:t>septembre</a:t>
            </a:r>
            <a:r>
              <a:rPr lang="en-US" dirty="0"/>
              <a:t> 2026                                                                     ECG Ella-Maillart</a:t>
            </a:r>
          </a:p>
        </p:txBody>
      </p:sp>
      <p:cxnSp>
        <p:nvCxnSpPr>
          <p:cNvPr id="19" name="Straight Connector 18">
            <a:extLst>
              <a:ext uri="{FF2B5EF4-FFF2-40B4-BE49-F238E27FC236}">
                <a16:creationId xmlns:a16="http://schemas.microsoft.com/office/drawing/2014/main" id="{6116DDC6-8F07-46CC-8751-E5C9346B2A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74964" y="2388358"/>
            <a:ext cx="0" cy="1856096"/>
          </a:xfrm>
          <a:prstGeom prst="line">
            <a:avLst/>
          </a:prstGeom>
          <a:ln w="25400" cap="sq">
            <a:solidFill>
              <a:schemeClr val="tx1"/>
            </a:solidFill>
            <a:miter lim="800000"/>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wd">
                                    <p:tmPct val="15000"/>
                                  </p:iterate>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3">
            <a:extLst>
              <a:ext uri="{FF2B5EF4-FFF2-40B4-BE49-F238E27FC236}">
                <a16:creationId xmlns:a16="http://schemas.microsoft.com/office/drawing/2014/main" id="{62A1179D-D2AD-BB64-A0A1-7C81851297E2}"/>
              </a:ext>
            </a:extLst>
          </p:cNvPr>
          <p:cNvSpPr>
            <a:spLocks noGrp="1" noChangeArrowheads="1"/>
          </p:cNvSpPr>
          <p:nvPr>
            <p:ph idx="1"/>
          </p:nvPr>
        </p:nvSpPr>
        <p:spPr>
          <a:xfrm>
            <a:off x="277402" y="779896"/>
            <a:ext cx="5470256" cy="5673489"/>
          </a:xfrm>
          <a:ln>
            <a:solidFill>
              <a:schemeClr val="bg1"/>
            </a:solidFill>
            <a:miter lim="800000"/>
            <a:headEnd/>
            <a:tailEnd/>
          </a:ln>
        </p:spPr>
        <p:txBody>
          <a:bodyPr>
            <a:noAutofit/>
          </a:bodyPr>
          <a:lstStyle/>
          <a:p>
            <a:pPr marL="0" indent="0">
              <a:lnSpc>
                <a:spcPct val="120000"/>
              </a:lnSpc>
              <a:spcBef>
                <a:spcPct val="0"/>
              </a:spcBef>
              <a:buNone/>
            </a:pP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1</a:t>
            </a: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Le parcours de formation de l'OSP Santé</a:t>
            </a:r>
          </a:p>
          <a:p>
            <a:pPr marL="0" indent="0">
              <a:lnSpc>
                <a:spcPct val="120000"/>
              </a:lnSpc>
              <a:spcBef>
                <a:spcPct val="0"/>
              </a:spcBef>
              <a:buNone/>
            </a:pPr>
            <a:endPar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marL="0" indent="0">
              <a:lnSpc>
                <a:spcPct val="120000"/>
              </a:lnSpc>
              <a:spcBef>
                <a:spcPct val="0"/>
              </a:spcBef>
              <a:buNone/>
            </a:pPr>
            <a:endPar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marL="0" indent="0">
              <a:lnSpc>
                <a:spcPct val="120000"/>
              </a:lnSpc>
              <a:spcBef>
                <a:spcPct val="0"/>
              </a:spcBef>
              <a:buNone/>
            </a:pP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2</a:t>
            </a: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a:t>
            </a: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 Les disciplines de l'OSP Santé : 2</a:t>
            </a:r>
            <a:r>
              <a:rPr lang="fr-CH" altLang="fr-FR" sz="1800" b="1" baseline="30000" dirty="0">
                <a:solidFill>
                  <a:schemeClr val="tx1"/>
                </a:solidFill>
                <a:latin typeface="Arial" panose="020B0604020202020204" pitchFamily="34" charset="0"/>
                <a:ea typeface="MS PGothic" panose="020B0600070205080204" pitchFamily="34" charset="-128"/>
                <a:cs typeface="Arial" panose="020B0604020202020204" pitchFamily="34" charset="0"/>
              </a:rPr>
              <a:t>ème</a:t>
            </a: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 et de 3</a:t>
            </a:r>
            <a:r>
              <a:rPr lang="fr-CH" altLang="fr-FR" sz="1800" b="1" baseline="30000" dirty="0">
                <a:solidFill>
                  <a:schemeClr val="tx1"/>
                </a:solidFill>
                <a:latin typeface="Arial" panose="020B0604020202020204" pitchFamily="34" charset="0"/>
                <a:ea typeface="MS PGothic" panose="020B0600070205080204" pitchFamily="34" charset="-128"/>
                <a:cs typeface="Arial" panose="020B0604020202020204" pitchFamily="34" charset="0"/>
              </a:rPr>
              <a:t>ème</a:t>
            </a: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 </a:t>
            </a:r>
          </a:p>
          <a:p>
            <a:pPr marL="0" indent="0">
              <a:lnSpc>
                <a:spcPct val="120000"/>
              </a:lnSpc>
              <a:spcBef>
                <a:spcPct val="0"/>
              </a:spcBef>
              <a:buNone/>
            </a:pPr>
            <a:endPar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marL="0" indent="0">
              <a:lnSpc>
                <a:spcPct val="120000"/>
              </a:lnSpc>
              <a:spcBef>
                <a:spcPct val="0"/>
              </a:spcBef>
              <a:buNone/>
            </a:pP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3</a:t>
            </a: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Les formations en lien avec l’OSP santé</a:t>
            </a:r>
          </a:p>
          <a:p>
            <a:pPr>
              <a:lnSpc>
                <a:spcPct val="120000"/>
              </a:lnSpc>
              <a:spcBef>
                <a:spcPct val="0"/>
              </a:spcBef>
            </a:pPr>
            <a:endPar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marL="0" indent="0">
              <a:lnSpc>
                <a:spcPct val="120000"/>
              </a:lnSpc>
              <a:spcBef>
                <a:spcPct val="0"/>
              </a:spcBef>
              <a:buNone/>
            </a:pPr>
            <a:endPar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marL="0" indent="0">
              <a:lnSpc>
                <a:spcPct val="120000"/>
              </a:lnSpc>
              <a:spcBef>
                <a:spcPct val="0"/>
              </a:spcBef>
              <a:buNone/>
            </a:pP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4/</a:t>
            </a: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Les formations après le certificat de l'OSP Santé</a:t>
            </a:r>
          </a:p>
          <a:p>
            <a:pPr marL="0" indent="0">
              <a:lnSpc>
                <a:spcPct val="120000"/>
              </a:lnSpc>
              <a:spcBef>
                <a:spcPct val="0"/>
              </a:spcBef>
              <a:buNone/>
            </a:pPr>
            <a:endPar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marL="0" indent="0">
              <a:lnSpc>
                <a:spcPct val="120000"/>
              </a:lnSpc>
              <a:spcBef>
                <a:spcPct val="0"/>
              </a:spcBef>
              <a:buNone/>
            </a:pP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5/ Les formation ES sans maturité spécialisée</a:t>
            </a:r>
            <a:b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b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b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br>
            <a:endParaRPr lang="fr-CH" altLang="fr-FR" sz="1800" b="1" dirty="0">
              <a:solidFill>
                <a:schemeClr val="tx1"/>
              </a:solidFill>
              <a:latin typeface="Arial" panose="020B0604020202020204" pitchFamily="34" charset="0"/>
              <a:cs typeface="Arial" panose="020B0604020202020204" pitchFamily="34" charset="0"/>
            </a:endParaRPr>
          </a:p>
          <a:p>
            <a:pPr marL="0" indent="0">
              <a:lnSpc>
                <a:spcPct val="120000"/>
              </a:lnSpc>
              <a:spcBef>
                <a:spcPct val="0"/>
              </a:spcBef>
              <a:buNone/>
            </a:pPr>
            <a:endPar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marL="0" lvl="2">
              <a:lnSpc>
                <a:spcPct val="120000"/>
              </a:lnSpc>
              <a:spcBef>
                <a:spcPct val="0"/>
              </a:spcBef>
              <a:buClrTx/>
              <a:buSzTx/>
              <a:buNone/>
            </a:pPr>
            <a:endParaRPr lang="fr-CH" altLang="fr-FR" dirty="0">
              <a:solidFill>
                <a:schemeClr val="tx1"/>
              </a:solidFill>
              <a:latin typeface="Arial" panose="020B0604020202020204" pitchFamily="34" charset="0"/>
              <a:cs typeface="Arial" panose="020B0604020202020204" pitchFamily="34" charset="0"/>
            </a:endParaRPr>
          </a:p>
          <a:p>
            <a:pPr eaLnBrk="1" hangingPunct="1">
              <a:lnSpc>
                <a:spcPct val="120000"/>
              </a:lnSpc>
              <a:spcBef>
                <a:spcPct val="0"/>
              </a:spcBef>
              <a:buClrTx/>
              <a:buSzTx/>
              <a:buFont typeface="Wingdings 2" pitchFamily="2" charset="2"/>
              <a:buNone/>
            </a:pP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endParaRPr lang="fr-FR"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endParaRPr>
          </a:p>
        </p:txBody>
      </p:sp>
      <p:sp>
        <p:nvSpPr>
          <p:cNvPr id="3" name="Espace réservé du numéro de diapositive 2"/>
          <p:cNvSpPr>
            <a:spLocks noGrp="1"/>
          </p:cNvSpPr>
          <p:nvPr>
            <p:ph type="sldNum" sz="quarter" idx="12"/>
          </p:nvPr>
        </p:nvSpPr>
        <p:spPr/>
        <p:txBody>
          <a:bodyPr/>
          <a:lstStyle/>
          <a:p>
            <a:fld id="{69E57DC2-970A-4B3E-BB1C-7A09969E49DF}" type="slidenum">
              <a:rPr lang="en-US" smtClean="0"/>
              <a:t>2</a:t>
            </a:fld>
            <a:endParaRPr lang="en-US" dirty="0"/>
          </a:p>
        </p:txBody>
      </p:sp>
      <p:sp>
        <p:nvSpPr>
          <p:cNvPr id="16388" name="TextBox 2">
            <a:extLst>
              <a:ext uri="{FF2B5EF4-FFF2-40B4-BE49-F238E27FC236}">
                <a16:creationId xmlns:a16="http://schemas.microsoft.com/office/drawing/2014/main" id="{3A51E5D4-0FCC-32D0-E87D-E9D35C0D1D42}"/>
              </a:ext>
            </a:extLst>
          </p:cNvPr>
          <p:cNvSpPr txBox="1">
            <a:spLocks noChangeArrowheads="1"/>
          </p:cNvSpPr>
          <p:nvPr/>
        </p:nvSpPr>
        <p:spPr bwMode="auto">
          <a:xfrm flipH="1">
            <a:off x="277401" y="133566"/>
            <a:ext cx="2424702" cy="646331"/>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err="1">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Sommaire</a:t>
            </a:r>
            <a:endParaRPr lang="en-US"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endParaRPr>
          </a:p>
        </p:txBody>
      </p:sp>
      <p:sp>
        <p:nvSpPr>
          <p:cNvPr id="7" name="Rectangle 3">
            <a:extLst>
              <a:ext uri="{FF2B5EF4-FFF2-40B4-BE49-F238E27FC236}">
                <a16:creationId xmlns:a16="http://schemas.microsoft.com/office/drawing/2014/main" id="{62A1179D-D2AD-BB64-A0A1-7C81851297E2}"/>
              </a:ext>
            </a:extLst>
          </p:cNvPr>
          <p:cNvSpPr txBox="1">
            <a:spLocks noChangeArrowheads="1"/>
          </p:cNvSpPr>
          <p:nvPr/>
        </p:nvSpPr>
        <p:spPr>
          <a:xfrm>
            <a:off x="5985212" y="779896"/>
            <a:ext cx="5929387" cy="5673489"/>
          </a:xfrm>
          <a:prstGeom prst="rect">
            <a:avLst/>
          </a:prstGeom>
          <a:ln>
            <a:solidFill>
              <a:schemeClr val="bg1"/>
            </a:solidFill>
            <a:miter lim="800000"/>
            <a:headEnd/>
            <a:tailEnd/>
          </a:ln>
        </p:spPr>
        <p:txBody>
          <a:bodyPr vert="horz" lIns="91440" tIns="45720" rIns="91440" bIns="45720" rtlCol="0">
            <a:no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lvl="2">
              <a:lnSpc>
                <a:spcPct val="120000"/>
              </a:lnSpc>
              <a:spcBef>
                <a:spcPct val="0"/>
              </a:spcBef>
              <a:buFont typeface="Franklin Gothic Book" panose="020B0503020102020204" pitchFamily="34" charset="0"/>
              <a:buNone/>
            </a:pPr>
            <a:r>
              <a:rPr lang="fr-CH" altLang="fr-FR" b="1" dirty="0">
                <a:solidFill>
                  <a:schemeClr val="tx1"/>
                </a:solidFill>
                <a:latin typeface="Arial" panose="020B0604020202020204" pitchFamily="34" charset="0"/>
                <a:cs typeface="Arial" panose="020B0604020202020204" pitchFamily="34" charset="0"/>
              </a:rPr>
              <a:t>6</a:t>
            </a:r>
            <a:r>
              <a:rPr lang="fr-CH" altLang="fr-FR" dirty="0">
                <a:solidFill>
                  <a:schemeClr val="tx1"/>
                </a:solidFill>
                <a:latin typeface="Arial" panose="020B0604020202020204" pitchFamily="34" charset="0"/>
                <a:cs typeface="Arial" panose="020B0604020202020204" pitchFamily="34" charset="0"/>
              </a:rPr>
              <a:t>/ </a:t>
            </a:r>
            <a:r>
              <a:rPr lang="fr-CH" altLang="fr-FR" b="1" dirty="0">
                <a:solidFill>
                  <a:schemeClr val="tx1"/>
                </a:solidFill>
                <a:latin typeface="Arial" panose="020B0604020202020204" pitchFamily="34" charset="0"/>
                <a:cs typeface="Arial" panose="020B0604020202020204" pitchFamily="34" charset="0"/>
              </a:rPr>
              <a:t>La MSSA - Maturité Spécialisée Santé</a:t>
            </a:r>
          </a:p>
          <a:p>
            <a:pPr marL="0" indent="0">
              <a:lnSpc>
                <a:spcPct val="120000"/>
              </a:lnSpc>
              <a:spcBef>
                <a:spcPct val="0"/>
              </a:spcBef>
              <a:buFont typeface="Franklin Gothic Book" panose="020B0503020102020204" pitchFamily="34" charset="0"/>
              <a:buNone/>
            </a:pP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p>
          <a:p>
            <a:pPr marL="0" indent="0">
              <a:lnSpc>
                <a:spcPct val="120000"/>
              </a:lnSpc>
              <a:spcBef>
                <a:spcPct val="0"/>
              </a:spcBef>
              <a:buFont typeface="Franklin Gothic Book" panose="020B0503020102020204" pitchFamily="34" charset="0"/>
              <a:buNone/>
            </a:pP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 Conditions d’admission	</a:t>
            </a:r>
          </a:p>
          <a:p>
            <a:pPr marL="0" indent="0">
              <a:lnSpc>
                <a:spcPct val="120000"/>
              </a:lnSpc>
              <a:spcBef>
                <a:spcPct val="0"/>
              </a:spcBef>
              <a:buFont typeface="Franklin Gothic Book" panose="020B0503020102020204" pitchFamily="34" charset="0"/>
              <a:buNone/>
            </a:pP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B. Contenus de la formation</a:t>
            </a:r>
          </a:p>
          <a:p>
            <a:pPr marL="0" indent="0">
              <a:lnSpc>
                <a:spcPct val="120000"/>
              </a:lnSpc>
              <a:spcBef>
                <a:spcPct val="0"/>
              </a:spcBef>
              <a:buFont typeface="Franklin Gothic Book" panose="020B0503020102020204" pitchFamily="34" charset="0"/>
              <a:buNone/>
            </a:pP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D. Travail de maturité spécialisé (</a:t>
            </a:r>
            <a:r>
              <a:rPr lang="fr-CH" altLang="fr-FR" sz="1800" dirty="0" err="1">
                <a:solidFill>
                  <a:schemeClr val="tx1"/>
                </a:solidFill>
                <a:latin typeface="Arial" panose="020B0604020202020204" pitchFamily="34" charset="0"/>
                <a:ea typeface="MS PGothic" panose="020B0600070205080204" pitchFamily="34" charset="-128"/>
                <a:cs typeface="Arial" panose="020B0604020202020204" pitchFamily="34" charset="0"/>
              </a:rPr>
              <a:t>TMsp</a:t>
            </a: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a:t>
            </a:r>
          </a:p>
          <a:p>
            <a:pPr marL="0" indent="0">
              <a:lnSpc>
                <a:spcPct val="120000"/>
              </a:lnSpc>
              <a:spcBef>
                <a:spcPct val="0"/>
              </a:spcBef>
              <a:buFont typeface="Franklin Gothic Book" panose="020B0503020102020204" pitchFamily="34" charset="0"/>
              <a:buNone/>
            </a:pP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C. Réussite de la MSSA</a:t>
            </a:r>
          </a:p>
          <a:p>
            <a:pPr marL="0" indent="0">
              <a:lnSpc>
                <a:spcPct val="120000"/>
              </a:lnSpc>
              <a:spcBef>
                <a:spcPct val="0"/>
              </a:spcBef>
              <a:buFont typeface="Franklin Gothic Book" panose="020B0503020102020204" pitchFamily="34" charset="0"/>
              <a:buNone/>
            </a:pPr>
            <a:endPar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marL="0" lvl="2">
              <a:lnSpc>
                <a:spcPct val="120000"/>
              </a:lnSpc>
              <a:spcBef>
                <a:spcPct val="0"/>
              </a:spcBef>
              <a:buFont typeface="Franklin Gothic Book" panose="020B0503020102020204" pitchFamily="34" charset="0"/>
              <a:buNone/>
            </a:pPr>
            <a:endParaRPr lang="fr-CH" altLang="fr-FR" dirty="0">
              <a:solidFill>
                <a:schemeClr val="tx1"/>
              </a:solidFill>
              <a:latin typeface="Arial" panose="020B0604020202020204" pitchFamily="34" charset="0"/>
              <a:cs typeface="Arial" panose="020B0604020202020204" pitchFamily="34" charset="0"/>
            </a:endParaRPr>
          </a:p>
          <a:p>
            <a:pPr>
              <a:lnSpc>
                <a:spcPct val="120000"/>
              </a:lnSpc>
              <a:spcBef>
                <a:spcPct val="0"/>
              </a:spcBef>
              <a:buFont typeface="Wingdings 2" pitchFamily="2" charset="2"/>
              <a:buNone/>
            </a:pPr>
            <a:r>
              <a:rPr lang="fr-CH" altLang="fr-FR" sz="1800" b="1" dirty="0">
                <a:solidFill>
                  <a:schemeClr val="tx1"/>
                </a:solidFill>
                <a:latin typeface="Arial" panose="020B0604020202020204" pitchFamily="34" charset="0"/>
                <a:cs typeface="Arial" panose="020B0604020202020204" pitchFamily="34" charset="0"/>
              </a:rPr>
              <a:t>7</a:t>
            </a:r>
            <a:r>
              <a:rPr lang="fr-CH" altLang="fr-FR" sz="1800" dirty="0">
                <a:solidFill>
                  <a:schemeClr val="tx1"/>
                </a:solidFill>
                <a:latin typeface="Arial" panose="020B0604020202020204" pitchFamily="34" charset="0"/>
                <a:cs typeface="Arial" panose="020B0604020202020204" pitchFamily="34" charset="0"/>
              </a:rPr>
              <a:t>/ </a:t>
            </a:r>
            <a:r>
              <a:rPr lang="fr-CH" altLang="fr-FR" sz="1800" b="1" dirty="0">
                <a:solidFill>
                  <a:schemeClr val="tx1"/>
                </a:solidFill>
                <a:latin typeface="Arial" panose="020B0604020202020204" pitchFamily="34" charset="0"/>
                <a:cs typeface="Arial" panose="020B0604020202020204" pitchFamily="34" charset="0"/>
              </a:rPr>
              <a:t>Collège pour Adultes</a:t>
            </a:r>
          </a:p>
          <a:p>
            <a:pPr>
              <a:lnSpc>
                <a:spcPct val="120000"/>
              </a:lnSpc>
              <a:spcBef>
                <a:spcPct val="0"/>
              </a:spcBef>
              <a:buFont typeface="Wingdings 2" pitchFamily="2" charset="2"/>
              <a:buNone/>
            </a:pPr>
            <a:endParaRPr lang="fr-CH" altLang="fr-FR" sz="1800" dirty="0">
              <a:solidFill>
                <a:schemeClr val="tx1"/>
              </a:solidFill>
              <a:latin typeface="Arial" panose="020B0604020202020204" pitchFamily="34" charset="0"/>
              <a:cs typeface="Arial" panose="020B0604020202020204" pitchFamily="34" charset="0"/>
            </a:endParaRPr>
          </a:p>
          <a:p>
            <a:pPr lvl="1">
              <a:lnSpc>
                <a:spcPct val="120000"/>
              </a:lnSpc>
              <a:spcBef>
                <a:spcPct val="0"/>
              </a:spcBef>
              <a:buFont typeface="Wingdings" panose="05000000000000000000" pitchFamily="2" charset="2"/>
              <a:buChar char="§"/>
            </a:pPr>
            <a:r>
              <a:rPr lang="fr-CH" altLang="fr-FR" sz="1800" i="0" dirty="0">
                <a:solidFill>
                  <a:schemeClr val="tx1"/>
                </a:solidFill>
                <a:latin typeface="Arial" panose="020B0604020202020204" pitchFamily="34" charset="0"/>
                <a:cs typeface="Arial" panose="020B0604020202020204" pitchFamily="34" charset="0"/>
              </a:rPr>
              <a:t>Passerelle DUBS</a:t>
            </a:r>
          </a:p>
          <a:p>
            <a:pPr lvl="1">
              <a:lnSpc>
                <a:spcPct val="120000"/>
              </a:lnSpc>
              <a:spcBef>
                <a:spcPct val="0"/>
              </a:spcBef>
              <a:buFont typeface="Wingdings" panose="05000000000000000000" pitchFamily="2" charset="2"/>
              <a:buChar char="§"/>
            </a:pPr>
            <a:r>
              <a:rPr lang="fr-CH" altLang="fr-FR" sz="1800" i="0" dirty="0">
                <a:solidFill>
                  <a:schemeClr val="tx1"/>
                </a:solidFill>
                <a:latin typeface="Arial" panose="020B0604020202020204" pitchFamily="34" charset="0"/>
                <a:cs typeface="Arial" panose="020B0604020202020204" pitchFamily="34" charset="0"/>
              </a:rPr>
              <a:t>Maturité gymnasiale</a:t>
            </a:r>
          </a:p>
          <a:p>
            <a:pPr lvl="1">
              <a:lnSpc>
                <a:spcPct val="120000"/>
              </a:lnSpc>
              <a:spcBef>
                <a:spcPct val="0"/>
              </a:spcBef>
              <a:buFont typeface="Wingdings" panose="05000000000000000000" pitchFamily="2" charset="2"/>
              <a:buChar char="§"/>
            </a:pPr>
            <a:r>
              <a:rPr lang="fr-CH" altLang="fr-FR" sz="1800" i="0" dirty="0">
                <a:solidFill>
                  <a:schemeClr val="tx1"/>
                </a:solidFill>
                <a:latin typeface="Arial" panose="020B0604020202020204" pitchFamily="34" charset="0"/>
                <a:cs typeface="Arial" panose="020B0604020202020204" pitchFamily="34" charset="0"/>
              </a:rPr>
              <a:t>Informations générales</a:t>
            </a:r>
          </a:p>
          <a:p>
            <a:pPr>
              <a:lnSpc>
                <a:spcPct val="120000"/>
              </a:lnSpc>
              <a:spcBef>
                <a:spcPct val="0"/>
              </a:spcBef>
              <a:buFont typeface="Wingdings 2" pitchFamily="2" charset="2"/>
              <a:buNone/>
            </a:pPr>
            <a:endParaRPr lang="fr-CH" altLang="fr-FR" sz="1800" dirty="0">
              <a:solidFill>
                <a:schemeClr val="tx1"/>
              </a:solidFill>
              <a:latin typeface="Arial" panose="020B0604020202020204" pitchFamily="34" charset="0"/>
              <a:cs typeface="Arial" panose="020B0604020202020204" pitchFamily="34" charset="0"/>
            </a:endParaRPr>
          </a:p>
          <a:p>
            <a:pPr>
              <a:lnSpc>
                <a:spcPct val="120000"/>
              </a:lnSpc>
              <a:spcBef>
                <a:spcPct val="0"/>
              </a:spcBef>
              <a:buFont typeface="Wingdings 2" pitchFamily="2" charset="2"/>
              <a:buNone/>
            </a:pPr>
            <a:r>
              <a:rPr lang="fr-CH" altLang="fr-FR" sz="1800" b="1" dirty="0">
                <a:solidFill>
                  <a:schemeClr val="tx1"/>
                </a:solidFill>
                <a:latin typeface="Arial" panose="020B0604020202020204" pitchFamily="34" charset="0"/>
                <a:cs typeface="Arial" panose="020B0604020202020204" pitchFamily="34" charset="0"/>
              </a:rPr>
              <a:t>8</a:t>
            </a:r>
            <a:r>
              <a:rPr lang="fr-CH" altLang="fr-FR" sz="1800" dirty="0">
                <a:solidFill>
                  <a:schemeClr val="tx1"/>
                </a:solidFill>
                <a:latin typeface="Arial" panose="020B0604020202020204" pitchFamily="34" charset="0"/>
                <a:cs typeface="Arial" panose="020B0604020202020204" pitchFamily="34" charset="0"/>
              </a:rPr>
              <a:t>/ </a:t>
            </a:r>
            <a:r>
              <a:rPr lang="fr-CH" altLang="fr-FR" sz="1800" b="1" dirty="0">
                <a:solidFill>
                  <a:schemeClr val="tx1"/>
                </a:solidFill>
                <a:latin typeface="Arial" panose="020B0604020202020204" pitchFamily="34" charset="0"/>
                <a:cs typeface="Arial" panose="020B0604020202020204" pitchFamily="34" charset="0"/>
              </a:rPr>
              <a:t>Documents utiles et sites d'information</a:t>
            </a:r>
          </a:p>
          <a:p>
            <a:pPr>
              <a:lnSpc>
                <a:spcPct val="120000"/>
              </a:lnSpc>
              <a:spcBef>
                <a:spcPct val="0"/>
              </a:spcBef>
              <a:buFont typeface="Wingdings 2" pitchFamily="2" charset="2"/>
              <a:buNone/>
            </a:pPr>
            <a:endPar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a:lnSpc>
                <a:spcPct val="120000"/>
              </a:lnSpc>
              <a:spcBef>
                <a:spcPct val="0"/>
              </a:spcBef>
              <a:buFont typeface="Wingdings 2" pitchFamily="2" charset="2"/>
              <a:buNone/>
            </a:pP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endParaRPr lang="fr-FR"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E718DF-98B3-9FF1-0400-624A5FB191CE}"/>
              </a:ext>
            </a:extLst>
          </p:cNvPr>
          <p:cNvSpPr>
            <a:spLocks noGrp="1"/>
          </p:cNvSpPr>
          <p:nvPr>
            <p:ph type="title"/>
          </p:nvPr>
        </p:nvSpPr>
        <p:spPr>
          <a:xfrm>
            <a:off x="1371600" y="685800"/>
            <a:ext cx="10450286" cy="768030"/>
          </a:xfrm>
        </p:spPr>
        <p:txBody>
          <a:bodyPr>
            <a:noAutofit/>
          </a:bodyPr>
          <a:lstStyle/>
          <a:p>
            <a:r>
              <a:rPr lang="en-US"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1. Le </a:t>
            </a:r>
            <a:r>
              <a:rPr lang="en-US" sz="3600" b="1" dirty="0" err="1">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parcours</a:t>
            </a:r>
            <a:r>
              <a:rPr lang="en-US"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 de formation de </a:t>
            </a:r>
            <a:r>
              <a:rPr lang="en-US" sz="3600" b="1" dirty="0" err="1">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l'OSP</a:t>
            </a:r>
            <a:r>
              <a:rPr lang="en-US"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 Santé</a:t>
            </a:r>
            <a:endParaRPr lang="fr-CH" sz="3600" b="1" dirty="0">
              <a:solidFill>
                <a:schemeClr val="accent6">
                  <a:lumMod val="75000"/>
                </a:schemeClr>
              </a:solidFill>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C8DFD9AD-F5E4-E982-4EAB-99C55F675170}"/>
              </a:ext>
            </a:extLst>
          </p:cNvPr>
          <p:cNvSpPr>
            <a:spLocks noGrp="1"/>
          </p:cNvSpPr>
          <p:nvPr>
            <p:ph idx="1"/>
          </p:nvPr>
        </p:nvSpPr>
        <p:spPr>
          <a:xfrm>
            <a:off x="3662736" y="1731195"/>
            <a:ext cx="5994971" cy="3581400"/>
          </a:xfrm>
        </p:spPr>
        <p:txBody>
          <a:bodyPr>
            <a:normAutofit/>
          </a:bodyPr>
          <a:lstStyle/>
          <a:p>
            <a:pPr marL="0" indent="0">
              <a:buNone/>
            </a:pPr>
            <a:endParaRPr lang="fr-FR" sz="3200" b="1" dirty="0">
              <a:latin typeface="Arial" panose="020B0604020202020204" pitchFamily="34" charset="0"/>
              <a:cs typeface="Arial" panose="020B0604020202020204" pitchFamily="34" charset="0"/>
            </a:endParaRPr>
          </a:p>
          <a:p>
            <a:endParaRPr lang="fr-FR" sz="3200" b="1" dirty="0">
              <a:latin typeface="Arial" panose="020B0604020202020204" pitchFamily="34" charset="0"/>
              <a:cs typeface="Arial" panose="020B0604020202020204" pitchFamily="34" charset="0"/>
            </a:endParaRPr>
          </a:p>
          <a:p>
            <a:r>
              <a:rPr lang="fr-CH" sz="3200" b="1" dirty="0">
                <a:latin typeface="Arial" panose="020B0604020202020204" pitchFamily="34" charset="0"/>
                <a:cs typeface="Arial" panose="020B0604020202020204" pitchFamily="34" charset="0"/>
              </a:rPr>
              <a:t>OSP Santé</a:t>
            </a:r>
          </a:p>
          <a:p>
            <a:endParaRPr lang="fr-FR" sz="3200" b="1" dirty="0">
              <a:latin typeface="Arial" panose="020B0604020202020204" pitchFamily="34" charset="0"/>
              <a:cs typeface="Arial" panose="020B0604020202020204" pitchFamily="34" charset="0"/>
            </a:endParaRPr>
          </a:p>
          <a:p>
            <a:endParaRPr lang="fr-CH" sz="3200" dirty="0"/>
          </a:p>
        </p:txBody>
      </p:sp>
      <p:sp>
        <p:nvSpPr>
          <p:cNvPr id="5" name="Espace réservé du numéro de diapositive 4"/>
          <p:cNvSpPr>
            <a:spLocks noGrp="1"/>
          </p:cNvSpPr>
          <p:nvPr>
            <p:ph type="sldNum" sz="quarter" idx="12"/>
          </p:nvPr>
        </p:nvSpPr>
        <p:spPr/>
        <p:txBody>
          <a:bodyPr/>
          <a:lstStyle/>
          <a:p>
            <a:fld id="{69E57DC2-970A-4B3E-BB1C-7A09969E49DF}" type="slidenum">
              <a:rPr lang="en-US" smtClean="0"/>
              <a:t>3</a:t>
            </a:fld>
            <a:endParaRPr lang="en-US" dirty="0"/>
          </a:p>
        </p:txBody>
      </p:sp>
    </p:spTree>
    <p:extLst>
      <p:ext uri="{BB962C8B-B14F-4D97-AF65-F5344CB8AC3E}">
        <p14:creationId xmlns:p14="http://schemas.microsoft.com/office/powerpoint/2010/main" val="906392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219" name="Group 7">
            <a:extLst>
              <a:ext uri="{FF2B5EF4-FFF2-40B4-BE49-F238E27FC236}">
                <a16:creationId xmlns:a16="http://schemas.microsoft.com/office/drawing/2014/main" id="{6C532B19-687D-8274-E803-3D4D1B28F4D6}"/>
              </a:ext>
            </a:extLst>
          </p:cNvPr>
          <p:cNvGrpSpPr>
            <a:grpSpLocks/>
          </p:cNvGrpSpPr>
          <p:nvPr/>
        </p:nvGrpSpPr>
        <p:grpSpPr bwMode="auto">
          <a:xfrm>
            <a:off x="5589588" y="2871788"/>
            <a:ext cx="1517650" cy="442912"/>
            <a:chOff x="0" y="0"/>
            <a:chExt cx="170" cy="49"/>
          </a:xfrm>
        </p:grpSpPr>
        <p:sp>
          <p:nvSpPr>
            <p:cNvPr id="9239" name="Rectangle 8">
              <a:extLst>
                <a:ext uri="{FF2B5EF4-FFF2-40B4-BE49-F238E27FC236}">
                  <a16:creationId xmlns:a16="http://schemas.microsoft.com/office/drawing/2014/main" id="{747506DC-1FC9-0DF1-1F4A-C5B687E7850B}"/>
                </a:ext>
              </a:extLst>
            </p:cNvPr>
            <p:cNvSpPr>
              <a:spLocks/>
            </p:cNvSpPr>
            <p:nvPr/>
          </p:nvSpPr>
          <p:spPr bwMode="auto">
            <a:xfrm>
              <a:off x="0" y="0"/>
              <a:ext cx="170" cy="49"/>
            </a:xfrm>
            <a:prstGeom prst="rect">
              <a:avLst/>
            </a:prstGeom>
            <a:solidFill>
              <a:srgbClr val="BBE0E3"/>
            </a:solidFill>
            <a:ln w="13546">
              <a:solidFill>
                <a:srgbClr val="000000"/>
              </a:solidFill>
              <a:round/>
              <a:headEnd/>
              <a:tailEnd/>
            </a:ln>
          </p:spPr>
          <p:txBody>
            <a:bodyPr lIns="72248" tIns="72248" rIns="72248" bIns="72248"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eaLnBrk="1" hangingPunct="1">
                <a:spcBef>
                  <a:spcPct val="0"/>
                </a:spcBef>
                <a:buClrTx/>
                <a:buSzTx/>
                <a:buFontTx/>
                <a:buNone/>
              </a:pPr>
              <a:endParaRPr lang="fr-CH" altLang="fr-FR" sz="1800">
                <a:solidFill>
                  <a:schemeClr val="tx1"/>
                </a:solidFill>
                <a:latin typeface="Arial" panose="020B0604020202020204" pitchFamily="34" charset="0"/>
                <a:cs typeface="Arial" panose="020B0604020202020204" pitchFamily="34" charset="0"/>
              </a:endParaRPr>
            </a:p>
          </p:txBody>
        </p:sp>
        <p:sp>
          <p:nvSpPr>
            <p:cNvPr id="9240" name="Rectangle 9">
              <a:extLst>
                <a:ext uri="{FF2B5EF4-FFF2-40B4-BE49-F238E27FC236}">
                  <a16:creationId xmlns:a16="http://schemas.microsoft.com/office/drawing/2014/main" id="{768BBB6B-0C6D-8DA4-2D74-461083C9EF19}"/>
                </a:ext>
              </a:extLst>
            </p:cNvPr>
            <p:cNvSpPr>
              <a:spLocks/>
            </p:cNvSpPr>
            <p:nvPr/>
          </p:nvSpPr>
          <p:spPr bwMode="auto">
            <a:xfrm>
              <a:off x="57" y="2"/>
              <a:ext cx="55"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896" tIns="50798" rIns="88896" bIns="50798"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ctr" eaLnBrk="1" hangingPunct="1">
                <a:spcBef>
                  <a:spcPct val="0"/>
                </a:spcBef>
                <a:buClrTx/>
                <a:buSzTx/>
                <a:buFontTx/>
                <a:buNone/>
              </a:pPr>
              <a:r>
                <a:rPr lang="fr-FR" altLang="fr-FR" sz="1800">
                  <a:solidFill>
                    <a:srgbClr val="000000"/>
                  </a:solidFill>
                  <a:latin typeface="Arial" panose="020B0604020202020204" pitchFamily="34" charset="0"/>
                  <a:cs typeface="Arial" panose="020B0604020202020204" pitchFamily="34" charset="0"/>
                  <a:sym typeface="Times New Roman" panose="02020603050405020304" pitchFamily="18" charset="0"/>
                </a:rPr>
                <a:t>ES</a:t>
              </a:r>
              <a:endParaRPr lang="fr-FR" altLang="fr-FR" sz="1800">
                <a:solidFill>
                  <a:srgbClr val="000000"/>
                </a:solidFill>
                <a:latin typeface="Arial" panose="020B0604020202020204" pitchFamily="34" charset="0"/>
                <a:cs typeface="Arial" panose="020B0604020202020204" pitchFamily="34" charset="0"/>
                <a:sym typeface="Helvetica Light" panose="020B0403020202020204" pitchFamily="34" charset="0"/>
              </a:endParaRPr>
            </a:p>
          </p:txBody>
        </p:sp>
      </p:grpSp>
      <p:grpSp>
        <p:nvGrpSpPr>
          <p:cNvPr id="9220" name="Group 10">
            <a:extLst>
              <a:ext uri="{FF2B5EF4-FFF2-40B4-BE49-F238E27FC236}">
                <a16:creationId xmlns:a16="http://schemas.microsoft.com/office/drawing/2014/main" id="{8249FBF6-2395-4711-E8FA-512247418CD0}"/>
              </a:ext>
            </a:extLst>
          </p:cNvPr>
          <p:cNvGrpSpPr>
            <a:grpSpLocks/>
          </p:cNvGrpSpPr>
          <p:nvPr/>
        </p:nvGrpSpPr>
        <p:grpSpPr bwMode="auto">
          <a:xfrm>
            <a:off x="7564438" y="2871789"/>
            <a:ext cx="2328862" cy="479425"/>
            <a:chOff x="0" y="0"/>
            <a:chExt cx="170" cy="53"/>
          </a:xfrm>
        </p:grpSpPr>
        <p:sp>
          <p:nvSpPr>
            <p:cNvPr id="9237" name="Rectangle 11">
              <a:extLst>
                <a:ext uri="{FF2B5EF4-FFF2-40B4-BE49-F238E27FC236}">
                  <a16:creationId xmlns:a16="http://schemas.microsoft.com/office/drawing/2014/main" id="{3B6612D3-8BE2-BBBB-088B-A96DA057846B}"/>
                </a:ext>
              </a:extLst>
            </p:cNvPr>
            <p:cNvSpPr>
              <a:spLocks/>
            </p:cNvSpPr>
            <p:nvPr/>
          </p:nvSpPr>
          <p:spPr bwMode="auto">
            <a:xfrm>
              <a:off x="0" y="1"/>
              <a:ext cx="170" cy="50"/>
            </a:xfrm>
            <a:prstGeom prst="rect">
              <a:avLst/>
            </a:prstGeom>
            <a:solidFill>
              <a:srgbClr val="BBE0E3"/>
            </a:solidFill>
            <a:ln w="13546">
              <a:solidFill>
                <a:srgbClr val="000000"/>
              </a:solidFill>
              <a:round/>
              <a:headEnd/>
              <a:tailEnd/>
            </a:ln>
          </p:spPr>
          <p:txBody>
            <a:bodyPr lIns="0" tIns="0" rIns="0" bIns="0"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eaLnBrk="1" hangingPunct="1">
                <a:spcBef>
                  <a:spcPct val="0"/>
                </a:spcBef>
                <a:buClrTx/>
                <a:buSzTx/>
                <a:buFontTx/>
                <a:buNone/>
              </a:pPr>
              <a:endParaRPr lang="fr-CH" altLang="fr-FR" sz="3200">
                <a:solidFill>
                  <a:schemeClr val="tx1"/>
                </a:solidFill>
                <a:latin typeface="Arial" panose="020B0604020202020204" pitchFamily="34" charset="0"/>
              </a:endParaRPr>
            </a:p>
          </p:txBody>
        </p:sp>
        <p:sp>
          <p:nvSpPr>
            <p:cNvPr id="9238" name="Rectangle 12">
              <a:extLst>
                <a:ext uri="{FF2B5EF4-FFF2-40B4-BE49-F238E27FC236}">
                  <a16:creationId xmlns:a16="http://schemas.microsoft.com/office/drawing/2014/main" id="{C256F202-888B-89AC-FED4-9DAF3A0109C5}"/>
                </a:ext>
              </a:extLst>
            </p:cNvPr>
            <p:cNvSpPr>
              <a:spLocks/>
            </p:cNvSpPr>
            <p:nvPr/>
          </p:nvSpPr>
          <p:spPr bwMode="auto">
            <a:xfrm>
              <a:off x="37" y="0"/>
              <a:ext cx="96" cy="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896" tIns="50798" rIns="88896" bIns="50798"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ctr" eaLnBrk="1" hangingPunct="1">
                <a:lnSpc>
                  <a:spcPct val="90000"/>
                </a:lnSpc>
                <a:spcBef>
                  <a:spcPct val="0"/>
                </a:spcBef>
                <a:buClrTx/>
                <a:buSzTx/>
                <a:buFontTx/>
                <a:buNone/>
              </a:pPr>
              <a:r>
                <a:rPr lang="fr-FR" altLang="fr-FR" sz="1200" dirty="0">
                  <a:solidFill>
                    <a:srgbClr val="000000"/>
                  </a:solidFill>
                  <a:latin typeface="Arial" panose="020B0604020202020204" pitchFamily="34" charset="0"/>
                  <a:cs typeface="Times New Roman" panose="02020603050405020304" pitchFamily="18" charset="0"/>
                  <a:sym typeface="Times New Roman" panose="02020603050405020304" pitchFamily="18" charset="0"/>
                </a:rPr>
                <a:t>Maturité</a:t>
              </a:r>
            </a:p>
            <a:p>
              <a:pPr algn="ctr" eaLnBrk="1" hangingPunct="1">
                <a:lnSpc>
                  <a:spcPct val="90000"/>
                </a:lnSpc>
                <a:spcBef>
                  <a:spcPct val="0"/>
                </a:spcBef>
                <a:buClrTx/>
                <a:buSzTx/>
                <a:buFontTx/>
                <a:buNone/>
              </a:pPr>
              <a:r>
                <a:rPr lang="fr-FR" altLang="fr-FR" sz="1200" dirty="0">
                  <a:solidFill>
                    <a:srgbClr val="000000"/>
                  </a:solidFill>
                  <a:latin typeface="Arial" panose="020B0604020202020204" pitchFamily="34" charset="0"/>
                  <a:cs typeface="Times New Roman" panose="02020603050405020304" pitchFamily="18" charset="0"/>
                  <a:sym typeface="Times New Roman" panose="02020603050405020304" pitchFamily="18" charset="0"/>
                </a:rPr>
                <a:t>spécialisée</a:t>
              </a:r>
              <a:endParaRPr lang="fr-FR" altLang="fr-FR" sz="2500" dirty="0">
                <a:solidFill>
                  <a:srgbClr val="000000"/>
                </a:solidFill>
                <a:latin typeface="Arial" panose="020B0604020202020204" pitchFamily="34" charset="0"/>
                <a:cs typeface="Times New Roman" panose="02020603050405020304" pitchFamily="18" charset="0"/>
                <a:sym typeface="Helvetica Light" panose="020B0403020202020204" pitchFamily="34" charset="0"/>
              </a:endParaRPr>
            </a:p>
          </p:txBody>
        </p:sp>
      </p:grpSp>
      <p:sp>
        <p:nvSpPr>
          <p:cNvPr id="9221" name="AutoShape 13">
            <a:extLst>
              <a:ext uri="{FF2B5EF4-FFF2-40B4-BE49-F238E27FC236}">
                <a16:creationId xmlns:a16="http://schemas.microsoft.com/office/drawing/2014/main" id="{B9046988-1DA1-7907-0413-3B27E0ED116C}"/>
              </a:ext>
            </a:extLst>
          </p:cNvPr>
          <p:cNvSpPr>
            <a:spLocks/>
          </p:cNvSpPr>
          <p:nvPr/>
        </p:nvSpPr>
        <p:spPr bwMode="auto">
          <a:xfrm>
            <a:off x="8020051" y="2198034"/>
            <a:ext cx="1317625" cy="4699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5400"/>
                </a:moveTo>
                <a:lnTo>
                  <a:pt x="5400" y="5400"/>
                </a:lnTo>
                <a:lnTo>
                  <a:pt x="5400" y="21600"/>
                </a:lnTo>
                <a:lnTo>
                  <a:pt x="16200" y="21600"/>
                </a:lnTo>
                <a:lnTo>
                  <a:pt x="16200" y="5400"/>
                </a:lnTo>
                <a:lnTo>
                  <a:pt x="21600" y="5400"/>
                </a:lnTo>
                <a:lnTo>
                  <a:pt x="10800" y="0"/>
                </a:lnTo>
                <a:lnTo>
                  <a:pt x="0" y="5400"/>
                </a:lnTo>
                <a:close/>
              </a:path>
            </a:pathLst>
          </a:custGeom>
          <a:solidFill>
            <a:srgbClr val="BBE0E3"/>
          </a:solidFill>
          <a:ln w="13546">
            <a:solidFill>
              <a:srgbClr val="000000"/>
            </a:solidFill>
            <a:round/>
            <a:headEnd/>
            <a:tailEnd/>
          </a:ln>
        </p:spPr>
        <p:txBody>
          <a:bodyPr lIns="0" tIns="0" rIns="0" bIns="0" anchor="ctr"/>
          <a:lstStyle/>
          <a:p>
            <a:endParaRPr lang="fr-FR"/>
          </a:p>
        </p:txBody>
      </p:sp>
      <p:sp>
        <p:nvSpPr>
          <p:cNvPr id="9222" name="Rectangle 14">
            <a:extLst>
              <a:ext uri="{FF2B5EF4-FFF2-40B4-BE49-F238E27FC236}">
                <a16:creationId xmlns:a16="http://schemas.microsoft.com/office/drawing/2014/main" id="{99DD8053-A777-EEA4-D304-27C5951C389B}"/>
              </a:ext>
            </a:extLst>
          </p:cNvPr>
          <p:cNvSpPr>
            <a:spLocks/>
          </p:cNvSpPr>
          <p:nvPr/>
        </p:nvSpPr>
        <p:spPr bwMode="auto">
          <a:xfrm>
            <a:off x="5635626" y="5213350"/>
            <a:ext cx="4308475" cy="1023938"/>
          </a:xfrm>
          <a:prstGeom prst="rect">
            <a:avLst/>
          </a:prstGeom>
          <a:solidFill>
            <a:srgbClr val="BBE0E3"/>
          </a:solidFill>
          <a:ln w="13546">
            <a:solidFill>
              <a:srgbClr val="000000"/>
            </a:solidFill>
            <a:round/>
            <a:headEnd/>
            <a:tailEnd/>
          </a:ln>
        </p:spPr>
        <p:txBody>
          <a:bodyPr lIns="0" tIns="0" rIns="0" bIns="0"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ctr" eaLnBrk="1" hangingPunct="1">
              <a:spcBef>
                <a:spcPct val="0"/>
              </a:spcBef>
              <a:buClrTx/>
              <a:buSzTx/>
              <a:buFontTx/>
              <a:buNone/>
            </a:pPr>
            <a:r>
              <a:rPr lang="fr-CH" altLang="fr-FR" sz="2000" dirty="0">
                <a:solidFill>
                  <a:schemeClr val="tx1"/>
                </a:solidFill>
                <a:latin typeface="Arial" panose="020B0604020202020204" pitchFamily="34" charset="0"/>
              </a:rPr>
              <a:t>OSP </a:t>
            </a:r>
            <a:r>
              <a:rPr lang="fr-CH" altLang="fr-FR" sz="2000" b="1" dirty="0">
                <a:solidFill>
                  <a:schemeClr val="tx1"/>
                </a:solidFill>
                <a:latin typeface="Arial" panose="020B0604020202020204" pitchFamily="34" charset="0"/>
              </a:rPr>
              <a:t>Santé</a:t>
            </a:r>
            <a:r>
              <a:rPr lang="fr-CH" altLang="fr-FR" sz="2000" dirty="0">
                <a:solidFill>
                  <a:schemeClr val="tx1"/>
                </a:solidFill>
                <a:latin typeface="Arial" panose="020B0604020202020204" pitchFamily="34" charset="0"/>
              </a:rPr>
              <a:t> </a:t>
            </a:r>
          </a:p>
        </p:txBody>
      </p:sp>
      <p:sp>
        <p:nvSpPr>
          <p:cNvPr id="9223" name="Rectangle 16">
            <a:extLst>
              <a:ext uri="{FF2B5EF4-FFF2-40B4-BE49-F238E27FC236}">
                <a16:creationId xmlns:a16="http://schemas.microsoft.com/office/drawing/2014/main" id="{3103B415-C909-064C-EDDC-066052AF30E0}"/>
              </a:ext>
            </a:extLst>
          </p:cNvPr>
          <p:cNvSpPr>
            <a:spLocks/>
          </p:cNvSpPr>
          <p:nvPr/>
        </p:nvSpPr>
        <p:spPr bwMode="auto">
          <a:xfrm>
            <a:off x="5589588" y="4068764"/>
            <a:ext cx="4354512" cy="471487"/>
          </a:xfrm>
          <a:prstGeom prst="rect">
            <a:avLst/>
          </a:prstGeom>
          <a:solidFill>
            <a:srgbClr val="BBE0E3"/>
          </a:solidFill>
          <a:ln w="13546">
            <a:solidFill>
              <a:srgbClr val="000000"/>
            </a:solidFill>
            <a:round/>
            <a:headEnd/>
            <a:tailEnd/>
          </a:ln>
        </p:spPr>
        <p:txBody>
          <a:bodyPr lIns="0" tIns="0" rIns="0" bIns="0"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eaLnBrk="1" hangingPunct="1">
              <a:spcBef>
                <a:spcPct val="0"/>
              </a:spcBef>
              <a:buClrTx/>
              <a:buSzTx/>
              <a:buFontTx/>
              <a:buNone/>
            </a:pPr>
            <a:endParaRPr lang="fr-CH" altLang="fr-FR" sz="3200">
              <a:solidFill>
                <a:schemeClr val="tx1"/>
              </a:solidFill>
              <a:latin typeface="Arial" panose="020B0604020202020204" pitchFamily="34" charset="0"/>
            </a:endParaRPr>
          </a:p>
        </p:txBody>
      </p:sp>
      <p:sp>
        <p:nvSpPr>
          <p:cNvPr id="9224" name="Rectangle 17">
            <a:extLst>
              <a:ext uri="{FF2B5EF4-FFF2-40B4-BE49-F238E27FC236}">
                <a16:creationId xmlns:a16="http://schemas.microsoft.com/office/drawing/2014/main" id="{BA3AAD00-DBF5-CD5B-A0EC-24CA00D61CED}"/>
              </a:ext>
            </a:extLst>
          </p:cNvPr>
          <p:cNvSpPr>
            <a:spLocks/>
          </p:cNvSpPr>
          <p:nvPr/>
        </p:nvSpPr>
        <p:spPr bwMode="auto">
          <a:xfrm>
            <a:off x="6127751" y="4037013"/>
            <a:ext cx="3063875"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896" tIns="50798" rIns="88896" bIns="50798"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ctr" eaLnBrk="1" hangingPunct="1">
              <a:spcBef>
                <a:spcPct val="0"/>
              </a:spcBef>
              <a:buClrTx/>
              <a:buSzTx/>
              <a:buFontTx/>
              <a:buNone/>
            </a:pPr>
            <a:r>
              <a:rPr lang="fr-FR" altLang="fr-FR" sz="900">
                <a:solidFill>
                  <a:srgbClr val="000000"/>
                </a:solidFill>
                <a:latin typeface="Arial" panose="020B0604020202020204" pitchFamily="34" charset="0"/>
                <a:cs typeface="Arial" panose="020B0604020202020204" pitchFamily="34" charset="0"/>
                <a:sym typeface="Arial" panose="020B0604020202020204" pitchFamily="34" charset="0"/>
              </a:rPr>
              <a:t> </a:t>
            </a:r>
            <a:r>
              <a:rPr lang="fr-FR" altLang="fr-FR" sz="1400">
                <a:solidFill>
                  <a:srgbClr val="000000"/>
                </a:solidFill>
                <a:latin typeface="Arial" panose="020B0604020202020204" pitchFamily="34" charset="0"/>
                <a:cs typeface="Arial" panose="020B0604020202020204" pitchFamily="34" charset="0"/>
                <a:sym typeface="Arial" panose="020B0604020202020204" pitchFamily="34" charset="0"/>
              </a:rPr>
              <a:t>Certificat de culture</a:t>
            </a:r>
          </a:p>
          <a:p>
            <a:pPr algn="ctr" eaLnBrk="1" hangingPunct="1">
              <a:spcBef>
                <a:spcPct val="0"/>
              </a:spcBef>
              <a:buClrTx/>
              <a:buSzTx/>
              <a:buFontTx/>
              <a:buNone/>
            </a:pPr>
            <a:r>
              <a:rPr lang="fr-FR" altLang="fr-FR" sz="1400">
                <a:solidFill>
                  <a:srgbClr val="000000"/>
                </a:solidFill>
                <a:latin typeface="Arial" panose="020B0604020202020204" pitchFamily="34" charset="0"/>
                <a:cs typeface="Arial" panose="020B0604020202020204" pitchFamily="34" charset="0"/>
                <a:sym typeface="Arial" panose="020B0604020202020204" pitchFamily="34" charset="0"/>
              </a:rPr>
              <a:t> générale</a:t>
            </a:r>
            <a:endParaRPr lang="fr-FR" altLang="fr-FR" sz="2800">
              <a:solidFill>
                <a:srgbClr val="000000"/>
              </a:solidFill>
              <a:latin typeface="Helvetica Light" panose="020B0403020202020204" pitchFamily="34" charset="0"/>
              <a:cs typeface="Arial" panose="020B0604020202020204" pitchFamily="34" charset="0"/>
              <a:sym typeface="Helvetica Light" panose="020B0403020202020204" pitchFamily="34" charset="0"/>
            </a:endParaRPr>
          </a:p>
        </p:txBody>
      </p:sp>
      <p:sp>
        <p:nvSpPr>
          <p:cNvPr id="9225" name="AutoShape 18">
            <a:extLst>
              <a:ext uri="{FF2B5EF4-FFF2-40B4-BE49-F238E27FC236}">
                <a16:creationId xmlns:a16="http://schemas.microsoft.com/office/drawing/2014/main" id="{2F2E0D4D-A403-BD1C-725C-19E1252A2CAA}"/>
              </a:ext>
            </a:extLst>
          </p:cNvPr>
          <p:cNvSpPr>
            <a:spLocks/>
          </p:cNvSpPr>
          <p:nvPr/>
        </p:nvSpPr>
        <p:spPr bwMode="auto">
          <a:xfrm>
            <a:off x="8374063" y="3479801"/>
            <a:ext cx="755650" cy="46831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5400"/>
                </a:moveTo>
                <a:lnTo>
                  <a:pt x="5400" y="5400"/>
                </a:lnTo>
                <a:lnTo>
                  <a:pt x="5400" y="21600"/>
                </a:lnTo>
                <a:lnTo>
                  <a:pt x="16200" y="21600"/>
                </a:lnTo>
                <a:lnTo>
                  <a:pt x="16200" y="5400"/>
                </a:lnTo>
                <a:lnTo>
                  <a:pt x="21600" y="5400"/>
                </a:lnTo>
                <a:lnTo>
                  <a:pt x="10800" y="0"/>
                </a:lnTo>
                <a:lnTo>
                  <a:pt x="0" y="5400"/>
                </a:lnTo>
                <a:close/>
              </a:path>
            </a:pathLst>
          </a:custGeom>
          <a:solidFill>
            <a:srgbClr val="008000"/>
          </a:solidFill>
          <a:ln w="13546">
            <a:solidFill>
              <a:srgbClr val="000000"/>
            </a:solidFill>
            <a:round/>
            <a:headEnd/>
            <a:tailEnd/>
          </a:ln>
        </p:spPr>
        <p:txBody>
          <a:bodyPr lIns="72248" tIns="72248" rIns="72248" bIns="72248" anchor="ctr"/>
          <a:lstStyle/>
          <a:p>
            <a:endParaRPr lang="fr-FR"/>
          </a:p>
        </p:txBody>
      </p:sp>
      <p:sp>
        <p:nvSpPr>
          <p:cNvPr id="5135" name="AutoShape 19">
            <a:extLst>
              <a:ext uri="{FF2B5EF4-FFF2-40B4-BE49-F238E27FC236}">
                <a16:creationId xmlns:a16="http://schemas.microsoft.com/office/drawing/2014/main" id="{E1203586-B055-78F9-7823-01F96A534882}"/>
              </a:ext>
            </a:extLst>
          </p:cNvPr>
          <p:cNvSpPr>
            <a:spLocks/>
          </p:cNvSpPr>
          <p:nvPr/>
        </p:nvSpPr>
        <p:spPr bwMode="auto">
          <a:xfrm>
            <a:off x="7361238" y="4645025"/>
            <a:ext cx="755650" cy="4699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5400"/>
                </a:moveTo>
                <a:lnTo>
                  <a:pt x="5400" y="5400"/>
                </a:lnTo>
                <a:lnTo>
                  <a:pt x="5400" y="21600"/>
                </a:lnTo>
                <a:lnTo>
                  <a:pt x="16200" y="21600"/>
                </a:lnTo>
                <a:lnTo>
                  <a:pt x="16200" y="5400"/>
                </a:lnTo>
                <a:lnTo>
                  <a:pt x="21600" y="5400"/>
                </a:lnTo>
                <a:lnTo>
                  <a:pt x="10800" y="0"/>
                </a:lnTo>
                <a:lnTo>
                  <a:pt x="0" y="5400"/>
                </a:lnTo>
                <a:close/>
              </a:path>
            </a:pathLst>
          </a:custGeom>
          <a:solidFill>
            <a:schemeClr val="tx2">
              <a:lumMod val="60000"/>
              <a:lumOff val="40000"/>
            </a:schemeClr>
          </a:solidFill>
          <a:ln w="13546">
            <a:solidFill>
              <a:srgbClr val="000000"/>
            </a:solidFill>
            <a:round/>
            <a:headEnd/>
            <a:tailEnd/>
          </a:ln>
        </p:spPr>
        <p:txBody>
          <a:bodyPr lIns="72248" tIns="72248" rIns="72248" bIns="72248" anchor="ctr"/>
          <a:lstStyle/>
          <a:p>
            <a:pPr eaLnBrk="1" hangingPunct="1">
              <a:defRPr/>
            </a:pPr>
            <a:endParaRPr lang="fr-CH"/>
          </a:p>
        </p:txBody>
      </p:sp>
      <p:sp>
        <p:nvSpPr>
          <p:cNvPr id="9227" name="AutoShape 20">
            <a:extLst>
              <a:ext uri="{FF2B5EF4-FFF2-40B4-BE49-F238E27FC236}">
                <a16:creationId xmlns:a16="http://schemas.microsoft.com/office/drawing/2014/main" id="{C6DA6716-16F2-0C76-C146-DD49338DE6E1}"/>
              </a:ext>
            </a:extLst>
          </p:cNvPr>
          <p:cNvSpPr>
            <a:spLocks/>
          </p:cNvSpPr>
          <p:nvPr/>
        </p:nvSpPr>
        <p:spPr bwMode="auto">
          <a:xfrm>
            <a:off x="6045200" y="3479801"/>
            <a:ext cx="755650" cy="46831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5400"/>
                </a:moveTo>
                <a:lnTo>
                  <a:pt x="5400" y="5400"/>
                </a:lnTo>
                <a:lnTo>
                  <a:pt x="5400" y="21600"/>
                </a:lnTo>
                <a:lnTo>
                  <a:pt x="16200" y="21600"/>
                </a:lnTo>
                <a:lnTo>
                  <a:pt x="16200" y="5400"/>
                </a:lnTo>
                <a:lnTo>
                  <a:pt x="21600" y="5400"/>
                </a:lnTo>
                <a:lnTo>
                  <a:pt x="10800" y="0"/>
                </a:lnTo>
                <a:lnTo>
                  <a:pt x="0" y="5400"/>
                </a:lnTo>
                <a:close/>
              </a:path>
            </a:pathLst>
          </a:custGeom>
          <a:solidFill>
            <a:srgbClr val="008000"/>
          </a:solidFill>
          <a:ln w="13546">
            <a:solidFill>
              <a:srgbClr val="000000"/>
            </a:solidFill>
            <a:round/>
            <a:headEnd/>
            <a:tailEnd/>
          </a:ln>
        </p:spPr>
        <p:txBody>
          <a:bodyPr lIns="0" tIns="0" rIns="0" bIns="0" anchor="ctr"/>
          <a:lstStyle/>
          <a:p>
            <a:endParaRPr lang="fr-FR">
              <a:solidFill>
                <a:srgbClr val="00B050"/>
              </a:solidFill>
            </a:endParaRPr>
          </a:p>
        </p:txBody>
      </p:sp>
      <p:sp>
        <p:nvSpPr>
          <p:cNvPr id="9229" name="Rectangle 22">
            <a:extLst>
              <a:ext uri="{FF2B5EF4-FFF2-40B4-BE49-F238E27FC236}">
                <a16:creationId xmlns:a16="http://schemas.microsoft.com/office/drawing/2014/main" id="{3D2E6E9C-2963-7CC3-4473-6E3209016CA1}"/>
              </a:ext>
            </a:extLst>
          </p:cNvPr>
          <p:cNvSpPr>
            <a:spLocks/>
          </p:cNvSpPr>
          <p:nvPr/>
        </p:nvSpPr>
        <p:spPr bwMode="auto">
          <a:xfrm>
            <a:off x="7799667" y="1381063"/>
            <a:ext cx="1655762" cy="664431"/>
          </a:xfrm>
          <a:prstGeom prst="rect">
            <a:avLst/>
          </a:prstGeom>
          <a:solidFill>
            <a:srgbClr val="000000">
              <a:alpha val="0"/>
            </a:srgbClr>
          </a:solidFill>
          <a:ln w="27093">
            <a:solidFill>
              <a:srgbClr val="4C4C4C"/>
            </a:solidFill>
            <a:round/>
            <a:headEnd/>
            <a:tailEnd/>
          </a:ln>
        </p:spPr>
        <p:txBody>
          <a:bodyPr lIns="72248" tIns="72248" rIns="72248" bIns="72248"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ctr" eaLnBrk="1" hangingPunct="1">
              <a:spcBef>
                <a:spcPct val="0"/>
              </a:spcBef>
              <a:buClrTx/>
              <a:buSzTx/>
              <a:buFontTx/>
              <a:buNone/>
            </a:pPr>
            <a:r>
              <a:rPr lang="fr-CH" altLang="fr-FR" sz="2000" dirty="0" err="1">
                <a:solidFill>
                  <a:schemeClr val="tx1"/>
                </a:solidFill>
                <a:latin typeface="Arial" panose="020B0604020202020204" pitchFamily="34" charset="0"/>
              </a:rPr>
              <a:t>HEdS</a:t>
            </a:r>
            <a:endParaRPr lang="fr-CH" altLang="fr-FR" sz="2000" dirty="0">
              <a:solidFill>
                <a:schemeClr val="tx1"/>
              </a:solidFill>
              <a:latin typeface="Arial" panose="020B0604020202020204" pitchFamily="34" charset="0"/>
            </a:endParaRPr>
          </a:p>
          <a:p>
            <a:pPr algn="ctr" eaLnBrk="1" hangingPunct="1">
              <a:spcBef>
                <a:spcPct val="0"/>
              </a:spcBef>
              <a:buClrTx/>
              <a:buSzTx/>
              <a:buFontTx/>
              <a:buNone/>
            </a:pPr>
            <a:r>
              <a:rPr lang="fr-CH" altLang="fr-FR" sz="2000" dirty="0">
                <a:solidFill>
                  <a:schemeClr val="tx1"/>
                </a:solidFill>
                <a:latin typeface="Arial" panose="020B0604020202020204" pitchFamily="34" charset="0"/>
              </a:rPr>
              <a:t>(Santé)</a:t>
            </a:r>
          </a:p>
        </p:txBody>
      </p:sp>
      <p:sp>
        <p:nvSpPr>
          <p:cNvPr id="9230" name="Rectangle 23">
            <a:extLst>
              <a:ext uri="{FF2B5EF4-FFF2-40B4-BE49-F238E27FC236}">
                <a16:creationId xmlns:a16="http://schemas.microsoft.com/office/drawing/2014/main" id="{A3C1E0F7-0E20-CA22-0EBE-37F5254BBAD0}"/>
              </a:ext>
            </a:extLst>
          </p:cNvPr>
          <p:cNvSpPr>
            <a:spLocks/>
          </p:cNvSpPr>
          <p:nvPr/>
        </p:nvSpPr>
        <p:spPr bwMode="auto">
          <a:xfrm>
            <a:off x="12299950" y="1935164"/>
            <a:ext cx="1270000"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896" tIns="50798" rIns="88896" bIns="50798"/>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ctr" eaLnBrk="1" hangingPunct="1">
              <a:spcBef>
                <a:spcPct val="0"/>
              </a:spcBef>
              <a:buClrTx/>
              <a:buSzTx/>
              <a:buFontTx/>
              <a:buNone/>
            </a:pPr>
            <a:r>
              <a:rPr lang="fr-FR" altLang="fr-FR" sz="1500" b="1">
                <a:solidFill>
                  <a:srgbClr val="000000"/>
                </a:solidFill>
                <a:latin typeface="Arial" panose="020B0604020202020204" pitchFamily="34" charset="0"/>
                <a:cs typeface="Arial" panose="020B0604020202020204" pitchFamily="34" charset="0"/>
                <a:sym typeface="Arial" panose="020B0604020202020204" pitchFamily="34" charset="0"/>
              </a:rPr>
              <a:t> </a:t>
            </a:r>
            <a:endParaRPr lang="fr-FR" altLang="fr-FR" sz="13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28" name="AutoShape 19">
            <a:extLst>
              <a:ext uri="{FF2B5EF4-FFF2-40B4-BE49-F238E27FC236}">
                <a16:creationId xmlns:a16="http://schemas.microsoft.com/office/drawing/2014/main" id="{EFDCBD9D-8C68-E221-B29A-7EBED244CA14}"/>
              </a:ext>
            </a:extLst>
          </p:cNvPr>
          <p:cNvSpPr>
            <a:spLocks/>
          </p:cNvSpPr>
          <p:nvPr/>
        </p:nvSpPr>
        <p:spPr bwMode="auto">
          <a:xfrm rot="16200000">
            <a:off x="5693569" y="3544094"/>
            <a:ext cx="230188" cy="2736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5400"/>
                </a:moveTo>
                <a:lnTo>
                  <a:pt x="5400" y="5400"/>
                </a:lnTo>
                <a:lnTo>
                  <a:pt x="5400" y="21600"/>
                </a:lnTo>
                <a:lnTo>
                  <a:pt x="16200" y="21600"/>
                </a:lnTo>
                <a:lnTo>
                  <a:pt x="16200" y="5400"/>
                </a:lnTo>
                <a:lnTo>
                  <a:pt x="21600" y="5400"/>
                </a:lnTo>
                <a:lnTo>
                  <a:pt x="10800" y="0"/>
                </a:lnTo>
                <a:lnTo>
                  <a:pt x="0" y="5400"/>
                </a:lnTo>
                <a:close/>
              </a:path>
            </a:pathLst>
          </a:custGeom>
          <a:solidFill>
            <a:schemeClr val="accent3">
              <a:lumMod val="75000"/>
            </a:schemeClr>
          </a:solidFill>
          <a:ln w="13546">
            <a:solidFill>
              <a:srgbClr val="000000"/>
            </a:solidFill>
            <a:round/>
            <a:headEnd/>
            <a:tailEnd/>
          </a:ln>
        </p:spPr>
        <p:txBody>
          <a:bodyPr lIns="72248" tIns="72248" rIns="72248" bIns="72248" anchor="ctr"/>
          <a:lstStyle/>
          <a:p>
            <a:pPr eaLnBrk="1" hangingPunct="1">
              <a:defRPr/>
            </a:pPr>
            <a:endParaRPr lang="fr-CH"/>
          </a:p>
        </p:txBody>
      </p:sp>
      <p:pic>
        <p:nvPicPr>
          <p:cNvPr id="9235" name="Rectangle 4">
            <a:extLst>
              <a:ext uri="{FF2B5EF4-FFF2-40B4-BE49-F238E27FC236}">
                <a16:creationId xmlns:a16="http://schemas.microsoft.com/office/drawing/2014/main" id="{A4380DC0-98DF-644C-09B1-82096EE98A95}"/>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3800" y="4546600"/>
            <a:ext cx="19939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a:extLst>
              <a:ext uri="{FF2B5EF4-FFF2-40B4-BE49-F238E27FC236}">
                <a16:creationId xmlns:a16="http://schemas.microsoft.com/office/drawing/2014/main" id="{9B65DA21-D0D5-99B8-C282-EBFE2D210186}"/>
              </a:ext>
            </a:extLst>
          </p:cNvPr>
          <p:cNvSpPr/>
          <p:nvPr/>
        </p:nvSpPr>
        <p:spPr>
          <a:xfrm>
            <a:off x="2463799" y="363779"/>
            <a:ext cx="6785455" cy="804383"/>
          </a:xfrm>
          <a:prstGeom prst="rect">
            <a:avLst/>
          </a:prstGeom>
          <a:solidFill>
            <a:schemeClr val="bg2"/>
          </a:solidFill>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fr-CH" sz="2000" b="1" dirty="0">
                <a:ln w="0"/>
                <a:solidFill>
                  <a:schemeClr val="tx1"/>
                </a:solidFill>
                <a:effectLst>
                  <a:outerShdw blurRad="38100" dist="19050" dir="2700000" algn="tl" rotWithShape="0">
                    <a:schemeClr val="dk1">
                      <a:alpha val="40000"/>
                    </a:schemeClr>
                  </a:outerShdw>
                </a:effectLst>
                <a:latin typeface="Arial Black" panose="020B0A04020102020204" pitchFamily="34" charset="0"/>
              </a:rPr>
              <a:t>Le parcours de formation de l'OSP  Santé</a:t>
            </a:r>
          </a:p>
        </p:txBody>
      </p:sp>
      <p:sp>
        <p:nvSpPr>
          <p:cNvPr id="26" name="Rectangle 25"/>
          <p:cNvSpPr/>
          <p:nvPr/>
        </p:nvSpPr>
        <p:spPr>
          <a:xfrm>
            <a:off x="3621742" y="5203453"/>
            <a:ext cx="224118" cy="210297"/>
          </a:xfrm>
          <a:prstGeom prst="rect">
            <a:avLst/>
          </a:prstGeom>
          <a:solidFill>
            <a:schemeClr val="accent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CH"/>
          </a:p>
        </p:txBody>
      </p:sp>
      <p:sp>
        <p:nvSpPr>
          <p:cNvPr id="3" name="Accolade ouvrante 2">
            <a:extLst>
              <a:ext uri="{FF2B5EF4-FFF2-40B4-BE49-F238E27FC236}">
                <a16:creationId xmlns:a16="http://schemas.microsoft.com/office/drawing/2014/main" id="{5607610C-8A67-9248-B2BA-5C6816B3F557}"/>
              </a:ext>
            </a:extLst>
          </p:cNvPr>
          <p:cNvSpPr/>
          <p:nvPr/>
        </p:nvSpPr>
        <p:spPr>
          <a:xfrm>
            <a:off x="4807430" y="1346160"/>
            <a:ext cx="639063" cy="3194091"/>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fr-CH"/>
          </a:p>
        </p:txBody>
      </p:sp>
      <p:sp>
        <p:nvSpPr>
          <p:cNvPr id="8" name="ZoneTexte 7">
            <a:extLst>
              <a:ext uri="{FF2B5EF4-FFF2-40B4-BE49-F238E27FC236}">
                <a16:creationId xmlns:a16="http://schemas.microsoft.com/office/drawing/2014/main" id="{B1F6080A-DB29-4A2B-0CAD-F648A23BAA4F}"/>
              </a:ext>
            </a:extLst>
          </p:cNvPr>
          <p:cNvSpPr txBox="1"/>
          <p:nvPr/>
        </p:nvSpPr>
        <p:spPr>
          <a:xfrm>
            <a:off x="2091675" y="1957078"/>
            <a:ext cx="2312777" cy="1569660"/>
          </a:xfrm>
          <a:prstGeom prst="rect">
            <a:avLst/>
          </a:prstGeom>
          <a:noFill/>
        </p:spPr>
        <p:txBody>
          <a:bodyPr wrap="square" rtlCol="0">
            <a:spAutoFit/>
          </a:bodyPr>
          <a:lstStyle/>
          <a:p>
            <a:r>
              <a:rPr lang="fr-CH" dirty="0"/>
              <a:t>Formations professionnelles tertiaires faisant suite au certificat ECG OSP</a:t>
            </a:r>
          </a:p>
          <a:p>
            <a:r>
              <a:rPr lang="fr-CH" sz="2400" b="1" dirty="0"/>
              <a:t>Santé</a:t>
            </a:r>
          </a:p>
        </p:txBody>
      </p:sp>
      <p:sp>
        <p:nvSpPr>
          <p:cNvPr id="4" name="Espace réservé du numéro de diapositive 3"/>
          <p:cNvSpPr>
            <a:spLocks noGrp="1"/>
          </p:cNvSpPr>
          <p:nvPr>
            <p:ph type="sldNum" sz="quarter" idx="12"/>
          </p:nvPr>
        </p:nvSpPr>
        <p:spPr/>
        <p:txBody>
          <a:bodyPr/>
          <a:lstStyle/>
          <a:p>
            <a:fld id="{69E57DC2-970A-4B3E-BB1C-7A09969E49DF}" type="slidenum">
              <a:rPr lang="en-US" smtClean="0"/>
              <a:t>4</a:t>
            </a:fld>
            <a:endParaRPr lang="en-US" dirty="0"/>
          </a:p>
        </p:txBody>
      </p:sp>
    </p:spTree>
    <p:extLst>
      <p:ext uri="{BB962C8B-B14F-4D97-AF65-F5344CB8AC3E}">
        <p14:creationId xmlns:p14="http://schemas.microsoft.com/office/powerpoint/2010/main" val="2031809712"/>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779929" y="386535"/>
            <a:ext cx="10936941" cy="585417"/>
          </a:xfrm>
          <a:prstGeom prst="rect">
            <a:avLst/>
          </a:prstGeom>
        </p:spPr>
        <p:txBody>
          <a:bodyPr vert="horz" lIns="91440" tIns="45720" rIns="91440" bIns="45720" rtlCol="0" anchor="t">
            <a:noAutofit/>
          </a:bodyPr>
          <a:lstStyle/>
          <a:p>
            <a:pPr defTabSz="914400">
              <a:lnSpc>
                <a:spcPct val="89000"/>
              </a:lnSpc>
              <a:spcBef>
                <a:spcPct val="0"/>
              </a:spcBef>
            </a:pPr>
            <a:r>
              <a:rPr lang="fr-FR" altLang="fr-FR"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Arial" panose="020B0604020202020204" pitchFamily="34" charset="0"/>
                <a:ea typeface="+mj-ea"/>
                <a:cs typeface="Arial" panose="020B0604020202020204" pitchFamily="34" charset="0"/>
                <a:sym typeface="Helvetica" panose="020B0604020202020204" pitchFamily="34" charset="0"/>
              </a:rPr>
              <a:t>2. Les disciplines de l'OSP Santé : 2ème et 3ème</a:t>
            </a:r>
            <a:endParaRPr lang="fr-CH"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Arial" panose="020B0604020202020204" pitchFamily="34" charset="0"/>
              <a:ea typeface="+mj-ea"/>
              <a:cs typeface="Arial" panose="020B0604020202020204" pitchFamily="34" charset="0"/>
            </a:endParaRPr>
          </a:p>
        </p:txBody>
      </p:sp>
      <p:graphicFrame>
        <p:nvGraphicFramePr>
          <p:cNvPr id="2" name="Tableau 1"/>
          <p:cNvGraphicFramePr>
            <a:graphicFrameLocks noGrp="1"/>
          </p:cNvGraphicFramePr>
          <p:nvPr>
            <p:extLst>
              <p:ext uri="{D42A27DB-BD31-4B8C-83A1-F6EECF244321}">
                <p14:modId xmlns:p14="http://schemas.microsoft.com/office/powerpoint/2010/main" val="2577339532"/>
              </p:ext>
            </p:extLst>
          </p:nvPr>
        </p:nvGraphicFramePr>
        <p:xfrm>
          <a:off x="3002797" y="1619089"/>
          <a:ext cx="6096000" cy="3649357"/>
        </p:xfrm>
        <a:graphic>
          <a:graphicData uri="http://schemas.openxmlformats.org/drawingml/2006/table">
            <a:tbl>
              <a:tblPr firstRow="1" bandRow="1">
                <a:tableStyleId>{10A1B5D5-9B99-4C35-A422-299274C87663}</a:tableStyleId>
              </a:tblPr>
              <a:tblGrid>
                <a:gridCol w="3048000">
                  <a:extLst>
                    <a:ext uri="{9D8B030D-6E8A-4147-A177-3AD203B41FA5}">
                      <a16:colId xmlns:a16="http://schemas.microsoft.com/office/drawing/2014/main" val="337443361"/>
                    </a:ext>
                  </a:extLst>
                </a:gridCol>
                <a:gridCol w="3048000">
                  <a:extLst>
                    <a:ext uri="{9D8B030D-6E8A-4147-A177-3AD203B41FA5}">
                      <a16:colId xmlns:a16="http://schemas.microsoft.com/office/drawing/2014/main" val="3921263024"/>
                    </a:ext>
                  </a:extLst>
                </a:gridCol>
              </a:tblGrid>
              <a:tr h="370840">
                <a:tc>
                  <a:txBody>
                    <a:bodyPr/>
                    <a:lstStyle/>
                    <a:p>
                      <a:r>
                        <a:rPr lang="fr-CH" dirty="0"/>
                        <a:t>2</a:t>
                      </a:r>
                      <a:r>
                        <a:rPr lang="fr-CH" baseline="30000" dirty="0"/>
                        <a:t>e</a:t>
                      </a:r>
                      <a:r>
                        <a:rPr lang="fr-CH" dirty="0"/>
                        <a:t> :</a:t>
                      </a:r>
                      <a:r>
                        <a:rPr lang="fr-CH" baseline="0" dirty="0"/>
                        <a:t> </a:t>
                      </a:r>
                      <a:r>
                        <a:rPr lang="fr-CH" dirty="0"/>
                        <a:t>OSP 24%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dirty="0"/>
                        <a:t>3</a:t>
                      </a:r>
                      <a:r>
                        <a:rPr lang="fr-CH" baseline="30000" dirty="0"/>
                        <a:t>e</a:t>
                      </a:r>
                      <a:r>
                        <a:rPr lang="fr-CH" dirty="0"/>
                        <a:t> : OSP 40%</a:t>
                      </a:r>
                    </a:p>
                  </a:txBody>
                  <a:tcPr/>
                </a:tc>
                <a:extLst>
                  <a:ext uri="{0D108BD9-81ED-4DB2-BD59-A6C34878D82A}">
                    <a16:rowId xmlns:a16="http://schemas.microsoft.com/office/drawing/2014/main" val="3977597888"/>
                  </a:ext>
                </a:extLst>
              </a:tr>
              <a:tr h="370840">
                <a:tc>
                  <a:txBody>
                    <a:bodyPr/>
                    <a:lstStyle/>
                    <a:p>
                      <a:r>
                        <a:rPr lang="fr-CH" dirty="0"/>
                        <a:t>Biologie et sciences de l'environnement (2h)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dirty="0"/>
                        <a:t>Biologie et sciences de l'environnement (3h)</a:t>
                      </a:r>
                    </a:p>
                  </a:txBody>
                  <a:tcPr/>
                </a:tc>
                <a:extLst>
                  <a:ext uri="{0D108BD9-81ED-4DB2-BD59-A6C34878D82A}">
                    <a16:rowId xmlns:a16="http://schemas.microsoft.com/office/drawing/2014/main" val="4179771086"/>
                  </a:ext>
                </a:extLst>
              </a:tr>
              <a:tr h="370840">
                <a:tc>
                  <a:txBody>
                    <a:bodyPr/>
                    <a:lstStyle/>
                    <a:p>
                      <a:r>
                        <a:rPr lang="fr-CH" dirty="0"/>
                        <a:t>Chimie (2h)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dirty="0"/>
                        <a:t>Chimie (3h)</a:t>
                      </a:r>
                    </a:p>
                  </a:txBody>
                  <a:tcPr/>
                </a:tc>
                <a:extLst>
                  <a:ext uri="{0D108BD9-81ED-4DB2-BD59-A6C34878D82A}">
                    <a16:rowId xmlns:a16="http://schemas.microsoft.com/office/drawing/2014/main" val="2595863920"/>
                  </a:ext>
                </a:extLst>
              </a:tr>
              <a:tr h="370840">
                <a:tc>
                  <a:txBody>
                    <a:bodyPr/>
                    <a:lstStyle/>
                    <a:p>
                      <a:r>
                        <a:rPr lang="fr-CH" dirty="0"/>
                        <a:t>Physique (2h)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dirty="0"/>
                        <a:t>Physique (3h)</a:t>
                      </a:r>
                    </a:p>
                  </a:txBody>
                  <a:tcPr/>
                </a:tc>
                <a:extLst>
                  <a:ext uri="{0D108BD9-81ED-4DB2-BD59-A6C34878D82A}">
                    <a16:rowId xmlns:a16="http://schemas.microsoft.com/office/drawing/2014/main" val="2481057136"/>
                  </a:ext>
                </a:extLst>
              </a:tr>
              <a:tr h="370840">
                <a:tc>
                  <a:txBody>
                    <a:bodyPr/>
                    <a:lstStyle/>
                    <a:p>
                      <a:r>
                        <a:rPr lang="fr-CH" dirty="0"/>
                        <a:t>Santé (2h)</a:t>
                      </a:r>
                    </a:p>
                  </a:txBody>
                  <a:tcPr/>
                </a:tc>
                <a:tc>
                  <a:txBody>
                    <a:bodyPr/>
                    <a:lstStyle/>
                    <a:p>
                      <a:endParaRPr lang="fr-CH" dirty="0"/>
                    </a:p>
                  </a:txBody>
                  <a:tcPr/>
                </a:tc>
                <a:extLst>
                  <a:ext uri="{0D108BD9-81ED-4DB2-BD59-A6C34878D82A}">
                    <a16:rowId xmlns:a16="http://schemas.microsoft.com/office/drawing/2014/main" val="1044586852"/>
                  </a:ext>
                </a:extLst>
              </a:tr>
              <a:tr h="370840">
                <a:tc>
                  <a:txBody>
                    <a:bodyPr/>
                    <a:lstStyle/>
                    <a:p>
                      <a:endParaRPr lang="fr-CH"/>
                    </a:p>
                  </a:txBody>
                  <a:tcPr/>
                </a:tc>
                <a:tc>
                  <a:txBody>
                    <a:bodyPr/>
                    <a:lstStyle/>
                    <a:p>
                      <a:r>
                        <a:rPr lang="fr-CH" dirty="0"/>
                        <a:t>Calcul médical (2h)</a:t>
                      </a:r>
                    </a:p>
                  </a:txBody>
                  <a:tcPr/>
                </a:tc>
                <a:extLst>
                  <a:ext uri="{0D108BD9-81ED-4DB2-BD59-A6C34878D82A}">
                    <a16:rowId xmlns:a16="http://schemas.microsoft.com/office/drawing/2014/main" val="3219623147"/>
                  </a:ext>
                </a:extLst>
              </a:tr>
              <a:tr h="370840">
                <a:tc>
                  <a:txBody>
                    <a:bodyPr/>
                    <a:lstStyle/>
                    <a:p>
                      <a:endParaRPr lang="fr-CH" dirty="0"/>
                    </a:p>
                  </a:txBody>
                  <a:tcPr/>
                </a:tc>
                <a:tc>
                  <a:txBody>
                    <a:bodyPr/>
                    <a:lstStyle/>
                    <a:p>
                      <a:r>
                        <a:rPr lang="fr-CH" dirty="0"/>
                        <a:t>Psychologie (2h)</a:t>
                      </a:r>
                    </a:p>
                  </a:txBody>
                  <a:tcPr/>
                </a:tc>
                <a:extLst>
                  <a:ext uri="{0D108BD9-81ED-4DB2-BD59-A6C34878D82A}">
                    <a16:rowId xmlns:a16="http://schemas.microsoft.com/office/drawing/2014/main" val="670784309"/>
                  </a:ext>
                </a:extLst>
              </a:tr>
              <a:tr h="413397">
                <a:tc gridSpan="2">
                  <a:txBody>
                    <a:bodyPr/>
                    <a:lstStyle/>
                    <a:p>
                      <a:r>
                        <a:rPr lang="fr-CH" dirty="0"/>
                        <a:t>Notes anticipées de 2</a:t>
                      </a:r>
                      <a:r>
                        <a:rPr lang="fr-CH" baseline="30000" dirty="0"/>
                        <a:t>e</a:t>
                      </a:r>
                      <a:r>
                        <a:rPr lang="fr-CH" dirty="0"/>
                        <a:t> -&gt; bulletin</a:t>
                      </a:r>
                      <a:r>
                        <a:rPr lang="fr-CH" baseline="0" dirty="0"/>
                        <a:t> de </a:t>
                      </a:r>
                      <a:r>
                        <a:rPr lang="fr-CH" dirty="0"/>
                        <a:t>3</a:t>
                      </a:r>
                      <a:r>
                        <a:rPr lang="fr-CH" baseline="30000" dirty="0"/>
                        <a:t>e</a:t>
                      </a:r>
                      <a:r>
                        <a:rPr lang="fr-CH" dirty="0"/>
                        <a:t> </a:t>
                      </a:r>
                      <a:endParaRPr lang="fr-CH" b="1" dirty="0">
                        <a:solidFill>
                          <a:schemeClr val="bg1"/>
                        </a:solidFill>
                      </a:endParaRPr>
                    </a:p>
                  </a:txBody>
                  <a:tcPr>
                    <a:solidFill>
                      <a:schemeClr val="accent6">
                        <a:lumMod val="60000"/>
                        <a:lumOff val="40000"/>
                      </a:schemeClr>
                    </a:solidFill>
                  </a:tcPr>
                </a:tc>
                <a:tc hMerge="1">
                  <a:txBody>
                    <a:bodyPr/>
                    <a:lstStyle/>
                    <a:p>
                      <a:endParaRPr lang="fr-CH" dirty="0"/>
                    </a:p>
                  </a:txBody>
                  <a:tcPr/>
                </a:tc>
                <a:extLst>
                  <a:ext uri="{0D108BD9-81ED-4DB2-BD59-A6C34878D82A}">
                    <a16:rowId xmlns:a16="http://schemas.microsoft.com/office/drawing/2014/main" val="3586328308"/>
                  </a:ext>
                </a:extLst>
              </a:tr>
              <a:tr h="370840">
                <a:tc>
                  <a:txBody>
                    <a:bodyPr/>
                    <a:lstStyle/>
                    <a:p>
                      <a:r>
                        <a:rPr lang="fr-CH" dirty="0"/>
                        <a:t>Note d'Arts</a:t>
                      </a:r>
                    </a:p>
                  </a:txBody>
                  <a:tcPr/>
                </a:tc>
                <a:tc>
                  <a:txBody>
                    <a:bodyPr/>
                    <a:lstStyle/>
                    <a:p>
                      <a:endParaRPr lang="fr-CH" dirty="0"/>
                    </a:p>
                  </a:txBody>
                  <a:tcPr/>
                </a:tc>
                <a:extLst>
                  <a:ext uri="{0D108BD9-81ED-4DB2-BD59-A6C34878D82A}">
                    <a16:rowId xmlns:a16="http://schemas.microsoft.com/office/drawing/2014/main" val="743467315"/>
                  </a:ext>
                </a:extLst>
              </a:tr>
            </a:tbl>
          </a:graphicData>
        </a:graphic>
      </p:graphicFrame>
      <p:cxnSp>
        <p:nvCxnSpPr>
          <p:cNvPr id="8" name="Connecteur droit avec flèche 7"/>
          <p:cNvCxnSpPr/>
          <p:nvPr/>
        </p:nvCxnSpPr>
        <p:spPr>
          <a:xfrm>
            <a:off x="4400805" y="5106837"/>
            <a:ext cx="1889185" cy="0"/>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 name="ZoneTexte 4"/>
          <p:cNvSpPr txBox="1"/>
          <p:nvPr/>
        </p:nvSpPr>
        <p:spPr>
          <a:xfrm>
            <a:off x="2749119" y="5749379"/>
            <a:ext cx="7215067" cy="307777"/>
          </a:xfrm>
          <a:prstGeom prst="rect">
            <a:avLst/>
          </a:prstGeom>
          <a:noFill/>
        </p:spPr>
        <p:txBody>
          <a:bodyPr wrap="square" rtlCol="0">
            <a:spAutoFit/>
          </a:bodyPr>
          <a:lstStyle/>
          <a:p>
            <a:r>
              <a:rPr lang="fr-CH" sz="1400" i="1" dirty="0"/>
              <a:t>Arts = Musique ou Arts dramatiques ou Arts visuels</a:t>
            </a:r>
          </a:p>
        </p:txBody>
      </p:sp>
      <p:sp>
        <p:nvSpPr>
          <p:cNvPr id="6"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5</a:t>
            </a:fld>
            <a:endParaRPr lang="en-US" dirty="0"/>
          </a:p>
        </p:txBody>
      </p:sp>
    </p:spTree>
    <p:extLst>
      <p:ext uri="{BB962C8B-B14F-4D97-AF65-F5344CB8AC3E}">
        <p14:creationId xmlns:p14="http://schemas.microsoft.com/office/powerpoint/2010/main" val="1535264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524000" y="150865"/>
            <a:ext cx="10107168" cy="585417"/>
          </a:xfrm>
          <a:prstGeom prst="rect">
            <a:avLst/>
          </a:prstGeom>
        </p:spPr>
        <p:txBody>
          <a:bodyPr vert="horz" lIns="91440" tIns="45720" rIns="91440" bIns="45720" rtlCol="0" anchor="t">
            <a:noAutofit/>
          </a:bodyPr>
          <a:lstStyle/>
          <a:p>
            <a:pPr defTabSz="914400">
              <a:lnSpc>
                <a:spcPct val="89000"/>
              </a:lnSpc>
              <a:spcBef>
                <a:spcPct val="0"/>
              </a:spcBef>
            </a:pPr>
            <a:r>
              <a:rPr lang="fr-FR" altLang="fr-FR"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Arial" panose="020B0604020202020204" pitchFamily="34" charset="0"/>
                <a:ea typeface="+mj-ea"/>
                <a:cs typeface="Arial" panose="020B0604020202020204" pitchFamily="34" charset="0"/>
                <a:sym typeface="Helvetica" panose="020B0604020202020204" pitchFamily="34" charset="0"/>
              </a:rPr>
              <a:t>3. Les formations en lien avec l'OSP Santé</a:t>
            </a:r>
            <a:endParaRPr lang="fr-CH"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Arial" panose="020B0604020202020204" pitchFamily="34" charset="0"/>
              <a:ea typeface="+mj-ea"/>
              <a:cs typeface="Arial" panose="020B0604020202020204" pitchFamily="34" charset="0"/>
            </a:endParaRPr>
          </a:p>
        </p:txBody>
      </p:sp>
      <p:sp>
        <p:nvSpPr>
          <p:cNvPr id="5" name="Rectangle 3"/>
          <p:cNvSpPr txBox="1">
            <a:spLocks noChangeArrowheads="1"/>
          </p:cNvSpPr>
          <p:nvPr/>
        </p:nvSpPr>
        <p:spPr bwMode="auto">
          <a:xfrm>
            <a:off x="2290192" y="2288062"/>
            <a:ext cx="8208963" cy="3569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896" tIns="50798" rIns="88896" bIns="50798" numCol="1" anchor="t" anchorCtr="0" compatLnSpc="1">
            <a:prstTxWarp prst="textNoShape">
              <a:avLst/>
            </a:prstTxWarp>
          </a:bodyPr>
          <a:lstStyle>
            <a:lvl1pPr marL="342900" indent="-342900" algn="l" rtl="0" eaLnBrk="1" fontAlgn="base" hangingPunct="1">
              <a:spcBef>
                <a:spcPct val="20000"/>
              </a:spcBef>
              <a:spcAft>
                <a:spcPct val="0"/>
              </a:spcAft>
              <a:buSzPct val="9500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sz="16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defTabSz="1300163">
              <a:lnSpc>
                <a:spcPct val="80000"/>
              </a:lnSpc>
              <a:spcBef>
                <a:spcPts val="700"/>
              </a:spcBef>
              <a:buNone/>
              <a:defRPr/>
            </a:pPr>
            <a:endParaRPr lang="fr-FR" altLang="fr-FR" sz="1300" b="1" kern="0" dirty="0">
              <a:latin typeface="Arial" panose="020B0604020202020204" pitchFamily="34" charset="0"/>
              <a:cs typeface="Arial" panose="020B0604020202020204" pitchFamily="34" charset="0"/>
              <a:sym typeface="Helvetica" pitchFamily="34" charset="0"/>
            </a:endParaRPr>
          </a:p>
          <a:p>
            <a:pPr marL="0" indent="0" defTabSz="1300163">
              <a:lnSpc>
                <a:spcPct val="80000"/>
              </a:lnSpc>
              <a:spcBef>
                <a:spcPts val="700"/>
              </a:spcBef>
              <a:spcAft>
                <a:spcPts val="600"/>
              </a:spcAft>
              <a:buNone/>
              <a:defRPr/>
            </a:pPr>
            <a:r>
              <a:rPr lang="fr-FR" altLang="fr-FR" sz="2000" i="1" kern="0" dirty="0">
                <a:latin typeface="Arial" panose="020B0604020202020204" pitchFamily="34" charset="0"/>
                <a:cs typeface="Arial" panose="020B0604020202020204" pitchFamily="34" charset="0"/>
                <a:sym typeface="Helvetica" pitchFamily="34" charset="0"/>
              </a:rPr>
              <a:t>Les professions de la santé accessibles par </a:t>
            </a:r>
            <a:r>
              <a:rPr lang="fr-FR" altLang="fr-FR" sz="2000" b="1" i="1" kern="0" dirty="0">
                <a:latin typeface="Arial" panose="020B0604020202020204" pitchFamily="34" charset="0"/>
                <a:cs typeface="Arial" panose="020B0604020202020204" pitchFamily="34" charset="0"/>
                <a:sym typeface="Helvetica" pitchFamily="34" charset="0"/>
              </a:rPr>
              <a:t>un CFC </a:t>
            </a:r>
            <a:r>
              <a:rPr lang="fr-FR" altLang="fr-FR" sz="2000" i="1" kern="0" dirty="0">
                <a:latin typeface="Arial" panose="020B0604020202020204" pitchFamily="34" charset="0"/>
                <a:cs typeface="Arial" panose="020B0604020202020204" pitchFamily="34" charset="0"/>
                <a:sym typeface="Helvetica" pitchFamily="34" charset="0"/>
              </a:rPr>
              <a:t>:</a:t>
            </a:r>
          </a:p>
          <a:p>
            <a:pPr marL="549275" lvl="2" indent="-92075" defTabSz="1300163">
              <a:spcBef>
                <a:spcPts val="600"/>
              </a:spcBef>
              <a:spcAft>
                <a:spcPts val="0"/>
              </a:spcAft>
              <a:buClr>
                <a:srgbClr val="000000"/>
              </a:buClr>
              <a:buFont typeface="ArialMT" charset="0"/>
              <a:buChar char="•"/>
              <a:defRPr/>
            </a:pPr>
            <a:r>
              <a:rPr lang="fr-FR" altLang="fr-FR" sz="2000" kern="0" dirty="0">
                <a:latin typeface="Arial" panose="020B0604020202020204" pitchFamily="34" charset="0"/>
                <a:cs typeface="Arial" panose="020B0604020202020204" pitchFamily="34" charset="0"/>
                <a:sym typeface="Helvetica" pitchFamily="34" charset="0"/>
              </a:rPr>
              <a:t> </a:t>
            </a:r>
            <a:r>
              <a:rPr lang="fr-FR" altLang="fr-FR" sz="1800" b="1" kern="0" dirty="0" err="1">
                <a:solidFill>
                  <a:schemeClr val="accent6">
                    <a:lumMod val="75000"/>
                  </a:schemeClr>
                </a:solidFill>
                <a:latin typeface="Arial" panose="020B0604020202020204" pitchFamily="34" charset="0"/>
                <a:cs typeface="Arial" panose="020B0604020202020204" pitchFamily="34" charset="0"/>
                <a:sym typeface="Helvetica" pitchFamily="34" charset="0"/>
              </a:rPr>
              <a:t>A</a:t>
            </a:r>
            <a:r>
              <a:rPr lang="fr-FR" altLang="fr-FR" sz="1800" kern="0" dirty="0" err="1">
                <a:latin typeface="Arial" panose="020B0604020202020204" pitchFamily="34" charset="0"/>
                <a:cs typeface="Arial" panose="020B0604020202020204" pitchFamily="34" charset="0"/>
                <a:sym typeface="Helvetica" pitchFamily="34" charset="0"/>
              </a:rPr>
              <a:t>ssistant·e</a:t>
            </a:r>
            <a:r>
              <a:rPr lang="fr-FR" altLang="fr-FR" sz="1800" kern="0" dirty="0">
                <a:latin typeface="Arial" panose="020B0604020202020204" pitchFamily="34" charset="0"/>
                <a:cs typeface="Arial" panose="020B0604020202020204" pitchFamily="34" charset="0"/>
                <a:sym typeface="Helvetica" pitchFamily="34" charset="0"/>
              </a:rPr>
              <a:t> en soins et santé communautaire</a:t>
            </a:r>
          </a:p>
          <a:p>
            <a:pPr marL="549275" lvl="2" indent="-92075" defTabSz="1300163">
              <a:spcBef>
                <a:spcPts val="600"/>
              </a:spcBef>
              <a:spcAft>
                <a:spcPts val="0"/>
              </a:spcAft>
              <a:buClr>
                <a:srgbClr val="000000"/>
              </a:buClr>
              <a:buFont typeface="ArialMT" charset="0"/>
              <a:buChar char="•"/>
              <a:defRPr/>
            </a:pPr>
            <a:r>
              <a:rPr lang="fr-FR" altLang="fr-FR" sz="1800" kern="0" dirty="0">
                <a:solidFill>
                  <a:srgbClr val="92D050"/>
                </a:solidFill>
                <a:latin typeface="Arial" panose="020B0604020202020204" pitchFamily="34" charset="0"/>
                <a:cs typeface="Arial" panose="020B0604020202020204" pitchFamily="34" charset="0"/>
                <a:sym typeface="Helvetica" pitchFamily="34" charset="0"/>
              </a:rPr>
              <a:t> </a:t>
            </a:r>
            <a:r>
              <a:rPr lang="fr-FR" altLang="fr-FR" sz="1800" b="1" kern="0" dirty="0" err="1">
                <a:solidFill>
                  <a:schemeClr val="accent6">
                    <a:lumMod val="75000"/>
                  </a:schemeClr>
                </a:solidFill>
                <a:latin typeface="Arial" panose="020B0604020202020204" pitchFamily="34" charset="0"/>
                <a:cs typeface="Arial" panose="020B0604020202020204" pitchFamily="34" charset="0"/>
                <a:sym typeface="Helvetica" pitchFamily="34" charset="0"/>
              </a:rPr>
              <a:t>A</a:t>
            </a:r>
            <a:r>
              <a:rPr lang="fr-FR" altLang="fr-FR" sz="1800" kern="0" dirty="0" err="1">
                <a:latin typeface="Arial" panose="020B0604020202020204" pitchFamily="34" charset="0"/>
                <a:cs typeface="Arial" panose="020B0604020202020204" pitchFamily="34" charset="0"/>
                <a:sym typeface="Helvetica" pitchFamily="34" charset="0"/>
              </a:rPr>
              <a:t>ssistant·e</a:t>
            </a:r>
            <a:r>
              <a:rPr lang="fr-FR" altLang="fr-FR" sz="1800" kern="0" dirty="0">
                <a:latin typeface="Arial" panose="020B0604020202020204" pitchFamily="34" charset="0"/>
                <a:cs typeface="Arial" panose="020B0604020202020204" pitchFamily="34" charset="0"/>
                <a:sym typeface="Helvetica" pitchFamily="34" charset="0"/>
              </a:rPr>
              <a:t> dentaire (formation duale)</a:t>
            </a:r>
          </a:p>
          <a:p>
            <a:pPr marL="549275" lvl="2" indent="-92075" defTabSz="1300163">
              <a:spcBef>
                <a:spcPts val="600"/>
              </a:spcBef>
              <a:spcAft>
                <a:spcPts val="600"/>
              </a:spcAft>
              <a:buClr>
                <a:srgbClr val="000000"/>
              </a:buClr>
              <a:buFont typeface="ArialMT" charset="0"/>
              <a:buChar char="•"/>
              <a:defRPr/>
            </a:pPr>
            <a:r>
              <a:rPr lang="fr-FR" altLang="fr-FR" sz="1800" kern="0" dirty="0">
                <a:solidFill>
                  <a:srgbClr val="3366FF"/>
                </a:solidFill>
                <a:latin typeface="Arial" panose="020B0604020202020204" pitchFamily="34" charset="0"/>
                <a:cs typeface="Arial" panose="020B0604020202020204" pitchFamily="34" charset="0"/>
                <a:sym typeface="Helvetica" pitchFamily="34" charset="0"/>
              </a:rPr>
              <a:t> </a:t>
            </a:r>
            <a:r>
              <a:rPr lang="fr-FR" altLang="fr-FR" sz="1800" b="1" kern="0" dirty="0" err="1">
                <a:solidFill>
                  <a:schemeClr val="accent6">
                    <a:lumMod val="75000"/>
                  </a:schemeClr>
                </a:solidFill>
                <a:latin typeface="Arial" panose="020B0604020202020204" pitchFamily="34" charset="0"/>
                <a:cs typeface="Arial" panose="020B0604020202020204" pitchFamily="34" charset="0"/>
                <a:sym typeface="Helvetica" pitchFamily="34" charset="0"/>
              </a:rPr>
              <a:t>A</a:t>
            </a:r>
            <a:r>
              <a:rPr lang="fr-FR" altLang="fr-FR" sz="1800" kern="0" dirty="0" err="1">
                <a:latin typeface="Arial" panose="020B0604020202020204" pitchFamily="34" charset="0"/>
                <a:cs typeface="Arial" panose="020B0604020202020204" pitchFamily="34" charset="0"/>
                <a:sym typeface="Helvetica" pitchFamily="34" charset="0"/>
              </a:rPr>
              <a:t>ssistant·e</a:t>
            </a:r>
            <a:r>
              <a:rPr lang="fr-FR" altLang="fr-FR" sz="1800" kern="0" dirty="0">
                <a:latin typeface="Arial" panose="020B0604020202020204" pitchFamily="34" charset="0"/>
                <a:cs typeface="Arial" panose="020B0604020202020204" pitchFamily="34" charset="0"/>
                <a:sym typeface="Helvetica" pitchFamily="34" charset="0"/>
              </a:rPr>
              <a:t> en pharmacie (formation duale)</a:t>
            </a:r>
          </a:p>
          <a:p>
            <a:pPr marL="549275" lvl="2" indent="-92075" defTabSz="1300163">
              <a:spcBef>
                <a:spcPts val="600"/>
              </a:spcBef>
              <a:spcAft>
                <a:spcPts val="600"/>
              </a:spcAft>
              <a:buClr>
                <a:srgbClr val="000000"/>
              </a:buClr>
              <a:buFont typeface="ArialMT" charset="0"/>
              <a:buChar char="•"/>
              <a:defRPr/>
            </a:pPr>
            <a:r>
              <a:rPr lang="fr-FR" altLang="fr-FR" sz="1800" kern="0" dirty="0">
                <a:solidFill>
                  <a:srgbClr val="6600FF"/>
                </a:solidFill>
                <a:latin typeface="Arial" panose="020B0604020202020204" pitchFamily="34" charset="0"/>
                <a:cs typeface="Arial" panose="020B0604020202020204" pitchFamily="34" charset="0"/>
                <a:sym typeface="Helvetica" pitchFamily="34" charset="0"/>
              </a:rPr>
              <a:t> </a:t>
            </a:r>
            <a:r>
              <a:rPr lang="fr-FR" altLang="fr-FR" sz="1800" b="1" kern="0" dirty="0" err="1">
                <a:solidFill>
                  <a:schemeClr val="accent6">
                    <a:lumMod val="75000"/>
                  </a:schemeClr>
                </a:solidFill>
                <a:latin typeface="Arial" panose="020B0604020202020204" pitchFamily="34" charset="0"/>
                <a:cs typeface="Arial" panose="020B0604020202020204" pitchFamily="34" charset="0"/>
                <a:sym typeface="Helvetica" pitchFamily="34" charset="0"/>
              </a:rPr>
              <a:t>A</a:t>
            </a:r>
            <a:r>
              <a:rPr lang="fr-FR" altLang="fr-FR" sz="1800" kern="0" dirty="0" err="1">
                <a:latin typeface="Arial" panose="020B0604020202020204" pitchFamily="34" charset="0"/>
                <a:cs typeface="Arial" panose="020B0604020202020204" pitchFamily="34" charset="0"/>
                <a:sym typeface="Helvetica" pitchFamily="34" charset="0"/>
              </a:rPr>
              <a:t>ssistant·e</a:t>
            </a:r>
            <a:r>
              <a:rPr lang="fr-FR" altLang="fr-FR" sz="1800" kern="0" dirty="0">
                <a:latin typeface="Arial" panose="020B0604020202020204" pitchFamily="34" charset="0"/>
                <a:cs typeface="Arial" panose="020B0604020202020204" pitchFamily="34" charset="0"/>
                <a:sym typeface="Helvetica" pitchFamily="34" charset="0"/>
              </a:rPr>
              <a:t> de médecin (formation duale)</a:t>
            </a:r>
          </a:p>
          <a:p>
            <a:pPr marL="549275" lvl="2" indent="-92075" defTabSz="1300163">
              <a:spcBef>
                <a:spcPts val="600"/>
              </a:spcBef>
              <a:spcAft>
                <a:spcPts val="600"/>
              </a:spcAft>
              <a:buClr>
                <a:srgbClr val="000000"/>
              </a:buClr>
              <a:buFont typeface="ArialMT" charset="0"/>
              <a:buChar char="•"/>
              <a:defRPr/>
            </a:pPr>
            <a:r>
              <a:rPr lang="fr-FR" altLang="fr-FR" sz="1800" kern="0" dirty="0">
                <a:latin typeface="Arial" panose="020B0604020202020204" pitchFamily="34" charset="0"/>
                <a:cs typeface="Arial" panose="020B0604020202020204" pitchFamily="34" charset="0"/>
                <a:sym typeface="Helvetica" pitchFamily="34" charset="0"/>
              </a:rPr>
              <a:t> </a:t>
            </a:r>
            <a:r>
              <a:rPr lang="fr-FR" altLang="fr-FR" sz="1800" b="1" kern="0" dirty="0" err="1">
                <a:solidFill>
                  <a:schemeClr val="accent6">
                    <a:lumMod val="75000"/>
                  </a:schemeClr>
                </a:solidFill>
                <a:latin typeface="Arial" panose="020B0604020202020204" pitchFamily="34" charset="0"/>
                <a:cs typeface="Arial" panose="020B0604020202020204" pitchFamily="34" charset="0"/>
                <a:sym typeface="Helvetica" pitchFamily="34" charset="0"/>
              </a:rPr>
              <a:t>L</a:t>
            </a:r>
            <a:r>
              <a:rPr lang="fr-FR" altLang="fr-FR" sz="1800" kern="0" dirty="0" err="1">
                <a:latin typeface="Arial" panose="020B0604020202020204" pitchFamily="34" charset="0"/>
                <a:cs typeface="Arial" panose="020B0604020202020204" pitchFamily="34" charset="0"/>
                <a:sym typeface="Helvetica" pitchFamily="34" charset="0"/>
              </a:rPr>
              <a:t>aborantin·e</a:t>
            </a:r>
            <a:r>
              <a:rPr lang="fr-FR" altLang="fr-FR" sz="1800" kern="0" dirty="0">
                <a:latin typeface="Arial" panose="020B0604020202020204" pitchFamily="34" charset="0"/>
                <a:cs typeface="Arial" panose="020B0604020202020204" pitchFamily="34" charset="0"/>
                <a:sym typeface="Helvetica" pitchFamily="34" charset="0"/>
              </a:rPr>
              <a:t> en chimie ou en biologie</a:t>
            </a:r>
          </a:p>
          <a:p>
            <a:pPr marL="549275" lvl="2" indent="-92075" defTabSz="1300163">
              <a:spcBef>
                <a:spcPts val="600"/>
              </a:spcBef>
              <a:spcAft>
                <a:spcPts val="600"/>
              </a:spcAft>
              <a:buClr>
                <a:srgbClr val="000000"/>
              </a:buClr>
              <a:buFont typeface="ArialMT" charset="0"/>
              <a:buChar char="•"/>
              <a:defRPr/>
            </a:pPr>
            <a:r>
              <a:rPr lang="fr-FR" altLang="fr-FR" sz="1800" kern="0" dirty="0">
                <a:solidFill>
                  <a:srgbClr val="6600FF"/>
                </a:solidFill>
                <a:latin typeface="Arial" panose="020B0604020202020204" pitchFamily="34" charset="0"/>
                <a:cs typeface="Arial" panose="020B0604020202020204" pitchFamily="34" charset="0"/>
                <a:sym typeface="Helvetica" pitchFamily="34" charset="0"/>
              </a:rPr>
              <a:t> </a:t>
            </a:r>
            <a:r>
              <a:rPr lang="fr-FR" altLang="fr-FR" sz="1800" b="1" kern="0" dirty="0" err="1">
                <a:solidFill>
                  <a:schemeClr val="accent6">
                    <a:lumMod val="75000"/>
                  </a:schemeClr>
                </a:solidFill>
                <a:latin typeface="Arial" panose="020B0604020202020204" pitchFamily="34" charset="0"/>
                <a:cs typeface="Arial" panose="020B0604020202020204" pitchFamily="34" charset="0"/>
                <a:sym typeface="Helvetica" pitchFamily="34" charset="0"/>
              </a:rPr>
              <a:t>T</a:t>
            </a:r>
            <a:r>
              <a:rPr lang="fr-FR" altLang="fr-FR" sz="1800" kern="0" dirty="0" err="1">
                <a:latin typeface="Arial" panose="020B0604020202020204" pitchFamily="34" charset="0"/>
                <a:cs typeface="Arial" panose="020B0604020202020204" pitchFamily="34" charset="0"/>
                <a:sym typeface="Helvetica" pitchFamily="34" charset="0"/>
              </a:rPr>
              <a:t>echnicien·ne</a:t>
            </a:r>
            <a:r>
              <a:rPr lang="fr-FR" altLang="fr-FR" sz="1800" kern="0" dirty="0">
                <a:latin typeface="Arial" panose="020B0604020202020204" pitchFamily="34" charset="0"/>
                <a:cs typeface="Arial" panose="020B0604020202020204" pitchFamily="34" charset="0"/>
                <a:sym typeface="Helvetica" pitchFamily="34" charset="0"/>
              </a:rPr>
              <a:t> dentiste (formation duale en 4 ans)</a:t>
            </a:r>
          </a:p>
          <a:p>
            <a:pPr marL="0" indent="0" defTabSz="1300163">
              <a:lnSpc>
                <a:spcPct val="80000"/>
              </a:lnSpc>
              <a:spcBef>
                <a:spcPts val="700"/>
              </a:spcBef>
              <a:spcAft>
                <a:spcPts val="600"/>
              </a:spcAft>
              <a:buNone/>
              <a:defRPr/>
            </a:pPr>
            <a:endParaRPr lang="fr-FR" altLang="fr-FR" sz="1800" kern="0" dirty="0">
              <a:latin typeface="Arial" panose="020B0604020202020204" pitchFamily="34" charset="0"/>
              <a:cs typeface="Arial" panose="020B0604020202020204" pitchFamily="34" charset="0"/>
              <a:sym typeface="Arial" pitchFamily="34" charset="0"/>
            </a:endParaRPr>
          </a:p>
        </p:txBody>
      </p:sp>
      <p:sp>
        <p:nvSpPr>
          <p:cNvPr id="2" name="Rectangle 1"/>
          <p:cNvSpPr/>
          <p:nvPr/>
        </p:nvSpPr>
        <p:spPr>
          <a:xfrm>
            <a:off x="1822672" y="1276558"/>
            <a:ext cx="8336370" cy="707886"/>
          </a:xfrm>
          <a:prstGeom prst="rect">
            <a:avLst/>
          </a:prstGeom>
        </p:spPr>
        <p:txBody>
          <a:bodyPr wrap="square">
            <a:spAutoFit/>
          </a:bodyPr>
          <a:lstStyle/>
          <a:p>
            <a:pPr algn="ctr"/>
            <a:r>
              <a:rPr lang="fr-FR" altLang="fr-FR" sz="2000" b="1" dirty="0">
                <a:solidFill>
                  <a:schemeClr val="accent6">
                    <a:lumMod val="75000"/>
                  </a:schemeClr>
                </a:solidFill>
                <a:latin typeface="Arial" panose="020B0604020202020204" pitchFamily="34" charset="0"/>
                <a:cs typeface="Arial" panose="020B0604020202020204" pitchFamily="34" charset="0"/>
                <a:sym typeface="Helvetica" panose="020B0604020202020204" pitchFamily="34" charset="0"/>
              </a:rPr>
              <a:t>Pour les élèves qui ne finiront pas l'ECG </a:t>
            </a:r>
            <a:r>
              <a:rPr lang="fr-FR" altLang="fr-FR" sz="2000" b="1" u="sng" dirty="0">
                <a:solidFill>
                  <a:schemeClr val="accent6">
                    <a:lumMod val="75000"/>
                  </a:schemeClr>
                </a:solidFill>
                <a:latin typeface="Arial" panose="020B0604020202020204" pitchFamily="34" charset="0"/>
                <a:cs typeface="Arial" panose="020B0604020202020204" pitchFamily="34" charset="0"/>
                <a:sym typeface="Helvetica" panose="020B0604020202020204" pitchFamily="34" charset="0"/>
              </a:rPr>
              <a:t>ou</a:t>
            </a:r>
            <a:r>
              <a:rPr lang="fr-FR" altLang="fr-FR" sz="2000" b="1" dirty="0">
                <a:solidFill>
                  <a:schemeClr val="accent6">
                    <a:lumMod val="75000"/>
                  </a:schemeClr>
                </a:solidFill>
                <a:latin typeface="Arial" panose="020B0604020202020204" pitchFamily="34" charset="0"/>
                <a:cs typeface="Arial" panose="020B0604020202020204" pitchFamily="34" charset="0"/>
                <a:sym typeface="Helvetica" panose="020B0604020202020204" pitchFamily="34" charset="0"/>
              </a:rPr>
              <a:t> qui ne souhaiteront pas aller en formation ES ou HES</a:t>
            </a:r>
            <a:endParaRPr lang="fr-CH" sz="2000" b="1" dirty="0">
              <a:solidFill>
                <a:schemeClr val="accent6">
                  <a:lumMod val="75000"/>
                </a:schemeClr>
              </a:solidFill>
              <a:latin typeface="Arial" panose="020B0604020202020204" pitchFamily="34" charset="0"/>
              <a:cs typeface="Arial" panose="020B0604020202020204" pitchFamily="34" charset="0"/>
            </a:endParaRPr>
          </a:p>
        </p:txBody>
      </p:sp>
      <p:sp>
        <p:nvSpPr>
          <p:cNvPr id="6"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6</a:t>
            </a:fld>
            <a:endParaRPr lang="en-US" dirty="0"/>
          </a:p>
        </p:txBody>
      </p:sp>
    </p:spTree>
    <p:extLst>
      <p:ext uri="{BB962C8B-B14F-4D97-AF65-F5344CB8AC3E}">
        <p14:creationId xmlns:p14="http://schemas.microsoft.com/office/powerpoint/2010/main" val="3045077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AutoShape 4"/>
          <p:cNvSpPr>
            <a:spLocks/>
          </p:cNvSpPr>
          <p:nvPr/>
        </p:nvSpPr>
        <p:spPr bwMode="auto">
          <a:xfrm>
            <a:off x="998019" y="552931"/>
            <a:ext cx="10071008" cy="473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pPr algn="ctr" defTabSz="914145">
              <a:defRPr/>
            </a:pPr>
            <a:r>
              <a:rPr lang="fr-CH" sz="3200" b="1" dirty="0">
                <a:solidFill>
                  <a:schemeClr val="accent6">
                    <a:lumMod val="75000"/>
                  </a:schemeClr>
                </a:solidFill>
                <a:latin typeface="Arial" panose="020B0604020202020204" pitchFamily="34" charset="0"/>
                <a:ea typeface="+mj-ea"/>
                <a:cs typeface="Arial" panose="020B0604020202020204" pitchFamily="34" charset="0"/>
              </a:rPr>
              <a:t>Processus pour une entrée en formation professionnelle</a:t>
            </a:r>
            <a:endParaRPr lang="fr-FR" sz="3200" b="1" dirty="0">
              <a:solidFill>
                <a:schemeClr val="accent6">
                  <a:lumMod val="75000"/>
                </a:schemeClr>
              </a:solidFill>
              <a:latin typeface="Arial" panose="020B0604020202020204" pitchFamily="34" charset="0"/>
              <a:ea typeface="+mj-ea"/>
              <a:cs typeface="Arial" panose="020B0604020202020204" pitchFamily="34" charset="0"/>
            </a:endParaRPr>
          </a:p>
        </p:txBody>
      </p:sp>
      <p:sp>
        <p:nvSpPr>
          <p:cNvPr id="6"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7</a:t>
            </a:fld>
            <a:endParaRPr lang="en-US" dirty="0"/>
          </a:p>
        </p:txBody>
      </p:sp>
      <p:sp>
        <p:nvSpPr>
          <p:cNvPr id="7" name="Espace réservé du contenu 2">
            <a:extLst>
              <a:ext uri="{FF2B5EF4-FFF2-40B4-BE49-F238E27FC236}">
                <a16:creationId xmlns:a16="http://schemas.microsoft.com/office/drawing/2014/main" id="{B87DE42F-865F-0077-8606-B7012B81E5D6}"/>
              </a:ext>
            </a:extLst>
          </p:cNvPr>
          <p:cNvSpPr>
            <a:spLocks noGrp="1"/>
          </p:cNvSpPr>
          <p:nvPr>
            <p:ph idx="1"/>
          </p:nvPr>
        </p:nvSpPr>
        <p:spPr>
          <a:xfrm>
            <a:off x="1551950" y="1674812"/>
            <a:ext cx="9517077" cy="3893231"/>
          </a:xfrm>
        </p:spPr>
        <p:txBody>
          <a:bodyPr>
            <a:noAutofit/>
          </a:bodyPr>
          <a:lstStyle/>
          <a:p>
            <a:pPr>
              <a:spcBef>
                <a:spcPct val="0"/>
              </a:spcBef>
              <a:buClr>
                <a:schemeClr val="tx1"/>
              </a:buClr>
              <a:buFont typeface="Arial" panose="020B0604020202020204" pitchFamily="34" charset="0"/>
              <a:buChar char="•"/>
            </a:pP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Rendez-vous avec</a:t>
            </a:r>
            <a:r>
              <a:rPr lang="fr-FR" altLang="fr-FR" b="1" dirty="0">
                <a:solidFill>
                  <a:schemeClr val="tx1"/>
                </a:solidFill>
                <a:latin typeface="Arial" panose="020B0604020202020204" pitchFamily="34" charset="0"/>
                <a:cs typeface="Arial" panose="020B0604020202020204" pitchFamily="34" charset="0"/>
                <a:sym typeface="Arial" panose="020B0604020202020204" pitchFamily="34" charset="0"/>
              </a:rPr>
              <a:t> la psychologue conseillère en orientation</a:t>
            </a: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 Madame Claudia Mermillod (bureau </a:t>
            </a:r>
            <a:r>
              <a:rPr lang="fr-FR" altLang="fr-FR" b="1" dirty="0">
                <a:solidFill>
                  <a:schemeClr val="tx1"/>
                </a:solidFill>
                <a:latin typeface="Arial" panose="020B0604020202020204" pitchFamily="34" charset="0"/>
                <a:cs typeface="Arial" panose="020B0604020202020204" pitchFamily="34" charset="0"/>
                <a:sym typeface="Arial" panose="020B0604020202020204" pitchFamily="34" charset="0"/>
              </a:rPr>
              <a:t>252),</a:t>
            </a: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 pour déterminer le domaine dans lequel l'élève souhaiterait se diriger (claudia.mermillod@etat.ge.ch).</a:t>
            </a:r>
          </a:p>
          <a:p>
            <a:pPr hangingPunct="1">
              <a:spcBef>
                <a:spcPct val="0"/>
              </a:spcBef>
              <a:buClr>
                <a:schemeClr val="tx1"/>
              </a:buClr>
              <a:buFont typeface="Arial" panose="020B0604020202020204" pitchFamily="34" charset="0"/>
              <a:buChar char="•"/>
            </a:pPr>
            <a:endParaRPr lang="fr-FR" altLang="fr-FR" dirty="0">
              <a:solidFill>
                <a:srgbClr val="000000"/>
              </a:solidFill>
              <a:latin typeface="Arial" panose="020B0604020202020204" pitchFamily="34" charset="0"/>
              <a:cs typeface="Arial" panose="020B0604020202020204" pitchFamily="34" charset="0"/>
              <a:sym typeface="Arial" panose="020B0604020202020204" pitchFamily="34" charset="0"/>
            </a:endParaRPr>
          </a:p>
          <a:p>
            <a:pPr>
              <a:spcBef>
                <a:spcPct val="0"/>
              </a:spcBef>
              <a:buClr>
                <a:schemeClr val="tx1"/>
              </a:buClr>
              <a:buFont typeface="Arial" panose="020B0604020202020204" pitchFamily="34" charset="0"/>
              <a:buChar char="•"/>
            </a:pPr>
            <a:r>
              <a:rPr lang="fr-FR" altLang="fr-FR" dirty="0">
                <a:solidFill>
                  <a:srgbClr val="000000"/>
                </a:solidFill>
                <a:latin typeface="Arial" panose="020B0604020202020204" pitchFamily="34" charset="0"/>
                <a:cs typeface="Arial" panose="020B0604020202020204" pitchFamily="34" charset="0"/>
                <a:sym typeface="Arial" panose="020B0604020202020204" pitchFamily="34" charset="0"/>
              </a:rPr>
              <a:t>Rendez-vous avec </a:t>
            </a:r>
            <a:r>
              <a:rPr lang="fr-FR" altLang="fr-FR" b="1" dirty="0">
                <a:solidFill>
                  <a:srgbClr val="000000"/>
                </a:solidFill>
                <a:latin typeface="Arial" panose="020B0604020202020204" pitchFamily="34" charset="0"/>
                <a:cs typeface="Arial" panose="020B0604020202020204" pitchFamily="34" charset="0"/>
                <a:sym typeface="Arial" panose="020B0604020202020204" pitchFamily="34" charset="0"/>
              </a:rPr>
              <a:t>le conseiller en formation</a:t>
            </a:r>
            <a:r>
              <a:rPr lang="fr-FR" altLang="fr-FR" dirty="0">
                <a:solidFill>
                  <a:srgbClr val="000000"/>
                </a:solidFill>
                <a:latin typeface="Arial" panose="020B0604020202020204" pitchFamily="34" charset="0"/>
                <a:cs typeface="Arial" panose="020B0604020202020204" pitchFamily="34" charset="0"/>
                <a:sym typeface="Arial" panose="020B0604020202020204" pitchFamily="34" charset="0"/>
              </a:rPr>
              <a:t>, Monsieur Sébastien Feliciangeli (bureau </a:t>
            </a:r>
            <a:r>
              <a:rPr lang="fr-FR" altLang="fr-FR" b="1" dirty="0">
                <a:latin typeface="Arial" panose="020B0604020202020204" pitchFamily="34" charset="0"/>
                <a:cs typeface="Arial" panose="020B0604020202020204" pitchFamily="34" charset="0"/>
                <a:sym typeface="Arial" panose="020B0604020202020204" pitchFamily="34" charset="0"/>
              </a:rPr>
              <a:t>034</a:t>
            </a:r>
            <a:r>
              <a:rPr lang="fr-FR" altLang="fr-FR" dirty="0">
                <a:solidFill>
                  <a:srgbClr val="000000"/>
                </a:solidFill>
                <a:latin typeface="Arial" panose="020B0604020202020204" pitchFamily="34" charset="0"/>
                <a:cs typeface="Arial" panose="020B0604020202020204" pitchFamily="34" charset="0"/>
                <a:sym typeface="Arial" panose="020B0604020202020204" pitchFamily="34" charset="0"/>
              </a:rPr>
              <a:t> au rez-de-chaussée), pour concrétiser les démarches de recherche d'une place d'apprentissage en école plein temps ou en dual, stages (sebastien.feliciangeli@etat.ge.ch). </a:t>
            </a:r>
          </a:p>
          <a:p>
            <a:pPr hangingPunct="1">
              <a:spcBef>
                <a:spcPct val="0"/>
              </a:spcBef>
              <a:buClr>
                <a:schemeClr val="tx1"/>
              </a:buClr>
              <a:buFont typeface="Arial" panose="020B0604020202020204" pitchFamily="34" charset="0"/>
              <a:buChar char="•"/>
            </a:pPr>
            <a:endParaRPr lang="fr-FR" altLang="fr-FR" dirty="0">
              <a:solidFill>
                <a:srgbClr val="000000"/>
              </a:solidFill>
              <a:latin typeface="Arial" panose="020B0604020202020204" pitchFamily="34" charset="0"/>
              <a:cs typeface="Arial" panose="020B0604020202020204" pitchFamily="34" charset="0"/>
              <a:sym typeface="Arial" panose="020B0604020202020204" pitchFamily="34" charset="0"/>
            </a:endParaRPr>
          </a:p>
          <a:p>
            <a:pPr>
              <a:spcBef>
                <a:spcPct val="0"/>
              </a:spcBef>
              <a:buClr>
                <a:schemeClr val="tx1"/>
              </a:buClr>
              <a:buFont typeface="Arial" panose="020B0604020202020204" pitchFamily="34" charset="0"/>
              <a:buChar char="•"/>
            </a:pPr>
            <a:r>
              <a:rPr lang="fr-FR" altLang="fr-FR" b="1" dirty="0">
                <a:solidFill>
                  <a:srgbClr val="000000"/>
                </a:solidFill>
                <a:latin typeface="Arial" panose="020B0604020202020204" pitchFamily="34" charset="0"/>
                <a:cs typeface="Arial" panose="020B0604020202020204" pitchFamily="34" charset="0"/>
                <a:sym typeface="Arial" panose="020B0604020202020204" pitchFamily="34" charset="0"/>
              </a:rPr>
              <a:t>Passerelle Ella-Maillart</a:t>
            </a:r>
            <a:r>
              <a:rPr lang="fr-FR" altLang="fr-FR" dirty="0">
                <a:solidFill>
                  <a:srgbClr val="000000"/>
                </a:solidFill>
                <a:latin typeface="Arial" panose="020B0604020202020204" pitchFamily="34" charset="0"/>
                <a:cs typeface="Arial" panose="020B0604020202020204" pitchFamily="34" charset="0"/>
                <a:sym typeface="Arial" panose="020B0604020202020204" pitchFamily="34" charset="0"/>
              </a:rPr>
              <a:t> : équipe de 3 enseignantes qui accompagnent les élèves dans la concrétisation de leur projet le jeudi après-midi de H7 à H10 en salle de </a:t>
            </a:r>
            <a:r>
              <a:rPr lang="fr-FR" altLang="fr-FR" dirty="0">
                <a:latin typeface="Arial" panose="020B0604020202020204" pitchFamily="34" charset="0"/>
                <a:cs typeface="Arial" panose="020B0604020202020204" pitchFamily="34" charset="0"/>
                <a:sym typeface="Arial" panose="020B0604020202020204" pitchFamily="34" charset="0"/>
              </a:rPr>
              <a:t>conférence (S.32</a:t>
            </a: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a:t>
            </a:r>
          </a:p>
          <a:p>
            <a:pPr>
              <a:buFont typeface="Arial" panose="020B0604020202020204" pitchFamily="34" charset="0"/>
              <a:buChar char="•"/>
            </a:pPr>
            <a:endParaRPr lang="fr-CH" altLang="fr-FR" dirty="0"/>
          </a:p>
        </p:txBody>
      </p:sp>
    </p:spTree>
    <p:extLst>
      <p:ext uri="{BB962C8B-B14F-4D97-AF65-F5344CB8AC3E}">
        <p14:creationId xmlns:p14="http://schemas.microsoft.com/office/powerpoint/2010/main" val="3362740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AutoShape 4"/>
          <p:cNvSpPr>
            <a:spLocks/>
          </p:cNvSpPr>
          <p:nvPr/>
        </p:nvSpPr>
        <p:spPr bwMode="auto">
          <a:xfrm>
            <a:off x="1030941" y="651460"/>
            <a:ext cx="10479741" cy="473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pPr algn="ctr" defTabSz="914145">
              <a:defRPr/>
            </a:pPr>
            <a:r>
              <a:rPr lang="fr-CH" sz="3200" b="1" dirty="0">
                <a:solidFill>
                  <a:schemeClr val="accent6">
                    <a:lumMod val="75000"/>
                  </a:schemeClr>
                </a:solidFill>
                <a:latin typeface="Arial" panose="020B0604020202020204" pitchFamily="34" charset="0"/>
                <a:ea typeface="+mj-ea"/>
                <a:cs typeface="Arial" panose="020B0604020202020204" pitchFamily="34" charset="0"/>
              </a:rPr>
              <a:t>La formation obligatoire jusqu'à 18 ans (la loi FO18)</a:t>
            </a:r>
            <a:endParaRPr lang="fr-FR" sz="3200" b="1" dirty="0">
              <a:solidFill>
                <a:schemeClr val="accent6">
                  <a:lumMod val="75000"/>
                </a:schemeClr>
              </a:solidFill>
              <a:latin typeface="Arial" panose="020B0604020202020204" pitchFamily="34" charset="0"/>
              <a:ea typeface="+mj-ea"/>
              <a:cs typeface="Arial" panose="020B0604020202020204" pitchFamily="34" charset="0"/>
            </a:endParaRPr>
          </a:p>
        </p:txBody>
      </p:sp>
      <p:sp>
        <p:nvSpPr>
          <p:cNvPr id="4"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8</a:t>
            </a:fld>
            <a:endParaRPr lang="en-US" dirty="0"/>
          </a:p>
        </p:txBody>
      </p:sp>
      <p:sp>
        <p:nvSpPr>
          <p:cNvPr id="5" name="Espace réservé du contenu 2">
            <a:extLst>
              <a:ext uri="{FF2B5EF4-FFF2-40B4-BE49-F238E27FC236}">
                <a16:creationId xmlns:a16="http://schemas.microsoft.com/office/drawing/2014/main" id="{63C4F28D-57AA-EAB3-0BB3-9DA38003CB7C}"/>
              </a:ext>
            </a:extLst>
          </p:cNvPr>
          <p:cNvSpPr>
            <a:spLocks noGrp="1"/>
          </p:cNvSpPr>
          <p:nvPr>
            <p:ph idx="1"/>
          </p:nvPr>
        </p:nvSpPr>
        <p:spPr>
          <a:xfrm>
            <a:off x="1518557" y="1773238"/>
            <a:ext cx="9160329" cy="4608512"/>
          </a:xfrm>
        </p:spPr>
        <p:txBody>
          <a:bodyPr>
            <a:noAutofit/>
          </a:bodyPr>
          <a:lstStyle/>
          <a:p>
            <a:pPr hangingPunct="1">
              <a:spcBef>
                <a:spcPct val="0"/>
              </a:spcBef>
              <a:buClr>
                <a:schemeClr val="tx1"/>
              </a:buClr>
              <a:buFont typeface="Arial" panose="020B0604020202020204" pitchFamily="34" charset="0"/>
              <a:buChar char="•"/>
            </a:pP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La formation obligatoire jusqu'à 18 ans est un changement majeur pour Genève puisque l'école obligatoire (jusqu'à 15 ans) est désormais suivie de la formation obligatoire (jusqu'à 18 ans).</a:t>
            </a:r>
          </a:p>
          <a:p>
            <a:pPr hangingPunct="1">
              <a:spcBef>
                <a:spcPct val="0"/>
              </a:spcBef>
              <a:buClr>
                <a:schemeClr val="tx1"/>
              </a:buClr>
              <a:buFont typeface="Arial" panose="020B0604020202020204" pitchFamily="34" charset="0"/>
              <a:buChar char="•"/>
            </a:pPr>
            <a:endPar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endParaRPr>
          </a:p>
          <a:p>
            <a:pPr hangingPunct="1">
              <a:spcBef>
                <a:spcPct val="0"/>
              </a:spcBef>
              <a:buClr>
                <a:schemeClr val="tx1"/>
              </a:buClr>
              <a:buFont typeface="Arial" panose="020B0604020202020204" pitchFamily="34" charset="0"/>
              <a:buChar char="•"/>
            </a:pPr>
            <a:r>
              <a:rPr lang="fr-FR" altLang="fr-FR" b="1" dirty="0">
                <a:solidFill>
                  <a:schemeClr val="tx1"/>
                </a:solidFill>
                <a:latin typeface="Arial" panose="020B0604020202020204" pitchFamily="34" charset="0"/>
                <a:cs typeface="Arial" panose="020B0604020202020204" pitchFamily="34" charset="0"/>
                <a:sym typeface="Arial" panose="020B0604020202020204" pitchFamily="34" charset="0"/>
              </a:rPr>
              <a:t>Depuis la rentrée scolaire 2018, tous les </a:t>
            </a:r>
            <a:r>
              <a:rPr lang="fr-FR" altLang="fr-FR" b="1" dirty="0" err="1">
                <a:solidFill>
                  <a:schemeClr val="tx1"/>
                </a:solidFill>
                <a:latin typeface="Arial" panose="020B0604020202020204" pitchFamily="34" charset="0"/>
                <a:cs typeface="Arial" panose="020B0604020202020204" pitchFamily="34" charset="0"/>
                <a:sym typeface="Arial" panose="020B0604020202020204" pitchFamily="34" charset="0"/>
              </a:rPr>
              <a:t>étudiant-es</a:t>
            </a:r>
            <a:r>
              <a:rPr lang="fr-FR" altLang="fr-FR" b="1" dirty="0">
                <a:solidFill>
                  <a:schemeClr val="tx1"/>
                </a:solidFill>
                <a:latin typeface="Arial" panose="020B0604020202020204" pitchFamily="34" charset="0"/>
                <a:cs typeface="Arial" panose="020B0604020202020204" pitchFamily="34" charset="0"/>
                <a:sym typeface="Arial" panose="020B0604020202020204" pitchFamily="34" charset="0"/>
              </a:rPr>
              <a:t> </a:t>
            </a:r>
            <a:r>
              <a:rPr lang="fr-FR" altLang="fr-FR" b="1" u="sng" dirty="0">
                <a:solidFill>
                  <a:schemeClr val="tx1"/>
                </a:solidFill>
                <a:latin typeface="Arial" panose="020B0604020202020204" pitchFamily="34" charset="0"/>
                <a:cs typeface="Arial" panose="020B0604020202020204" pitchFamily="34" charset="0"/>
                <a:sym typeface="Arial" panose="020B0604020202020204" pitchFamily="34" charset="0"/>
              </a:rPr>
              <a:t>habitant le canton de Genève </a:t>
            </a:r>
            <a:r>
              <a:rPr lang="fr-FR" altLang="fr-FR" b="1" dirty="0">
                <a:solidFill>
                  <a:schemeClr val="tx1"/>
                </a:solidFill>
                <a:latin typeface="Arial" panose="020B0604020202020204" pitchFamily="34" charset="0"/>
                <a:cs typeface="Arial" panose="020B0604020202020204" pitchFamily="34" charset="0"/>
                <a:sym typeface="Arial" panose="020B0604020202020204" pitchFamily="34" charset="0"/>
              </a:rPr>
              <a:t>doivent poursuivre leur formation jusqu'au jour de leur 18</a:t>
            </a:r>
            <a:r>
              <a:rPr lang="fr-FR" altLang="fr-FR" b="1" baseline="30000" dirty="0">
                <a:solidFill>
                  <a:schemeClr val="tx1"/>
                </a:solidFill>
                <a:latin typeface="Arial" panose="020B0604020202020204" pitchFamily="34" charset="0"/>
                <a:cs typeface="Arial" panose="020B0604020202020204" pitchFamily="34" charset="0"/>
                <a:sym typeface="Arial" panose="020B0604020202020204" pitchFamily="34" charset="0"/>
              </a:rPr>
              <a:t>e</a:t>
            </a:r>
            <a:r>
              <a:rPr lang="fr-FR" altLang="fr-FR" b="1" dirty="0">
                <a:solidFill>
                  <a:schemeClr val="tx1"/>
                </a:solidFill>
                <a:latin typeface="Arial" panose="020B0604020202020204" pitchFamily="34" charset="0"/>
                <a:cs typeface="Arial" panose="020B0604020202020204" pitchFamily="34" charset="0"/>
                <a:sym typeface="Arial" panose="020B0604020202020204" pitchFamily="34" charset="0"/>
              </a:rPr>
              <a:t> anniversaire, au moins.</a:t>
            </a:r>
          </a:p>
          <a:p>
            <a:pPr hangingPunct="1">
              <a:spcBef>
                <a:spcPct val="0"/>
              </a:spcBef>
              <a:buClr>
                <a:schemeClr val="tx1"/>
              </a:buClr>
              <a:buFont typeface="Arial" panose="020B0604020202020204" pitchFamily="34" charset="0"/>
              <a:buChar char="•"/>
            </a:pPr>
            <a:endPar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endParaRPr>
          </a:p>
          <a:p>
            <a:pPr hangingPunct="1">
              <a:spcBef>
                <a:spcPct val="0"/>
              </a:spcBef>
              <a:buClr>
                <a:schemeClr val="tx1"/>
              </a:buClr>
              <a:buFont typeface="Arial" panose="020B0604020202020204" pitchFamily="34" charset="0"/>
              <a:buChar char="•"/>
            </a:pP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Leurs parents et le Département de l'Instruction Publique, de la formation et de la jeunesse doivent y veiller.</a:t>
            </a:r>
          </a:p>
          <a:p>
            <a:pPr hangingPunct="1">
              <a:spcBef>
                <a:spcPct val="0"/>
              </a:spcBef>
              <a:buClr>
                <a:schemeClr val="tx1"/>
              </a:buClr>
              <a:buFont typeface="Arial" panose="020B0604020202020204" pitchFamily="34" charset="0"/>
              <a:buChar char="•"/>
            </a:pPr>
            <a:endPar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endParaRPr>
          </a:p>
          <a:p>
            <a:pPr hangingPunct="1">
              <a:spcBef>
                <a:spcPct val="0"/>
              </a:spcBef>
              <a:buClr>
                <a:schemeClr val="tx1"/>
              </a:buClr>
              <a:buFont typeface="Arial" panose="020B0604020202020204" pitchFamily="34" charset="0"/>
              <a:buChar char="•"/>
            </a:pP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Le but est de tout mettre en œuvre pour </a:t>
            </a:r>
            <a:r>
              <a:rPr lang="fr-FR" altLang="fr-FR" b="1" dirty="0">
                <a:solidFill>
                  <a:schemeClr val="tx1"/>
                </a:solidFill>
                <a:latin typeface="Arial" panose="020B0604020202020204" pitchFamily="34" charset="0"/>
                <a:cs typeface="Arial" panose="020B0604020202020204" pitchFamily="34" charset="0"/>
                <a:sym typeface="Arial" panose="020B0604020202020204" pitchFamily="34" charset="0"/>
              </a:rPr>
              <a:t>permettre à chaque </a:t>
            </a:r>
            <a:r>
              <a:rPr lang="fr-FR" altLang="fr-FR" b="1" dirty="0" err="1">
                <a:solidFill>
                  <a:schemeClr val="tx1"/>
                </a:solidFill>
                <a:latin typeface="Arial" panose="020B0604020202020204" pitchFamily="34" charset="0"/>
                <a:cs typeface="Arial" panose="020B0604020202020204" pitchFamily="34" charset="0"/>
                <a:sym typeface="Arial" panose="020B0604020202020204" pitchFamily="34" charset="0"/>
              </a:rPr>
              <a:t>étudiant-e</a:t>
            </a:r>
            <a:r>
              <a:rPr lang="fr-FR" altLang="fr-FR" b="1" dirty="0">
                <a:solidFill>
                  <a:schemeClr val="tx1"/>
                </a:solidFill>
                <a:latin typeface="Arial" panose="020B0604020202020204" pitchFamily="34" charset="0"/>
                <a:cs typeface="Arial" panose="020B0604020202020204" pitchFamily="34" charset="0"/>
                <a:sym typeface="Arial" panose="020B0604020202020204" pitchFamily="34" charset="0"/>
              </a:rPr>
              <a:t> d'obtenir un diplôme:</a:t>
            </a: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 un bagage indispensable pour une insertion professionnelle et une intégration sociale réussies.</a:t>
            </a:r>
          </a:p>
          <a:p>
            <a:pPr hangingPunct="1">
              <a:spcBef>
                <a:spcPct val="0"/>
              </a:spcBef>
              <a:buClr>
                <a:schemeClr val="tx1"/>
              </a:buClr>
              <a:buFont typeface="Arial" panose="020B0604020202020204" pitchFamily="34" charset="0"/>
              <a:buChar char="•"/>
            </a:pPr>
            <a:endPar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endParaRPr>
          </a:p>
          <a:p>
            <a:pPr>
              <a:buFont typeface="Arial" panose="020B0604020202020204" pitchFamily="34" charset="0"/>
              <a:buChar char="•"/>
            </a:pPr>
            <a:endParaRPr lang="fr-CH" altLang="fr-FR"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7991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25" name="Slide Number Placeholder 1">
            <a:extLst>
              <a:ext uri="{FF2B5EF4-FFF2-40B4-BE49-F238E27FC236}">
                <a16:creationId xmlns:a16="http://schemas.microsoft.com/office/drawing/2014/main" id="{E12C20AA-094A-AA3E-0BD1-C13AAA6240A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spcBef>
                <a:spcPct val="0"/>
              </a:spcBef>
              <a:buClrTx/>
              <a:buSzTx/>
              <a:buFontTx/>
              <a:buNone/>
            </a:pPr>
            <a:fld id="{CA6DD189-0211-0E48-A755-EF859AB323DE}" type="slidenum">
              <a:rPr lang="fr-FR" altLang="fr-FR" sz="1400">
                <a:solidFill>
                  <a:schemeClr val="tx1"/>
                </a:solidFill>
                <a:latin typeface="Arial" panose="020B0604020202020204" pitchFamily="34" charset="0"/>
              </a:rPr>
              <a:pPr>
                <a:spcBef>
                  <a:spcPct val="0"/>
                </a:spcBef>
                <a:buClrTx/>
                <a:buSzTx/>
                <a:buFontTx/>
                <a:buNone/>
              </a:pPr>
              <a:t>9</a:t>
            </a:fld>
            <a:endParaRPr lang="fr-FR" altLang="fr-FR" sz="1400">
              <a:solidFill>
                <a:schemeClr val="tx1"/>
              </a:solidFill>
              <a:latin typeface="Arial" panose="020B0604020202020204" pitchFamily="34" charset="0"/>
            </a:endParaRPr>
          </a:p>
        </p:txBody>
      </p:sp>
      <p:sp>
        <p:nvSpPr>
          <p:cNvPr id="13327" name="Rectangle 7">
            <a:extLst>
              <a:ext uri="{FF2B5EF4-FFF2-40B4-BE49-F238E27FC236}">
                <a16:creationId xmlns:a16="http://schemas.microsoft.com/office/drawing/2014/main" id="{05DDE16D-47EC-6A5C-5424-C81C05F681A9}"/>
              </a:ext>
            </a:extLst>
          </p:cNvPr>
          <p:cNvSpPr>
            <a:spLocks noChangeArrowheads="1"/>
          </p:cNvSpPr>
          <p:nvPr/>
        </p:nvSpPr>
        <p:spPr bwMode="auto">
          <a:xfrm>
            <a:off x="12444413" y="3384551"/>
            <a:ext cx="2808287"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just" eaLnBrk="1" hangingPunct="1">
              <a:lnSpc>
                <a:spcPct val="90000"/>
              </a:lnSpc>
              <a:spcBef>
                <a:spcPct val="0"/>
              </a:spcBef>
              <a:buClr>
                <a:srgbClr val="00CC00"/>
              </a:buClr>
              <a:buSzTx/>
              <a:buFontTx/>
              <a:buNone/>
            </a:pPr>
            <a:r>
              <a:rPr lang="fr-FR" altLang="fr-FR" sz="1200">
                <a:solidFill>
                  <a:schemeClr val="tx1"/>
                </a:solidFill>
                <a:latin typeface="Arial" panose="020B0604020202020204" pitchFamily="34" charset="0"/>
              </a:rPr>
              <a:t>L'École Supérieure d'éducatrices et d'éducateurs de l'enfance (ESEDE-CFPS) de Genève, est une école professionnelle supérieure rattachée au Département de l'instruction publique, de la culture et du sport (DIP) via le Centre de formation professionnelle santé et social (CFPS).</a:t>
            </a:r>
          </a:p>
          <a:p>
            <a:pPr algn="just" eaLnBrk="1" hangingPunct="1">
              <a:lnSpc>
                <a:spcPct val="90000"/>
              </a:lnSpc>
              <a:spcBef>
                <a:spcPct val="0"/>
              </a:spcBef>
              <a:buClr>
                <a:srgbClr val="00CC00"/>
              </a:buClr>
              <a:buSzTx/>
              <a:buFontTx/>
              <a:buNone/>
            </a:pPr>
            <a:endParaRPr lang="fr-FR" altLang="fr-FR" sz="1200">
              <a:solidFill>
                <a:schemeClr val="tx1"/>
              </a:solidFill>
              <a:latin typeface="Arial" panose="020B0604020202020204" pitchFamily="34" charset="0"/>
            </a:endParaRPr>
          </a:p>
          <a:p>
            <a:pPr algn="just" eaLnBrk="1" hangingPunct="1">
              <a:lnSpc>
                <a:spcPct val="90000"/>
              </a:lnSpc>
              <a:spcBef>
                <a:spcPct val="0"/>
              </a:spcBef>
              <a:buClr>
                <a:srgbClr val="00CC00"/>
              </a:buClr>
              <a:buSzTx/>
              <a:buFontTx/>
              <a:buNone/>
            </a:pPr>
            <a:r>
              <a:rPr lang="fr-FR" altLang="fr-FR" sz="1200">
                <a:solidFill>
                  <a:schemeClr val="tx1"/>
                </a:solidFill>
                <a:latin typeface="Arial" panose="020B0604020202020204" pitchFamily="34" charset="0"/>
              </a:rPr>
              <a:t>Elle forme depuis 50 ans </a:t>
            </a:r>
            <a:r>
              <a:rPr lang="fr-FR" altLang="fr-FR" sz="1200" b="1">
                <a:solidFill>
                  <a:schemeClr val="tx1"/>
                </a:solidFill>
                <a:latin typeface="Arial" panose="020B0604020202020204" pitchFamily="34" charset="0"/>
              </a:rPr>
              <a:t>le personnel éducatif œuvrant au sein des institutions d'accueil socio-éducatif pour jeunes enfants confiés à la journée par leurs parents </a:t>
            </a:r>
            <a:r>
              <a:rPr lang="fr-FR" altLang="fr-FR" sz="1200">
                <a:solidFill>
                  <a:schemeClr val="tx1"/>
                </a:solidFill>
                <a:latin typeface="Arial" panose="020B0604020202020204" pitchFamily="34" charset="0"/>
              </a:rPr>
              <a:t>(espace de vie enfantine, crèches, garderies, jardins d'enfants, ateliers d'activités enfantines, maisons de l'enfance, etc.)</a:t>
            </a:r>
          </a:p>
        </p:txBody>
      </p:sp>
      <p:sp>
        <p:nvSpPr>
          <p:cNvPr id="6" name="Espace réservé du contenu 2">
            <a:extLst>
              <a:ext uri="{FF2B5EF4-FFF2-40B4-BE49-F238E27FC236}">
                <a16:creationId xmlns:a16="http://schemas.microsoft.com/office/drawing/2014/main" id="{C8DFD9AD-F5E4-E982-4EAB-99C55F675170}"/>
              </a:ext>
            </a:extLst>
          </p:cNvPr>
          <p:cNvSpPr txBox="1">
            <a:spLocks/>
          </p:cNvSpPr>
          <p:nvPr/>
        </p:nvSpPr>
        <p:spPr>
          <a:xfrm>
            <a:off x="2869106" y="1981362"/>
            <a:ext cx="5994971" cy="3581400"/>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endParaRPr lang="fr-FR" dirty="0"/>
          </a:p>
          <a:p>
            <a:endParaRPr lang="fr-FR" dirty="0"/>
          </a:p>
          <a:p>
            <a:r>
              <a:rPr lang="fr-FR" sz="4800" b="1" dirty="0">
                <a:latin typeface="Arial" panose="020B0604020202020204" pitchFamily="34" charset="0"/>
                <a:cs typeface="Arial" panose="020B0604020202020204" pitchFamily="34" charset="0"/>
              </a:rPr>
              <a:t>OSP Santé</a:t>
            </a:r>
          </a:p>
          <a:p>
            <a:endParaRPr lang="fr-FR" sz="2400" b="1" dirty="0">
              <a:latin typeface="Arial" panose="020B0604020202020204" pitchFamily="34" charset="0"/>
              <a:cs typeface="Arial" panose="020B0604020202020204" pitchFamily="34" charset="0"/>
            </a:endParaRPr>
          </a:p>
          <a:p>
            <a:endParaRPr lang="fr-FR" sz="2400" b="1" dirty="0">
              <a:latin typeface="Arial" panose="020B0604020202020204" pitchFamily="34" charset="0"/>
              <a:cs typeface="Arial" panose="020B0604020202020204" pitchFamily="34" charset="0"/>
            </a:endParaRPr>
          </a:p>
          <a:p>
            <a:endParaRPr lang="fr-FR" sz="3200" b="1" dirty="0">
              <a:latin typeface="Arial" panose="020B0604020202020204" pitchFamily="34" charset="0"/>
              <a:cs typeface="Arial" panose="020B0604020202020204" pitchFamily="34" charset="0"/>
            </a:endParaRPr>
          </a:p>
          <a:p>
            <a:endParaRPr lang="fr-CH" dirty="0"/>
          </a:p>
        </p:txBody>
      </p:sp>
      <p:sp>
        <p:nvSpPr>
          <p:cNvPr id="2" name="Rectangle 1">
            <a:extLst>
              <a:ext uri="{FF2B5EF4-FFF2-40B4-BE49-F238E27FC236}">
                <a16:creationId xmlns:a16="http://schemas.microsoft.com/office/drawing/2014/main" id="{95AFB042-5663-9FFD-2183-8B37C5CBBCA6}"/>
              </a:ext>
            </a:extLst>
          </p:cNvPr>
          <p:cNvSpPr/>
          <p:nvPr/>
        </p:nvSpPr>
        <p:spPr>
          <a:xfrm>
            <a:off x="564776" y="436116"/>
            <a:ext cx="12362329" cy="1077218"/>
          </a:xfrm>
          <a:prstGeom prst="rect">
            <a:avLst/>
          </a:prstGeom>
        </p:spPr>
        <p:txBody>
          <a:bodyPr vert="horz" lIns="91440" tIns="45720" rIns="91440" bIns="45720" rtlCol="0" anchor="t">
            <a:noAutofit/>
          </a:bodyPr>
          <a:lstStyle/>
          <a:p>
            <a:pPr defTabSz="914400">
              <a:lnSpc>
                <a:spcPct val="89000"/>
              </a:lnSpc>
              <a:spcBef>
                <a:spcPct val="0"/>
              </a:spcBef>
            </a:pPr>
            <a:r>
              <a:rPr lang="fr-FR" altLang="fr-FR"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Arial" panose="020B0604020202020204" pitchFamily="34" charset="0"/>
                <a:ea typeface="+mj-ea"/>
                <a:cs typeface="Arial" panose="020B0604020202020204" pitchFamily="34" charset="0"/>
                <a:sym typeface="Helvetica" panose="020B0604020202020204" pitchFamily="34" charset="0"/>
              </a:rPr>
              <a:t>4. Les formations après le certificat de l'OSP Santé</a:t>
            </a:r>
            <a:endParaRPr lang="fr-CH"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334641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4849" name="Group 33">
            <a:extLst>
              <a:ext uri="{FF2B5EF4-FFF2-40B4-BE49-F238E27FC236}">
                <a16:creationId xmlns:a16="http://schemas.microsoft.com/office/drawing/2014/main" id="{FC0AEFA1-7EDB-BF41-39AD-F12EDB3BA446}"/>
              </a:ext>
            </a:extLst>
          </p:cNvPr>
          <p:cNvGraphicFramePr>
            <a:graphicFrameLocks noGrp="1"/>
          </p:cNvGraphicFramePr>
          <p:nvPr>
            <p:ph type="tbl" idx="1"/>
            <p:extLst>
              <p:ext uri="{D42A27DB-BD31-4B8C-83A1-F6EECF244321}">
                <p14:modId xmlns:p14="http://schemas.microsoft.com/office/powerpoint/2010/main" val="2019002665"/>
              </p:ext>
            </p:extLst>
          </p:nvPr>
        </p:nvGraphicFramePr>
        <p:xfrm>
          <a:off x="809146" y="1171631"/>
          <a:ext cx="10259882" cy="5544720"/>
        </p:xfrm>
        <a:graphic>
          <a:graphicData uri="http://schemas.openxmlformats.org/drawingml/2006/table">
            <a:tbl>
              <a:tblPr/>
              <a:tblGrid>
                <a:gridCol w="5050829">
                  <a:extLst>
                    <a:ext uri="{9D8B030D-6E8A-4147-A177-3AD203B41FA5}">
                      <a16:colId xmlns:a16="http://schemas.microsoft.com/office/drawing/2014/main" val="20000"/>
                    </a:ext>
                  </a:extLst>
                </a:gridCol>
                <a:gridCol w="5209053">
                  <a:extLst>
                    <a:ext uri="{9D8B030D-6E8A-4147-A177-3AD203B41FA5}">
                      <a16:colId xmlns:a16="http://schemas.microsoft.com/office/drawing/2014/main" val="20001"/>
                    </a:ext>
                  </a:extLst>
                </a:gridCol>
              </a:tblGrid>
              <a:tr h="71046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800" b="1" i="0" u="none" strike="noStrike" cap="none" normalizeH="0" baseline="0" dirty="0">
                          <a:ln>
                            <a:noFill/>
                          </a:ln>
                          <a:solidFill>
                            <a:schemeClr val="bg1">
                              <a:lumMod val="85000"/>
                            </a:schemeClr>
                          </a:solidFill>
                          <a:effectLst/>
                          <a:latin typeface="Arial" panose="020B0604020202020204" pitchFamily="34" charset="0"/>
                          <a:ea typeface="ＭＳ Ｐゴシック" pitchFamily="34" charset="-128"/>
                          <a:cs typeface="Arial" panose="020B0604020202020204" pitchFamily="34" charset="0"/>
                        </a:rPr>
                        <a:t>Sans Maturité spécialisée exigée</a:t>
                      </a:r>
                    </a:p>
                  </a:txBody>
                  <a:tcPr marL="91438" marR="91438" marT="45718" marB="4571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800" b="1" i="0" u="none" strike="noStrike" cap="none" normalizeH="0" baseline="0" dirty="0">
                          <a:ln>
                            <a:noFill/>
                          </a:ln>
                          <a:solidFill>
                            <a:schemeClr val="bg1">
                              <a:lumMod val="85000"/>
                            </a:schemeClr>
                          </a:solidFill>
                          <a:effectLst/>
                          <a:latin typeface="Arial" panose="020B0604020202020204" pitchFamily="34" charset="0"/>
                          <a:ea typeface="ＭＳ Ｐゴシック" pitchFamily="34" charset="-128"/>
                          <a:cs typeface="Arial" panose="020B0604020202020204" pitchFamily="34" charset="0"/>
                        </a:rPr>
                        <a:t>Avec Maturité spécialisée</a:t>
                      </a:r>
                    </a:p>
                  </a:txBody>
                  <a:tcPr marL="91438" marR="91438"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lumMod val="75000"/>
                      </a:schemeClr>
                    </a:solidFill>
                  </a:tcPr>
                </a:tc>
                <a:extLst>
                  <a:ext uri="{0D108BD9-81ED-4DB2-BD59-A6C34878D82A}">
                    <a16:rowId xmlns:a16="http://schemas.microsoft.com/office/drawing/2014/main" val="2858182949"/>
                  </a:ext>
                </a:extLst>
              </a:tr>
              <a:tr h="3907580">
                <a:tc>
                  <a:txBody>
                    <a:bodyPr/>
                    <a:lstStyle>
                      <a:lvl1pPr eaLnBrk="0" hangingPunct="0">
                        <a:spcBef>
                          <a:spcPct val="20000"/>
                        </a:spcBef>
                        <a:defRPr sz="2800">
                          <a:solidFill>
                            <a:schemeClr val="tx1"/>
                          </a:solidFill>
                          <a:latin typeface="Arial" pitchFamily="34" charset="0"/>
                          <a:ea typeface="ＭＳ Ｐゴシック" pitchFamily="34" charset="-128"/>
                        </a:defRPr>
                      </a:lvl1pPr>
                      <a:lvl2pPr marL="742950" indent="-285750" eaLnBrk="0" hangingPunct="0">
                        <a:spcBef>
                          <a:spcPct val="20000"/>
                        </a:spcBef>
                        <a:defRPr sz="2400">
                          <a:solidFill>
                            <a:schemeClr val="tx1"/>
                          </a:solidFill>
                          <a:latin typeface="Arial" pitchFamily="34" charset="0"/>
                          <a:ea typeface="ＭＳ Ｐゴシック" pitchFamily="34" charset="-128"/>
                        </a:defRPr>
                      </a:lvl2pPr>
                      <a:lvl3pPr marL="1143000" indent="-228600" eaLnBrk="0" hangingPunct="0">
                        <a:spcBef>
                          <a:spcPct val="20000"/>
                        </a:spcBef>
                        <a:defRPr sz="2000">
                          <a:solidFill>
                            <a:schemeClr val="tx1"/>
                          </a:solidFill>
                          <a:latin typeface="Arial" pitchFamily="34" charset="0"/>
                          <a:ea typeface="ＭＳ Ｐゴシック" pitchFamily="34" charset="-128"/>
                        </a:defRPr>
                      </a:lvl3pPr>
                      <a:lvl4pPr marL="1600200" indent="-228600" eaLnBrk="0" hangingPunct="0">
                        <a:spcBef>
                          <a:spcPct val="20000"/>
                        </a:spcBef>
                        <a:defRPr>
                          <a:solidFill>
                            <a:schemeClr val="tx1"/>
                          </a:solidFill>
                          <a:latin typeface="Arial" pitchFamily="34" charset="0"/>
                          <a:ea typeface="ＭＳ Ｐゴシック" pitchFamily="34" charset="-128"/>
                        </a:defRPr>
                      </a:lvl4pPr>
                      <a:lvl5pPr marL="2057400" indent="-228600" eaLnBrk="0" hangingPunct="0">
                        <a:spcBef>
                          <a:spcPct val="20000"/>
                        </a:spcBef>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Formations dans la santé- </a:t>
                      </a:r>
                      <a:r>
                        <a:rPr kumimoji="0" lang="fr-FR" altLang="fr-FR"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avec le certificat </a:t>
                      </a: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de l</a:t>
                      </a:r>
                      <a:r>
                        <a:rPr kumimoji="0" lang="fr-FR" altLang="en-US"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a:t>
                      </a:r>
                      <a:r>
                        <a:rPr kumimoji="0" lang="fr-FR" altLang="fr-FR"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OSP Santé</a:t>
                      </a:r>
                      <a:endPar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88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ES</a:t>
                      </a:r>
                      <a:r>
                        <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 (Ecoles supérieures) : CFPSA (Centre de formation Professionnelle Santé)</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CH" altLang="fr-FR" sz="1800" b="1" i="0" u="none" strike="noStrike" cap="none" normalizeH="0" baseline="0" dirty="0">
                        <a:ln>
                          <a:noFill/>
                        </a:ln>
                        <a:solidFill>
                          <a:srgbClr val="008000"/>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CH" altLang="fr-FR" sz="1800" b="1" i="0" u="none" strike="noStrike" cap="none" normalizeH="0" baseline="0" dirty="0">
                        <a:ln>
                          <a:noFill/>
                        </a:ln>
                        <a:solidFill>
                          <a:srgbClr val="008000"/>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400" b="0" i="1"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Pour devenir…</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H" altLang="fr-FR" sz="1800" b="1" i="0" u="none" strike="noStrike" cap="none" normalizeH="0" baseline="0" dirty="0">
                        <a:ln>
                          <a:noFill/>
                        </a:ln>
                        <a:solidFill>
                          <a:srgbClr val="008000"/>
                        </a:solidFill>
                        <a:effectLst/>
                        <a:latin typeface="Arial" panose="020B0604020202020204" pitchFamily="34" charset="0"/>
                        <a:ea typeface="ＭＳ Ｐゴシック" pitchFamily="34"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600" b="0" i="0" u="none" strike="noStrike" kern="1200" cap="none" normalizeH="0" baseline="0" dirty="0">
                          <a:ln>
                            <a:noFill/>
                          </a:ln>
                          <a:solidFill>
                            <a:schemeClr val="tx1"/>
                          </a:solidFill>
                          <a:effectLst/>
                          <a:latin typeface="Arial" pitchFamily="34" charset="0"/>
                          <a:ea typeface="ＭＳ Ｐゴシック" pitchFamily="34" charset="-128"/>
                          <a:cs typeface="+mn-cs"/>
                        </a:rPr>
                        <a:t>Ambulancière, ambulancière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600" b="0" i="0" u="none" strike="noStrike" kern="1200" cap="none" normalizeH="0" baseline="0" dirty="0">
                          <a:ln>
                            <a:noFill/>
                          </a:ln>
                          <a:solidFill>
                            <a:schemeClr val="tx1"/>
                          </a:solidFill>
                          <a:effectLst/>
                          <a:latin typeface="Arial" pitchFamily="34" charset="0"/>
                          <a:ea typeface="ＭＳ Ｐゴシック" pitchFamily="34" charset="-128"/>
                          <a:cs typeface="+mn-cs"/>
                        </a:rPr>
                        <a:t>Assistante, Assistant de médecin</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600" b="0" i="0" u="none" strike="noStrike" kern="1200" cap="none" normalizeH="0" baseline="0" dirty="0">
                          <a:ln>
                            <a:noFill/>
                          </a:ln>
                          <a:solidFill>
                            <a:schemeClr val="tx1"/>
                          </a:solidFill>
                          <a:effectLst/>
                          <a:latin typeface="Arial" pitchFamily="34" charset="0"/>
                          <a:ea typeface="ＭＳ Ｐゴシック" pitchFamily="34" charset="-128"/>
                          <a:cs typeface="+mn-cs"/>
                        </a:rPr>
                        <a:t>Hygiéniste dentaire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600" b="0" i="0" u="none" strike="noStrike" kern="1200" cap="none" normalizeH="0" baseline="0" dirty="0">
                          <a:ln>
                            <a:noFill/>
                          </a:ln>
                          <a:solidFill>
                            <a:schemeClr val="tx1"/>
                          </a:solidFill>
                          <a:effectLst/>
                          <a:latin typeface="Arial" pitchFamily="34" charset="0"/>
                          <a:ea typeface="ＭＳ Ｐゴシック" pitchFamily="34" charset="-128"/>
                          <a:cs typeface="+mn-cs"/>
                        </a:rPr>
                        <a:t>Technicienne, technicien en analyse biomédicale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600" b="0" i="0" u="none" strike="noStrike" kern="1200" cap="none" normalizeH="0" baseline="0" dirty="0">
                          <a:ln>
                            <a:noFill/>
                          </a:ln>
                          <a:solidFill>
                            <a:schemeClr val="tx1"/>
                          </a:solidFill>
                          <a:effectLst/>
                          <a:latin typeface="Arial" pitchFamily="34" charset="0"/>
                          <a:ea typeface="ＭＳ Ｐゴシック" pitchFamily="34" charset="-128"/>
                          <a:cs typeface="+mn-cs"/>
                        </a:rPr>
                        <a:t>Cytotechnicienne, cytotechnicien</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600" b="0" i="0" u="none" strike="noStrike" kern="1200" cap="none" normalizeH="0" baseline="0" dirty="0">
                          <a:ln>
                            <a:noFill/>
                          </a:ln>
                          <a:solidFill>
                            <a:schemeClr val="tx1"/>
                          </a:solidFill>
                          <a:effectLst/>
                          <a:latin typeface="Arial" pitchFamily="34" charset="0"/>
                          <a:ea typeface="ＭＳ Ｐゴシック" pitchFamily="34" charset="-128"/>
                          <a:cs typeface="+mn-cs"/>
                        </a:rPr>
                        <a:t>Pédicure – podologue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fr-FR" sz="1600" b="0" i="0" u="none" strike="noStrike" kern="1200" cap="none" normalizeH="0" baseline="0" dirty="0">
                          <a:ln>
                            <a:noFill/>
                          </a:ln>
                          <a:solidFill>
                            <a:schemeClr val="tx1"/>
                          </a:solidFill>
                          <a:effectLst/>
                          <a:latin typeface="Arial" pitchFamily="34" charset="0"/>
                          <a:ea typeface="ＭＳ Ｐゴシック" pitchFamily="34" charset="-128"/>
                          <a:cs typeface="+mn-cs"/>
                        </a:rPr>
                        <a:t>Technicienne, </a:t>
                      </a:r>
                      <a:r>
                        <a:rPr kumimoji="0" lang="fr-CH" altLang="fr-FR" sz="1600" b="0" i="0" u="none" strike="noStrike" kern="1200" cap="none" normalizeH="0" baseline="0" dirty="0">
                          <a:ln>
                            <a:noFill/>
                          </a:ln>
                          <a:solidFill>
                            <a:schemeClr val="tx1"/>
                          </a:solidFill>
                          <a:effectLst/>
                          <a:latin typeface="Arial" pitchFamily="34" charset="0"/>
                          <a:ea typeface="ＭＳ Ｐゴシック" pitchFamily="34" charset="-128"/>
                          <a:cs typeface="+mn-cs"/>
                        </a:rPr>
                        <a:t>t</a:t>
                      </a:r>
                      <a:r>
                        <a:rPr kumimoji="0" lang="fr-CH" sz="1600" b="0" i="0" u="none" strike="noStrike" kern="1200" cap="none" normalizeH="0" baseline="0" dirty="0">
                          <a:ln>
                            <a:noFill/>
                          </a:ln>
                          <a:solidFill>
                            <a:schemeClr val="tx1"/>
                          </a:solidFill>
                          <a:effectLst/>
                          <a:latin typeface="Arial" pitchFamily="34" charset="0"/>
                          <a:ea typeface="ＭＳ Ｐゴシック" pitchFamily="34" charset="-128"/>
                          <a:cs typeface="+mn-cs"/>
                        </a:rPr>
                        <a:t>echnicien en salle d'opération (TSO)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CH" altLang="fr-FR" sz="1600" b="0" i="0" u="none" strike="noStrike" kern="1200" cap="none" normalizeH="0" baseline="0" dirty="0">
                          <a:ln>
                            <a:noFill/>
                          </a:ln>
                          <a:solidFill>
                            <a:schemeClr val="tx1"/>
                          </a:solidFill>
                          <a:effectLst/>
                          <a:latin typeface="Arial" pitchFamily="34" charset="0"/>
                          <a:ea typeface="ＭＳ Ｐゴシック" pitchFamily="34" charset="-128"/>
                          <a:cs typeface="+mn-cs"/>
                        </a:rPr>
                        <a:t>Technologie en dispositifs médicaux</a:t>
                      </a:r>
                      <a:endParaRPr kumimoji="0" lang="fr-FR" altLang="fr-FR" sz="1600" b="0" i="0" u="none" strike="noStrike" kern="1200" cap="none" normalizeH="0" baseline="0" dirty="0">
                        <a:ln>
                          <a:noFill/>
                        </a:ln>
                        <a:solidFill>
                          <a:schemeClr val="tx1"/>
                        </a:solidFill>
                        <a:effectLst/>
                        <a:latin typeface="Arial" pitchFamily="34" charset="0"/>
                        <a:ea typeface="ＭＳ Ｐゴシック"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rgbClr val="990000"/>
                        </a:solidFill>
                        <a:effectLst/>
                        <a:latin typeface="Arial" panose="020B0604020202020204" pitchFamily="34" charset="0"/>
                        <a:ea typeface="ＭＳ Ｐゴシック" pitchFamily="34" charset="-128"/>
                        <a:cs typeface="Arial" panose="020B0604020202020204" pitchFamily="34" charset="0"/>
                      </a:endParaRPr>
                    </a:p>
                  </a:txBody>
                  <a:tcPr marL="91438" marR="91438"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ＭＳ Ｐゴシック" pitchFamily="34" charset="-128"/>
                        </a:defRPr>
                      </a:lvl1pPr>
                      <a:lvl2pPr marL="742950" indent="-285750" eaLnBrk="0" hangingPunct="0">
                        <a:spcBef>
                          <a:spcPct val="20000"/>
                        </a:spcBef>
                        <a:defRPr sz="2400">
                          <a:solidFill>
                            <a:schemeClr val="tx1"/>
                          </a:solidFill>
                          <a:latin typeface="Arial" pitchFamily="34" charset="0"/>
                          <a:ea typeface="ＭＳ Ｐゴシック" pitchFamily="34" charset="-128"/>
                        </a:defRPr>
                      </a:lvl2pPr>
                      <a:lvl3pPr marL="1143000" indent="-228600" eaLnBrk="0" hangingPunct="0">
                        <a:spcBef>
                          <a:spcPct val="20000"/>
                        </a:spcBef>
                        <a:defRPr sz="2000">
                          <a:solidFill>
                            <a:schemeClr val="tx1"/>
                          </a:solidFill>
                          <a:latin typeface="Arial" pitchFamily="34" charset="0"/>
                          <a:ea typeface="ＭＳ Ｐゴシック" pitchFamily="34" charset="-128"/>
                        </a:defRPr>
                      </a:lvl3pPr>
                      <a:lvl4pPr marL="1600200" indent="-228600" eaLnBrk="0" hangingPunct="0">
                        <a:spcBef>
                          <a:spcPct val="20000"/>
                        </a:spcBef>
                        <a:defRPr>
                          <a:solidFill>
                            <a:schemeClr val="tx1"/>
                          </a:solidFill>
                          <a:latin typeface="Arial" pitchFamily="34" charset="0"/>
                          <a:ea typeface="ＭＳ Ｐゴシック" pitchFamily="34" charset="-128"/>
                        </a:defRPr>
                      </a:lvl4pPr>
                      <a:lvl5pPr marL="2057400" indent="-228600" eaLnBrk="0" hangingPunct="0">
                        <a:spcBef>
                          <a:spcPct val="20000"/>
                        </a:spcBef>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altLang="fr-FR" sz="1100" b="1" i="0" u="none" strike="noStrike" cap="none" normalizeH="0" baseline="0" dirty="0">
                        <a:ln>
                          <a:noFill/>
                        </a:ln>
                        <a:solidFill>
                          <a:srgbClr val="FF3300"/>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Maturité spécialisée </a:t>
                      </a: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 Santé</a:t>
                      </a: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a:t>
                      </a:r>
                      <a:r>
                        <a:rPr kumimoji="0" lang="fr-FR" altLang="fr-FR"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MSSA</a:t>
                      </a:r>
                      <a:r>
                        <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a:t>
                      </a:r>
                    </a:p>
                    <a:p>
                      <a:pPr marL="0" marR="0" lvl="0" indent="0" algn="ctr" defTabSz="914400" rtl="0" eaLnBrk="1" fontAlgn="base" latinLnBrk="0" hangingPunct="1">
                        <a:lnSpc>
                          <a:spcPct val="88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88000"/>
                        </a:lnSpc>
                        <a:spcBef>
                          <a:spcPct val="0"/>
                        </a:spcBef>
                        <a:spcAft>
                          <a:spcPct val="0"/>
                        </a:spcAft>
                        <a:buClrTx/>
                        <a:buSzTx/>
                        <a:buFontTx/>
                        <a:buNone/>
                        <a:tabLst/>
                      </a:pPr>
                      <a:endParaRPr kumimoji="0" lang="fr-FR" altLang="fr-FR"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1" i="0" u="none" strike="noStrike" cap="none" normalizeH="0" baseline="0" dirty="0" err="1">
                          <a:ln>
                            <a:noFill/>
                          </a:ln>
                          <a:solidFill>
                            <a:schemeClr val="tx1"/>
                          </a:solidFill>
                          <a:effectLst/>
                          <a:latin typeface="Arial" panose="020B0604020202020204" pitchFamily="34" charset="0"/>
                          <a:ea typeface="ＭＳ Ｐゴシック" pitchFamily="34" charset="-128"/>
                          <a:cs typeface="Arial" panose="020B0604020202020204" pitchFamily="34" charset="0"/>
                        </a:rPr>
                        <a:t>HEdS</a:t>
                      </a:r>
                      <a:r>
                        <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 (HES Santé)</a:t>
                      </a:r>
                    </a:p>
                    <a:p>
                      <a:pPr marL="0" marR="0" lvl="0" indent="0" algn="ctr" defTabSz="914400" rtl="0" eaLnBrk="1" fontAlgn="base" latinLnBrk="0" hangingPunct="1">
                        <a:lnSpc>
                          <a:spcPct val="88000"/>
                        </a:lnSpc>
                        <a:spcBef>
                          <a:spcPct val="0"/>
                        </a:spcBef>
                        <a:spcAft>
                          <a:spcPct val="0"/>
                        </a:spcAft>
                        <a:buClrTx/>
                        <a:buSzTx/>
                        <a:buFontTx/>
                        <a:buNone/>
                        <a:tabLst/>
                      </a:pPr>
                      <a:endParaRPr kumimoji="0" lang="fr-FR" altLang="fr-FR" sz="1800" b="0" i="0" u="none" strike="noStrike" cap="none" normalizeH="0" baseline="0" dirty="0">
                        <a:ln>
                          <a:noFill/>
                        </a:ln>
                        <a:solidFill>
                          <a:srgbClr val="008000"/>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88000"/>
                        </a:lnSpc>
                        <a:spcBef>
                          <a:spcPct val="0"/>
                        </a:spcBef>
                        <a:spcAft>
                          <a:spcPct val="0"/>
                        </a:spcAft>
                        <a:buClrTx/>
                        <a:buSzTx/>
                        <a:buFontTx/>
                        <a:buNone/>
                        <a:tabLst/>
                      </a:pPr>
                      <a:endParaRPr kumimoji="0" lang="fr-FR" altLang="fr-FR" sz="1400" b="0" i="1"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400" b="0" i="1"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Pour travailler dans…</a:t>
                      </a:r>
                    </a:p>
                    <a:p>
                      <a:pPr marL="0" marR="0" lvl="0" indent="0" algn="ctr" defTabSz="914400" rtl="0" eaLnBrk="1" fontAlgn="base" latinLnBrk="0" hangingPunct="1">
                        <a:lnSpc>
                          <a:spcPct val="88000"/>
                        </a:lnSpc>
                        <a:spcBef>
                          <a:spcPct val="0"/>
                        </a:spcBef>
                        <a:spcAft>
                          <a:spcPct val="0"/>
                        </a:spcAft>
                        <a:buClrTx/>
                        <a:buSzTx/>
                        <a:buFontTx/>
                        <a:buNone/>
                        <a:tabLst/>
                      </a:pPr>
                      <a:endParaRPr kumimoji="0" lang="fr-FR" altLang="fr-FR" sz="1400" b="0" i="1"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1" i="0" u="none" strike="noStrike" cap="none" normalizeH="0" baseline="0" dirty="0">
                          <a:ln>
                            <a:noFill/>
                          </a:ln>
                          <a:solidFill>
                            <a:schemeClr val="accent6">
                              <a:lumMod val="75000"/>
                            </a:schemeClr>
                          </a:solidFill>
                          <a:effectLst/>
                          <a:latin typeface="Arial" panose="020B0604020202020204" pitchFamily="34" charset="0"/>
                          <a:ea typeface="ＭＳ Ｐゴシック" pitchFamily="34" charset="-128"/>
                          <a:cs typeface="Arial" panose="020B0604020202020204" pitchFamily="34" charset="0"/>
                        </a:rPr>
                        <a:t>Soins infirmiers</a:t>
                      </a: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1" i="0" u="none" strike="noStrike" cap="none" normalizeH="0" baseline="0" dirty="0">
                          <a:ln>
                            <a:noFill/>
                          </a:ln>
                          <a:solidFill>
                            <a:schemeClr val="accent6">
                              <a:lumMod val="75000"/>
                            </a:schemeClr>
                          </a:solidFill>
                          <a:effectLst/>
                          <a:latin typeface="Arial" panose="020B0604020202020204" pitchFamily="34" charset="0"/>
                          <a:ea typeface="ＭＳ Ｐゴシック" pitchFamily="34" charset="-128"/>
                          <a:cs typeface="Arial" panose="020B0604020202020204" pitchFamily="34" charset="0"/>
                        </a:rPr>
                        <a:t>Technologie en radiologie médicale</a:t>
                      </a: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1" i="0" u="none" strike="noStrike" cap="none" normalizeH="0" baseline="0" dirty="0">
                          <a:ln>
                            <a:noFill/>
                          </a:ln>
                          <a:solidFill>
                            <a:schemeClr val="accent6">
                              <a:lumMod val="75000"/>
                            </a:schemeClr>
                          </a:solidFill>
                          <a:effectLst/>
                          <a:latin typeface="Arial" panose="020B0604020202020204" pitchFamily="34" charset="0"/>
                          <a:ea typeface="ＭＳ Ｐゴシック" pitchFamily="34" charset="-128"/>
                          <a:cs typeface="Arial" panose="020B0604020202020204" pitchFamily="34" charset="0"/>
                        </a:rPr>
                        <a:t>Physiothérapie</a:t>
                      </a: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1" i="0" u="none" strike="noStrike" cap="none" normalizeH="0" baseline="0" dirty="0">
                          <a:ln>
                            <a:noFill/>
                          </a:ln>
                          <a:solidFill>
                            <a:schemeClr val="accent6">
                              <a:lumMod val="75000"/>
                            </a:schemeClr>
                          </a:solidFill>
                          <a:effectLst/>
                          <a:latin typeface="Arial" panose="020B0604020202020204" pitchFamily="34" charset="0"/>
                          <a:ea typeface="ＭＳ Ｐゴシック" pitchFamily="34" charset="-128"/>
                          <a:cs typeface="Arial" panose="020B0604020202020204" pitchFamily="34" charset="0"/>
                        </a:rPr>
                        <a:t>Nutrition et diététique</a:t>
                      </a: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1" i="0" u="none" strike="noStrike" cap="none" normalizeH="0" baseline="0" dirty="0">
                          <a:ln>
                            <a:noFill/>
                          </a:ln>
                          <a:solidFill>
                            <a:schemeClr val="accent6">
                              <a:lumMod val="75000"/>
                            </a:schemeClr>
                          </a:solidFill>
                          <a:effectLst/>
                          <a:latin typeface="Arial" panose="020B0604020202020204" pitchFamily="34" charset="0"/>
                          <a:ea typeface="ＭＳ Ｐゴシック" pitchFamily="34" charset="-128"/>
                          <a:cs typeface="Arial" panose="020B0604020202020204" pitchFamily="34" charset="0"/>
                        </a:rPr>
                        <a:t>Sage-femme</a:t>
                      </a: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1" i="0" u="none" strike="noStrike" cap="none" normalizeH="0" baseline="0" dirty="0">
                          <a:ln>
                            <a:noFill/>
                          </a:ln>
                          <a:solidFill>
                            <a:schemeClr val="accent6">
                              <a:lumMod val="75000"/>
                            </a:schemeClr>
                          </a:solidFill>
                          <a:effectLst/>
                          <a:latin typeface="Arial" panose="020B0604020202020204" pitchFamily="34" charset="0"/>
                          <a:ea typeface="ＭＳ Ｐゴシック" pitchFamily="34" charset="-128"/>
                          <a:cs typeface="Arial" panose="020B0604020202020204" pitchFamily="34" charset="0"/>
                        </a:rPr>
                        <a:t>Ergothérapie</a:t>
                      </a: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1" i="0" u="none" strike="noStrike" cap="none" normalizeH="0" baseline="0" dirty="0">
                          <a:ln>
                            <a:noFill/>
                          </a:ln>
                          <a:solidFill>
                            <a:schemeClr val="accent6">
                              <a:lumMod val="75000"/>
                            </a:schemeClr>
                          </a:solidFill>
                          <a:effectLst/>
                          <a:latin typeface="Arial" panose="020B0604020202020204" pitchFamily="34" charset="0"/>
                          <a:ea typeface="ＭＳ Ｐゴシック" pitchFamily="34" charset="-128"/>
                          <a:cs typeface="Arial" panose="020B0604020202020204" pitchFamily="34" charset="0"/>
                        </a:rPr>
                        <a:t>ostéopathie</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rgbClr val="990000"/>
                        </a:solidFill>
                        <a:effectLst/>
                        <a:latin typeface="Arial" panose="020B0604020202020204" pitchFamily="34" charset="0"/>
                        <a:ea typeface="ＭＳ Ｐゴシック" pitchFamily="34" charset="-128"/>
                        <a:cs typeface="Arial" panose="020B0604020202020204" pitchFamily="34" charset="0"/>
                      </a:endParaRP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3325" name="Slide Number Placeholder 1">
            <a:extLst>
              <a:ext uri="{FF2B5EF4-FFF2-40B4-BE49-F238E27FC236}">
                <a16:creationId xmlns:a16="http://schemas.microsoft.com/office/drawing/2014/main" id="{E12C20AA-094A-AA3E-0BD1-C13AAA6240A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spcBef>
                <a:spcPct val="0"/>
              </a:spcBef>
              <a:buClrTx/>
              <a:buSzTx/>
              <a:buFontTx/>
              <a:buNone/>
            </a:pPr>
            <a:fld id="{CA6DD189-0211-0E48-A755-EF859AB323DE}" type="slidenum">
              <a:rPr lang="fr-FR" altLang="fr-FR" sz="1400">
                <a:solidFill>
                  <a:schemeClr val="tx1"/>
                </a:solidFill>
                <a:latin typeface="Arial" panose="020B0604020202020204" pitchFamily="34" charset="0"/>
              </a:rPr>
              <a:pPr>
                <a:spcBef>
                  <a:spcPct val="0"/>
                </a:spcBef>
                <a:buClrTx/>
                <a:buSzTx/>
                <a:buFontTx/>
                <a:buNone/>
              </a:pPr>
              <a:t>10</a:t>
            </a:fld>
            <a:endParaRPr lang="fr-FR" altLang="fr-FR" sz="1400">
              <a:solidFill>
                <a:schemeClr val="tx1"/>
              </a:solidFill>
              <a:latin typeface="Arial" panose="020B0604020202020204" pitchFamily="34" charset="0"/>
            </a:endParaRPr>
          </a:p>
        </p:txBody>
      </p:sp>
      <p:sp>
        <p:nvSpPr>
          <p:cNvPr id="13327" name="Rectangle 7">
            <a:extLst>
              <a:ext uri="{FF2B5EF4-FFF2-40B4-BE49-F238E27FC236}">
                <a16:creationId xmlns:a16="http://schemas.microsoft.com/office/drawing/2014/main" id="{05DDE16D-47EC-6A5C-5424-C81C05F681A9}"/>
              </a:ext>
            </a:extLst>
          </p:cNvPr>
          <p:cNvSpPr>
            <a:spLocks noChangeArrowheads="1"/>
          </p:cNvSpPr>
          <p:nvPr/>
        </p:nvSpPr>
        <p:spPr bwMode="auto">
          <a:xfrm>
            <a:off x="12444413" y="3384551"/>
            <a:ext cx="2808287"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just" eaLnBrk="1" hangingPunct="1">
              <a:lnSpc>
                <a:spcPct val="90000"/>
              </a:lnSpc>
              <a:spcBef>
                <a:spcPct val="0"/>
              </a:spcBef>
              <a:buClr>
                <a:srgbClr val="00CC00"/>
              </a:buClr>
              <a:buSzTx/>
              <a:buFontTx/>
              <a:buNone/>
            </a:pPr>
            <a:r>
              <a:rPr lang="fr-FR" altLang="fr-FR" sz="1200">
                <a:solidFill>
                  <a:schemeClr val="tx1"/>
                </a:solidFill>
                <a:latin typeface="Arial" panose="020B0604020202020204" pitchFamily="34" charset="0"/>
              </a:rPr>
              <a:t>L'École Supérieure d'éducatrices et d'éducateurs de l'enfance (ESEDE-CFPS) de Genève, est une école professionnelle supérieure rattachée au Département de l'instruction publique, de la culture et du sport (DIP) via le Centre de formation professionnelle santé et social (CFPS).</a:t>
            </a:r>
          </a:p>
          <a:p>
            <a:pPr algn="just" eaLnBrk="1" hangingPunct="1">
              <a:lnSpc>
                <a:spcPct val="90000"/>
              </a:lnSpc>
              <a:spcBef>
                <a:spcPct val="0"/>
              </a:spcBef>
              <a:buClr>
                <a:srgbClr val="00CC00"/>
              </a:buClr>
              <a:buSzTx/>
              <a:buFontTx/>
              <a:buNone/>
            </a:pPr>
            <a:endParaRPr lang="fr-FR" altLang="fr-FR" sz="1200">
              <a:solidFill>
                <a:schemeClr val="tx1"/>
              </a:solidFill>
              <a:latin typeface="Arial" panose="020B0604020202020204" pitchFamily="34" charset="0"/>
            </a:endParaRPr>
          </a:p>
          <a:p>
            <a:pPr algn="just" eaLnBrk="1" hangingPunct="1">
              <a:lnSpc>
                <a:spcPct val="90000"/>
              </a:lnSpc>
              <a:spcBef>
                <a:spcPct val="0"/>
              </a:spcBef>
              <a:buClr>
                <a:srgbClr val="00CC00"/>
              </a:buClr>
              <a:buSzTx/>
              <a:buFontTx/>
              <a:buNone/>
            </a:pPr>
            <a:r>
              <a:rPr lang="fr-FR" altLang="fr-FR" sz="1200">
                <a:solidFill>
                  <a:schemeClr val="tx1"/>
                </a:solidFill>
                <a:latin typeface="Arial" panose="020B0604020202020204" pitchFamily="34" charset="0"/>
              </a:rPr>
              <a:t>Elle forme depuis 50 ans </a:t>
            </a:r>
            <a:r>
              <a:rPr lang="fr-FR" altLang="fr-FR" sz="1200" b="1">
                <a:solidFill>
                  <a:schemeClr val="tx1"/>
                </a:solidFill>
                <a:latin typeface="Arial" panose="020B0604020202020204" pitchFamily="34" charset="0"/>
              </a:rPr>
              <a:t>le personnel éducatif œuvrant au sein des institutions d'accueil socio-éducatif pour jeunes enfants confiés à la journée par leurs parents </a:t>
            </a:r>
            <a:r>
              <a:rPr lang="fr-FR" altLang="fr-FR" sz="1200">
                <a:solidFill>
                  <a:schemeClr val="tx1"/>
                </a:solidFill>
                <a:latin typeface="Arial" panose="020B0604020202020204" pitchFamily="34" charset="0"/>
              </a:rPr>
              <a:t>(espace de vie enfantine, crèches, garderies, jardins d'enfants, ateliers d'activités enfantines, maisons de l'enfance, etc.)</a:t>
            </a:r>
          </a:p>
        </p:txBody>
      </p:sp>
      <p:sp>
        <p:nvSpPr>
          <p:cNvPr id="2" name="Flèche vers le bas 1">
            <a:extLst>
              <a:ext uri="{FF2B5EF4-FFF2-40B4-BE49-F238E27FC236}">
                <a16:creationId xmlns:a16="http://schemas.microsoft.com/office/drawing/2014/main" id="{7CD4E943-16AB-33DC-CDB7-27E68CBDBE38}"/>
              </a:ext>
            </a:extLst>
          </p:cNvPr>
          <p:cNvSpPr/>
          <p:nvPr/>
        </p:nvSpPr>
        <p:spPr>
          <a:xfrm>
            <a:off x="8347384" y="2955274"/>
            <a:ext cx="287338" cy="3159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CH"/>
          </a:p>
        </p:txBody>
      </p:sp>
      <p:sp>
        <p:nvSpPr>
          <p:cNvPr id="10"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809146" y="357378"/>
            <a:ext cx="11382854" cy="1077218"/>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marL="571500" indent="-571500" eaLnBrk="1" hangingPunct="1">
              <a:buFont typeface="Wingdings" panose="05000000000000000000" pitchFamily="2" charset="2"/>
              <a:buChar char="§"/>
              <a:defRPr/>
            </a:pPr>
            <a:r>
              <a:rPr lang="en-US"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rPr>
              <a:t> L'OSP SANTE  </a:t>
            </a:r>
            <a:r>
              <a:rPr lang="en-US" sz="2400" b="1" dirty="0">
                <a:ln w="12700">
                  <a:solidFill>
                    <a:schemeClr val="tx2">
                      <a:satMod val="155000"/>
                    </a:schemeClr>
                  </a:solidFill>
                  <a:prstDash val="solid"/>
                </a:ln>
                <a:effectLst>
                  <a:outerShdw blurRad="41275" dist="20320" dir="1800000" algn="tl" rotWithShape="0">
                    <a:srgbClr val="000000">
                      <a:alpha val="40000"/>
                    </a:srgbClr>
                  </a:outerShdw>
                </a:effectLst>
              </a:rPr>
              <a:t>( formations après le </a:t>
            </a:r>
            <a:r>
              <a:rPr lang="en-US" sz="2400" b="1" dirty="0" err="1">
                <a:ln w="12700">
                  <a:solidFill>
                    <a:schemeClr val="tx2">
                      <a:satMod val="155000"/>
                    </a:schemeClr>
                  </a:solidFill>
                  <a:prstDash val="solid"/>
                </a:ln>
                <a:effectLst>
                  <a:outerShdw blurRad="41275" dist="20320" dir="1800000" algn="tl" rotWithShape="0">
                    <a:srgbClr val="000000">
                      <a:alpha val="40000"/>
                    </a:srgbClr>
                  </a:outerShdw>
                </a:effectLst>
              </a:rPr>
              <a:t>certificat</a:t>
            </a:r>
            <a:r>
              <a:rPr lang="en-US" sz="2400" b="1" dirty="0">
                <a:ln w="12700">
                  <a:solidFill>
                    <a:schemeClr val="tx2">
                      <a:satMod val="155000"/>
                    </a:schemeClr>
                  </a:solidFill>
                  <a:prstDash val="solid"/>
                </a:ln>
                <a:effectLst>
                  <a:outerShdw blurRad="41275" dist="20320" dir="1800000" algn="tl" rotWithShape="0">
                    <a:srgbClr val="000000">
                      <a:alpha val="40000"/>
                    </a:srgbClr>
                  </a:outerShdw>
                </a:effectLst>
              </a:rPr>
              <a:t>) </a:t>
            </a:r>
          </a:p>
          <a:p>
            <a:pPr eaLnBrk="1" hangingPunct="1">
              <a:defRPr/>
            </a:pPr>
            <a:endParaRPr lang="en-US" sz="2800" b="1" dirty="0">
              <a:ln w="12700">
                <a:solidFill>
                  <a:schemeClr val="tx2">
                    <a:satMod val="155000"/>
                  </a:schemeClr>
                </a:solidFill>
                <a:prstDash val="solid"/>
              </a:ln>
              <a:solidFill>
                <a:schemeClr val="accent6"/>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216566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3"/>
          <p:cNvSpPr>
            <a:spLocks noGrp="1" noChangeArrowheads="1"/>
          </p:cNvSpPr>
          <p:nvPr>
            <p:ph type="title"/>
          </p:nvPr>
        </p:nvSpPr>
        <p:spPr>
          <a:xfrm>
            <a:off x="1618632" y="1392528"/>
            <a:ext cx="8976962" cy="730852"/>
          </a:xfrm>
        </p:spPr>
        <p:txBody>
          <a:bodyPr>
            <a:noAutofit/>
          </a:bodyPr>
          <a:lstStyle/>
          <a:p>
            <a:pPr algn="ctr" defTabSz="1300163"/>
            <a:r>
              <a:rPr lang="fr-CH" altLang="fr-FR" sz="2400" dirty="0">
                <a:solidFill>
                  <a:schemeClr val="accent6">
                    <a:lumMod val="75000"/>
                  </a:schemeClr>
                </a:solidFill>
                <a:latin typeface="Arial" panose="020B0604020202020204" pitchFamily="34" charset="0"/>
                <a:cs typeface="Arial" panose="020B0604020202020204" pitchFamily="34" charset="0"/>
              </a:rPr>
              <a:t>Formations professionnelles tertiaires </a:t>
            </a:r>
            <a:br>
              <a:rPr lang="fr-CH" altLang="fr-FR" sz="2400" dirty="0">
                <a:solidFill>
                  <a:schemeClr val="accent6">
                    <a:lumMod val="75000"/>
                  </a:schemeClr>
                </a:solidFill>
                <a:latin typeface="Arial" panose="020B0604020202020204" pitchFamily="34" charset="0"/>
                <a:cs typeface="Arial" panose="020B0604020202020204" pitchFamily="34" charset="0"/>
              </a:rPr>
            </a:br>
            <a:r>
              <a:rPr lang="fr-CH" altLang="fr-FR" sz="2400" dirty="0">
                <a:solidFill>
                  <a:schemeClr val="accent6">
                    <a:lumMod val="75000"/>
                  </a:schemeClr>
                </a:solidFill>
                <a:latin typeface="Arial" panose="020B0604020202020204" pitchFamily="34" charset="0"/>
                <a:cs typeface="Arial" panose="020B0604020202020204" pitchFamily="34" charset="0"/>
              </a:rPr>
              <a:t>en Ecole Supérieure (ES)</a:t>
            </a:r>
            <a:endParaRPr lang="fr-FR" altLang="fr-FR" sz="2400" dirty="0">
              <a:solidFill>
                <a:schemeClr val="accent6">
                  <a:lumMod val="75000"/>
                </a:schemeClr>
              </a:solidFill>
              <a:latin typeface="Arial" panose="020B0604020202020204" pitchFamily="34" charset="0"/>
              <a:cs typeface="Arial" panose="020B0604020202020204" pitchFamily="34" charset="0"/>
            </a:endParaRPr>
          </a:p>
        </p:txBody>
      </p:sp>
      <p:graphicFrame>
        <p:nvGraphicFramePr>
          <p:cNvPr id="6" name="Group 26"/>
          <p:cNvGraphicFramePr>
            <a:graphicFrameLocks noGrp="1"/>
          </p:cNvGraphicFramePr>
          <p:nvPr>
            <p:ph idx="1"/>
            <p:extLst>
              <p:ext uri="{D42A27DB-BD31-4B8C-83A1-F6EECF244321}">
                <p14:modId xmlns:p14="http://schemas.microsoft.com/office/powerpoint/2010/main" val="2750808462"/>
              </p:ext>
            </p:extLst>
          </p:nvPr>
        </p:nvGraphicFramePr>
        <p:xfrm>
          <a:off x="2607456" y="2532810"/>
          <a:ext cx="7449141" cy="3431337"/>
        </p:xfrm>
        <a:graphic>
          <a:graphicData uri="http://schemas.openxmlformats.org/drawingml/2006/table">
            <a:tbl>
              <a:tblPr/>
              <a:tblGrid>
                <a:gridCol w="7449141">
                  <a:extLst>
                    <a:ext uri="{9D8B030D-6E8A-4147-A177-3AD203B41FA5}">
                      <a16:colId xmlns:a16="http://schemas.microsoft.com/office/drawing/2014/main" val="20000"/>
                    </a:ext>
                  </a:extLst>
                </a:gridCol>
              </a:tblGrid>
              <a:tr h="3431337">
                <a:tc>
                  <a:txBody>
                    <a:bodyPr/>
                    <a:lstStyle/>
                    <a:p>
                      <a:pPr marL="342900" marR="0" lvl="0" indent="-342900" algn="l" defTabSz="914400" rtl="0" eaLnBrk="1" fontAlgn="base" latinLnBrk="0" hangingPunct="1">
                        <a:lnSpc>
                          <a:spcPct val="100000"/>
                        </a:lnSpc>
                        <a:spcBef>
                          <a:spcPct val="0"/>
                        </a:spcBef>
                        <a:spcAft>
                          <a:spcPct val="0"/>
                        </a:spcAft>
                        <a:buClrTx/>
                        <a:buSzTx/>
                        <a:buFont typeface="Arial" pitchFamily="34" charset="0"/>
                        <a:buChar char="•"/>
                        <a:tabLst/>
                      </a:pPr>
                      <a:r>
                        <a:rPr kumimoji="0" lang="fr-FR" sz="2400" b="1" i="0" u="none" strike="noStrike" cap="none" normalizeH="0" baseline="0" dirty="0">
                          <a:ln>
                            <a:noFill/>
                          </a:ln>
                          <a:solidFill>
                            <a:schemeClr val="accent6">
                              <a:lumMod val="75000"/>
                            </a:schemeClr>
                          </a:solidFill>
                          <a:effectLst/>
                          <a:latin typeface="Arial" pitchFamily="34" charset="0"/>
                        </a:rPr>
                        <a:t>S</a:t>
                      </a:r>
                      <a:r>
                        <a:rPr kumimoji="0" lang="fr-FR" sz="2400" b="0" i="0" u="none" strike="noStrike" cap="none" normalizeH="0" baseline="0" dirty="0">
                          <a:ln>
                            <a:noFill/>
                          </a:ln>
                          <a:solidFill>
                            <a:schemeClr val="tx1"/>
                          </a:solidFill>
                          <a:effectLst/>
                          <a:latin typeface="Arial" pitchFamily="34" charset="0"/>
                        </a:rPr>
                        <a:t>oins ambulanciers</a:t>
                      </a:r>
                    </a:p>
                    <a:p>
                      <a:pPr marL="342900" marR="0" lvl="0" indent="-342900" algn="l" defTabSz="914400" rtl="0" eaLnBrk="1" fontAlgn="base" latinLnBrk="0" hangingPunct="1">
                        <a:lnSpc>
                          <a:spcPct val="100000"/>
                        </a:lnSpc>
                        <a:spcBef>
                          <a:spcPct val="0"/>
                        </a:spcBef>
                        <a:spcAft>
                          <a:spcPct val="0"/>
                        </a:spcAft>
                        <a:buClrTx/>
                        <a:buSzTx/>
                        <a:buFont typeface="Arial" pitchFamily="34" charset="0"/>
                        <a:buChar char="•"/>
                        <a:tabLst/>
                        <a:defRPr/>
                      </a:pPr>
                      <a:r>
                        <a:rPr kumimoji="0" lang="fr-FR" sz="2400" b="1" i="0" u="none" strike="noStrike" cap="none" normalizeH="0" baseline="0" dirty="0">
                          <a:ln>
                            <a:noFill/>
                          </a:ln>
                          <a:solidFill>
                            <a:schemeClr val="accent6">
                              <a:lumMod val="75000"/>
                            </a:schemeClr>
                          </a:solidFill>
                          <a:effectLst/>
                          <a:latin typeface="Arial" pitchFamily="34" charset="0"/>
                        </a:rPr>
                        <a:t>H</a:t>
                      </a:r>
                      <a:r>
                        <a:rPr kumimoji="0" lang="fr-FR" sz="2400" b="0" i="0" u="none" strike="noStrike" cap="none" normalizeH="0" baseline="0" dirty="0">
                          <a:ln>
                            <a:noFill/>
                          </a:ln>
                          <a:solidFill>
                            <a:schemeClr val="tx1"/>
                          </a:solidFill>
                          <a:effectLst/>
                          <a:latin typeface="Arial" pitchFamily="34" charset="0"/>
                        </a:rPr>
                        <a:t>ygiéniste dentaire</a:t>
                      </a:r>
                    </a:p>
                    <a:p>
                      <a:pPr marL="342900" marR="0" lvl="0" indent="-342900" algn="l" defTabSz="914400" rtl="0" eaLnBrk="1" fontAlgn="base" latinLnBrk="0" hangingPunct="1">
                        <a:lnSpc>
                          <a:spcPct val="100000"/>
                        </a:lnSpc>
                        <a:spcBef>
                          <a:spcPct val="0"/>
                        </a:spcBef>
                        <a:spcAft>
                          <a:spcPct val="0"/>
                        </a:spcAft>
                        <a:buClrTx/>
                        <a:buSzTx/>
                        <a:buFont typeface="Arial" pitchFamily="34" charset="0"/>
                        <a:buChar char="•"/>
                        <a:tabLst/>
                        <a:defRPr/>
                      </a:pPr>
                      <a:r>
                        <a:rPr kumimoji="0" lang="fr-FR" sz="2400" b="1" i="0" u="none" strike="noStrike" cap="none" normalizeH="0" baseline="0" dirty="0">
                          <a:ln>
                            <a:noFill/>
                          </a:ln>
                          <a:solidFill>
                            <a:schemeClr val="accent6">
                              <a:lumMod val="75000"/>
                            </a:schemeClr>
                          </a:solidFill>
                          <a:effectLst/>
                          <a:latin typeface="Arial" pitchFamily="34" charset="0"/>
                        </a:rPr>
                        <a:t>P</a:t>
                      </a:r>
                      <a:r>
                        <a:rPr kumimoji="0" lang="fr-FR" sz="2400" b="0" i="0" u="none" strike="noStrike" cap="none" normalizeH="0" baseline="0" dirty="0">
                          <a:ln>
                            <a:noFill/>
                          </a:ln>
                          <a:solidFill>
                            <a:schemeClr val="tx1"/>
                          </a:solidFill>
                          <a:effectLst/>
                          <a:latin typeface="Arial" pitchFamily="34" charset="0"/>
                        </a:rPr>
                        <a:t>odologue</a:t>
                      </a:r>
                    </a:p>
                    <a:p>
                      <a:pPr marL="342900" marR="0" lvl="0" indent="-342900" algn="l" defTabSz="914400" rtl="0" eaLnBrk="1" fontAlgn="base" latinLnBrk="0" hangingPunct="1">
                        <a:lnSpc>
                          <a:spcPct val="100000"/>
                        </a:lnSpc>
                        <a:spcBef>
                          <a:spcPct val="0"/>
                        </a:spcBef>
                        <a:spcAft>
                          <a:spcPct val="0"/>
                        </a:spcAft>
                        <a:buClrTx/>
                        <a:buSzTx/>
                        <a:buFont typeface="Arial" pitchFamily="34" charset="0"/>
                        <a:buChar char="•"/>
                        <a:tabLst/>
                        <a:defRPr/>
                      </a:pPr>
                      <a:r>
                        <a:rPr kumimoji="0" lang="fr-FR" sz="2400" b="1" i="0" u="none" strike="noStrike" kern="1200" cap="none" normalizeH="0" baseline="0" dirty="0">
                          <a:ln>
                            <a:noFill/>
                          </a:ln>
                          <a:solidFill>
                            <a:schemeClr val="accent6">
                              <a:lumMod val="75000"/>
                            </a:schemeClr>
                          </a:solidFill>
                          <a:effectLst/>
                          <a:latin typeface="Arial" pitchFamily="34" charset="0"/>
                          <a:ea typeface="+mn-ea"/>
                          <a:cs typeface="+mn-cs"/>
                          <a:sym typeface="Helvetica" pitchFamily="34" charset="0"/>
                        </a:rPr>
                        <a:t>O</a:t>
                      </a:r>
                      <a:r>
                        <a:rPr kumimoji="0" lang="fr-FR" sz="2400" b="0" i="0" u="none" strike="noStrike" kern="1200" cap="none" normalizeH="0" baseline="0" dirty="0">
                          <a:ln>
                            <a:noFill/>
                          </a:ln>
                          <a:solidFill>
                            <a:schemeClr val="tx1"/>
                          </a:solidFill>
                          <a:effectLst/>
                          <a:latin typeface="Arial" pitchFamily="34" charset="0"/>
                          <a:ea typeface="+mn-ea"/>
                          <a:cs typeface="+mn-cs"/>
                          <a:sym typeface="Helvetica" pitchFamily="34" charset="0"/>
                        </a:rPr>
                        <a:t>rthoptiste (Lausanne)</a:t>
                      </a:r>
                      <a:endParaRPr kumimoji="0" lang="fr-FR" sz="2400" b="0" i="0" u="none" strike="noStrike" cap="none" normalizeH="0" baseline="0" dirty="0">
                        <a:ln>
                          <a:noFill/>
                        </a:ln>
                        <a:solidFill>
                          <a:schemeClr val="tx1"/>
                        </a:solidFill>
                        <a:effectLst/>
                        <a:latin typeface="Arial" pitchFamily="34" charset="0"/>
                      </a:endParaRPr>
                    </a:p>
                    <a:p>
                      <a:pPr marL="342900" marR="0" lvl="0" indent="-342900" algn="l" defTabSz="914400" rtl="0" eaLnBrk="1" fontAlgn="base" latinLnBrk="0" hangingPunct="1">
                        <a:lnSpc>
                          <a:spcPct val="100000"/>
                        </a:lnSpc>
                        <a:spcBef>
                          <a:spcPct val="0"/>
                        </a:spcBef>
                        <a:spcAft>
                          <a:spcPct val="0"/>
                        </a:spcAft>
                        <a:buClrTx/>
                        <a:buSzTx/>
                        <a:buFont typeface="Arial" pitchFamily="34" charset="0"/>
                        <a:buChar char="•"/>
                        <a:tabLst/>
                        <a:defRPr/>
                      </a:pPr>
                      <a:r>
                        <a:rPr kumimoji="0" lang="fr-FR" sz="2400" b="1" i="0" u="none" strike="noStrike" cap="none" normalizeH="0" baseline="0" dirty="0">
                          <a:ln>
                            <a:noFill/>
                          </a:ln>
                          <a:solidFill>
                            <a:schemeClr val="accent6">
                              <a:lumMod val="75000"/>
                            </a:schemeClr>
                          </a:solidFill>
                          <a:effectLst/>
                          <a:latin typeface="Arial" pitchFamily="34" charset="0"/>
                        </a:rPr>
                        <a:t>T</a:t>
                      </a:r>
                      <a:r>
                        <a:rPr kumimoji="0" lang="fr-FR" sz="2400" b="0" i="0" u="none" strike="noStrike" cap="none" normalizeH="0" baseline="0" dirty="0">
                          <a:ln>
                            <a:noFill/>
                          </a:ln>
                          <a:solidFill>
                            <a:schemeClr val="tx1"/>
                          </a:solidFill>
                          <a:effectLst/>
                          <a:latin typeface="Arial" pitchFamily="34" charset="0"/>
                        </a:rPr>
                        <a:t>echnicien en analyses biomédicales</a:t>
                      </a:r>
                    </a:p>
                    <a:p>
                      <a:pPr marL="342900" marR="0" lvl="0" indent="-342900" algn="l" defTabSz="914400" rtl="0" eaLnBrk="1" fontAlgn="base" latinLnBrk="0" hangingPunct="1">
                        <a:lnSpc>
                          <a:spcPct val="100000"/>
                        </a:lnSpc>
                        <a:spcBef>
                          <a:spcPct val="0"/>
                        </a:spcBef>
                        <a:spcAft>
                          <a:spcPct val="0"/>
                        </a:spcAft>
                        <a:buClrTx/>
                        <a:buSzTx/>
                        <a:buFont typeface="Arial" pitchFamily="34" charset="0"/>
                        <a:buChar char="•"/>
                        <a:tabLst/>
                        <a:defRPr/>
                      </a:pPr>
                      <a:r>
                        <a:rPr kumimoji="0" lang="fr-CH" sz="2400" b="1" i="0" u="none" strike="noStrike" cap="none" normalizeH="0" baseline="0" dirty="0">
                          <a:ln>
                            <a:noFill/>
                          </a:ln>
                          <a:solidFill>
                            <a:schemeClr val="accent6">
                              <a:lumMod val="75000"/>
                            </a:schemeClr>
                          </a:solidFill>
                          <a:effectLst/>
                          <a:latin typeface="Arial" pitchFamily="34" charset="0"/>
                        </a:rPr>
                        <a:t>T</a:t>
                      </a:r>
                      <a:r>
                        <a:rPr kumimoji="0" lang="fr-CH" sz="2400" b="0" i="0" u="none" strike="noStrike" cap="none" normalizeH="0" baseline="0" dirty="0">
                          <a:ln>
                            <a:noFill/>
                          </a:ln>
                          <a:solidFill>
                            <a:schemeClr val="tx1"/>
                          </a:solidFill>
                          <a:effectLst/>
                          <a:latin typeface="Arial" pitchFamily="34" charset="0"/>
                        </a:rPr>
                        <a:t>echnicien en salle d'opération (Lausanne)</a:t>
                      </a:r>
                    </a:p>
                    <a:p>
                      <a:pPr marL="342900" marR="0" lvl="0" indent="-342900" algn="l" defTabSz="914400" rtl="0" eaLnBrk="1" fontAlgn="base" latinLnBrk="0" hangingPunct="1">
                        <a:lnSpc>
                          <a:spcPct val="100000"/>
                        </a:lnSpc>
                        <a:spcBef>
                          <a:spcPct val="0"/>
                        </a:spcBef>
                        <a:spcAft>
                          <a:spcPct val="0"/>
                        </a:spcAft>
                        <a:buClrTx/>
                        <a:buSzTx/>
                        <a:buFont typeface="Arial" pitchFamily="34" charset="0"/>
                        <a:buChar char="•"/>
                        <a:tabLst/>
                        <a:defRPr/>
                      </a:pPr>
                      <a:r>
                        <a:rPr kumimoji="0" lang="fr-CH" sz="2400" b="1" i="0" u="none" strike="noStrike" cap="none" normalizeH="0" baseline="0" dirty="0">
                          <a:ln>
                            <a:noFill/>
                          </a:ln>
                          <a:solidFill>
                            <a:schemeClr val="accent6">
                              <a:lumMod val="75000"/>
                            </a:schemeClr>
                          </a:solidFill>
                          <a:effectLst/>
                          <a:latin typeface="Arial" pitchFamily="34" charset="0"/>
                        </a:rPr>
                        <a:t>E</a:t>
                      </a:r>
                      <a:r>
                        <a:rPr kumimoji="0" lang="fr-CH" sz="2400" b="0" i="0" u="none" strike="noStrike" cap="none" normalizeH="0" baseline="0" dirty="0">
                          <a:ln>
                            <a:noFill/>
                          </a:ln>
                          <a:solidFill>
                            <a:schemeClr val="tx1"/>
                          </a:solidFill>
                          <a:effectLst/>
                          <a:latin typeface="Arial" pitchFamily="34" charset="0"/>
                        </a:rPr>
                        <a:t>ducateur-</a:t>
                      </a:r>
                      <a:r>
                        <a:rPr kumimoji="0" lang="fr-CH" sz="2400" b="0" i="0" u="none" strike="noStrike" cap="none" normalizeH="0" baseline="0" dirty="0" err="1">
                          <a:ln>
                            <a:noFill/>
                          </a:ln>
                          <a:solidFill>
                            <a:schemeClr val="tx1"/>
                          </a:solidFill>
                          <a:effectLst/>
                          <a:latin typeface="Arial" pitchFamily="34" charset="0"/>
                        </a:rPr>
                        <a:t>trice</a:t>
                      </a:r>
                      <a:r>
                        <a:rPr kumimoji="0" lang="fr-CH" sz="2400" b="0" i="0" u="none" strike="noStrike" cap="none" normalizeH="0" baseline="0" dirty="0">
                          <a:ln>
                            <a:noFill/>
                          </a:ln>
                          <a:solidFill>
                            <a:schemeClr val="tx1"/>
                          </a:solidFill>
                          <a:effectLst/>
                          <a:latin typeface="Arial" pitchFamily="34" charset="0"/>
                        </a:rPr>
                        <a:t> de l'enfance</a:t>
                      </a:r>
                      <a:endParaRPr kumimoji="0" lang="fr-FR" sz="2400" b="0" i="0" u="none" strike="noStrike" cap="none" normalizeH="0" baseline="0" dirty="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dirty="0">
                        <a:ln>
                          <a:noFill/>
                        </a:ln>
                        <a:solidFill>
                          <a:srgbClr val="6600CC"/>
                        </a:solidFill>
                        <a:effectLst/>
                        <a:latin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dirty="0">
                          <a:ln>
                            <a:noFill/>
                          </a:ln>
                          <a:solidFill>
                            <a:srgbClr val="990000"/>
                          </a:solidFill>
                          <a:effectLst/>
                          <a:latin typeface="Times New Roman" pitchFamily="18" charset="0"/>
                        </a:rPr>
                        <a:t> </a:t>
                      </a:r>
                      <a:endParaRPr kumimoji="0" lang="fr-FR" sz="1400" b="0" i="0" u="none" strike="noStrike" cap="none" normalizeH="0" baseline="0" dirty="0">
                        <a:ln>
                          <a:noFill/>
                        </a:ln>
                        <a:solidFill>
                          <a:srgbClr val="990000"/>
                        </a:solidFill>
                        <a:effectLst/>
                        <a:latin typeface="Times New Roman" pitchFamily="18" charset="0"/>
                      </a:endParaRPr>
                    </a:p>
                  </a:txBody>
                  <a:tcPr marT="45721" marB="45721"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9" name="Imag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7455" y="5364841"/>
            <a:ext cx="6999316" cy="1425788"/>
          </a:xfrm>
          <a:prstGeom prst="rect">
            <a:avLst/>
          </a:prstGeom>
        </p:spPr>
      </p:pic>
      <p:sp>
        <p:nvSpPr>
          <p:cNvPr id="7" name="Rectangle 6"/>
          <p:cNvSpPr/>
          <p:nvPr/>
        </p:nvSpPr>
        <p:spPr>
          <a:xfrm>
            <a:off x="564776" y="436116"/>
            <a:ext cx="12362329" cy="1077218"/>
          </a:xfrm>
          <a:prstGeom prst="rect">
            <a:avLst/>
          </a:prstGeom>
        </p:spPr>
        <p:txBody>
          <a:bodyPr vert="horz" lIns="91440" tIns="45720" rIns="91440" bIns="45720" rtlCol="0" anchor="t">
            <a:noAutofit/>
          </a:bodyPr>
          <a:lstStyle/>
          <a:p>
            <a:pPr defTabSz="914400">
              <a:lnSpc>
                <a:spcPct val="89000"/>
              </a:lnSpc>
              <a:spcBef>
                <a:spcPct val="0"/>
              </a:spcBef>
            </a:pPr>
            <a:r>
              <a:rPr lang="fr-FR" altLang="fr-FR"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Arial" panose="020B0604020202020204" pitchFamily="34" charset="0"/>
                <a:ea typeface="+mj-ea"/>
                <a:cs typeface="Arial" panose="020B0604020202020204" pitchFamily="34" charset="0"/>
                <a:sym typeface="Helvetica" panose="020B0604020202020204" pitchFamily="34" charset="0"/>
              </a:rPr>
              <a:t>5. Les formations ES sans maturité spécialisée</a:t>
            </a:r>
            <a:endParaRPr lang="fr-CH"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Arial" panose="020B0604020202020204" pitchFamily="34" charset="0"/>
              <a:ea typeface="+mj-ea"/>
              <a:cs typeface="Arial" panose="020B0604020202020204" pitchFamily="34" charset="0"/>
            </a:endParaRPr>
          </a:p>
        </p:txBody>
      </p:sp>
      <p:sp>
        <p:nvSpPr>
          <p:cNvPr id="8"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11</a:t>
            </a:fld>
            <a:endParaRPr lang="en-US" dirty="0"/>
          </a:p>
        </p:txBody>
      </p:sp>
    </p:spTree>
    <p:extLst>
      <p:ext uri="{BB962C8B-B14F-4D97-AF65-F5344CB8AC3E}">
        <p14:creationId xmlns:p14="http://schemas.microsoft.com/office/powerpoint/2010/main" val="3089418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6250" y="5200650"/>
            <a:ext cx="2762250" cy="1657350"/>
          </a:xfrm>
          <a:prstGeom prst="rect">
            <a:avLst/>
          </a:prstGeom>
          <a:pattFill prst="pct60">
            <a:fgClr>
              <a:srgbClr val="92D050"/>
            </a:fgClr>
            <a:bgClr>
              <a:schemeClr val="bg1"/>
            </a:bgClr>
          </a:pattFill>
          <a:ln>
            <a:noFill/>
          </a:ln>
        </p:spPr>
      </p:pic>
      <p:sp>
        <p:nvSpPr>
          <p:cNvPr id="4" name="Rectangle 2"/>
          <p:cNvSpPr txBox="1">
            <a:spLocks noChangeArrowheads="1"/>
          </p:cNvSpPr>
          <p:nvPr/>
        </p:nvSpPr>
        <p:spPr bwMode="auto">
          <a:xfrm>
            <a:off x="2052830" y="66936"/>
            <a:ext cx="7949090" cy="849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b="1">
                <a:solidFill>
                  <a:schemeClr val="tx1"/>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defRPr>
            </a:lvl2pPr>
            <a:lvl3pPr algn="l" rtl="0" eaLnBrk="1" fontAlgn="base" hangingPunct="1">
              <a:spcBef>
                <a:spcPct val="0"/>
              </a:spcBef>
              <a:spcAft>
                <a:spcPct val="0"/>
              </a:spcAft>
              <a:defRPr sz="3200" b="1">
                <a:solidFill>
                  <a:schemeClr val="tx2"/>
                </a:solidFill>
                <a:latin typeface="Arial" charset="0"/>
              </a:defRPr>
            </a:lvl3pPr>
            <a:lvl4pPr algn="l" rtl="0" eaLnBrk="1" fontAlgn="base" hangingPunct="1">
              <a:spcBef>
                <a:spcPct val="0"/>
              </a:spcBef>
              <a:spcAft>
                <a:spcPct val="0"/>
              </a:spcAft>
              <a:defRPr sz="3200" b="1">
                <a:solidFill>
                  <a:schemeClr val="tx2"/>
                </a:solidFill>
                <a:latin typeface="Arial" charset="0"/>
              </a:defRPr>
            </a:lvl4pPr>
            <a:lvl5pPr algn="l" rtl="0" eaLnBrk="1" fontAlgn="base" hangingPunct="1">
              <a:spcBef>
                <a:spcPct val="0"/>
              </a:spcBef>
              <a:spcAft>
                <a:spcPct val="0"/>
              </a:spcAft>
              <a:defRPr sz="3200" b="1">
                <a:solidFill>
                  <a:schemeClr val="tx2"/>
                </a:solidFill>
                <a:latin typeface="Arial" charset="0"/>
              </a:defRPr>
            </a:lvl5pPr>
            <a:lvl6pPr marL="457200" algn="l" rtl="0" eaLnBrk="1" fontAlgn="base" hangingPunct="1">
              <a:spcBef>
                <a:spcPct val="0"/>
              </a:spcBef>
              <a:spcAft>
                <a:spcPct val="0"/>
              </a:spcAft>
              <a:defRPr sz="3200" b="1">
                <a:solidFill>
                  <a:schemeClr val="tx2"/>
                </a:solidFill>
                <a:latin typeface="Arial" charset="0"/>
              </a:defRPr>
            </a:lvl6pPr>
            <a:lvl7pPr marL="914400" algn="l" rtl="0" eaLnBrk="1" fontAlgn="base" hangingPunct="1">
              <a:spcBef>
                <a:spcPct val="0"/>
              </a:spcBef>
              <a:spcAft>
                <a:spcPct val="0"/>
              </a:spcAft>
              <a:defRPr sz="3200" b="1">
                <a:solidFill>
                  <a:schemeClr val="tx2"/>
                </a:solidFill>
                <a:latin typeface="Arial" charset="0"/>
              </a:defRPr>
            </a:lvl7pPr>
            <a:lvl8pPr marL="1371600" algn="l" rtl="0" eaLnBrk="1" fontAlgn="base" hangingPunct="1">
              <a:spcBef>
                <a:spcPct val="0"/>
              </a:spcBef>
              <a:spcAft>
                <a:spcPct val="0"/>
              </a:spcAft>
              <a:defRPr sz="3200" b="1">
                <a:solidFill>
                  <a:schemeClr val="tx2"/>
                </a:solidFill>
                <a:latin typeface="Arial" charset="0"/>
              </a:defRPr>
            </a:lvl8pPr>
            <a:lvl9pPr marL="1828800" algn="l" rtl="0" eaLnBrk="1" fontAlgn="base" hangingPunct="1">
              <a:spcBef>
                <a:spcPct val="0"/>
              </a:spcBef>
              <a:spcAft>
                <a:spcPct val="0"/>
              </a:spcAft>
              <a:defRPr sz="3200" b="1">
                <a:solidFill>
                  <a:schemeClr val="tx2"/>
                </a:solidFill>
                <a:latin typeface="Arial" charset="0"/>
              </a:defRPr>
            </a:lvl9pPr>
          </a:lstStyle>
          <a:p>
            <a:pPr algn="ctr" defTabSz="1300163"/>
            <a:r>
              <a:rPr lang="fr-CH" altLang="fr-FR" kern="0" dirty="0">
                <a:solidFill>
                  <a:schemeClr val="accent6">
                    <a:lumMod val="75000"/>
                  </a:schemeClr>
                </a:solidFill>
              </a:rPr>
              <a:t>Ecole supérieure de soins ambulanciers</a:t>
            </a:r>
            <a:endParaRPr lang="fr-FR" altLang="fr-FR" kern="0" dirty="0">
              <a:solidFill>
                <a:schemeClr val="accent6">
                  <a:lumMod val="75000"/>
                </a:schemeClr>
              </a:solidFill>
            </a:endParaRPr>
          </a:p>
        </p:txBody>
      </p:sp>
      <p:sp>
        <p:nvSpPr>
          <p:cNvPr id="5" name="Rectangle 3"/>
          <p:cNvSpPr txBox="1">
            <a:spLocks noChangeArrowheads="1"/>
          </p:cNvSpPr>
          <p:nvPr/>
        </p:nvSpPr>
        <p:spPr bwMode="auto">
          <a:xfrm>
            <a:off x="1814944" y="916249"/>
            <a:ext cx="8424862" cy="4395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SzPct val="9500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sz="16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just"/>
            <a:r>
              <a:rPr lang="fr-FR" altLang="fr-FR" sz="1800" kern="0" dirty="0">
                <a:latin typeface="Arial" panose="020B0604020202020204" pitchFamily="34" charset="0"/>
                <a:cs typeface="Arial" panose="020B0604020202020204" pitchFamily="34" charset="0"/>
              </a:rPr>
              <a:t>L'</a:t>
            </a:r>
            <a:r>
              <a:rPr lang="fr-FR" altLang="fr-FR" sz="1800" kern="0" dirty="0" err="1">
                <a:latin typeface="Arial" panose="020B0604020202020204" pitchFamily="34" charset="0"/>
                <a:cs typeface="Arial" panose="020B0604020202020204" pitchFamily="34" charset="0"/>
              </a:rPr>
              <a:t>ambulancier·ère</a:t>
            </a:r>
            <a:r>
              <a:rPr lang="fr-FR" altLang="fr-FR" sz="1800" kern="0" dirty="0">
                <a:latin typeface="Arial" panose="020B0604020202020204" pitchFamily="34" charset="0"/>
                <a:cs typeface="Arial" panose="020B0604020202020204" pitchFamily="34" charset="0"/>
              </a:rPr>
              <a:t> ES assure la prise en charge pré-hospitalière des </a:t>
            </a:r>
            <a:r>
              <a:rPr lang="fr-FR" altLang="fr-FR" sz="1800" kern="0" dirty="0" err="1">
                <a:latin typeface="Arial" panose="020B0604020202020204" pitchFamily="34" charset="0"/>
                <a:cs typeface="Arial" panose="020B0604020202020204" pitchFamily="34" charset="0"/>
              </a:rPr>
              <a:t>patient·es</a:t>
            </a:r>
            <a:r>
              <a:rPr lang="fr-FR" altLang="fr-FR" sz="1800" kern="0" dirty="0">
                <a:latin typeface="Arial" panose="020B0604020202020204" pitchFamily="34" charset="0"/>
                <a:cs typeface="Arial" panose="020B0604020202020204" pitchFamily="34" charset="0"/>
              </a:rPr>
              <a:t> en détresse, en situation de crise ou de risque. </a:t>
            </a:r>
            <a:r>
              <a:rPr lang="fr-FR" altLang="fr-FR" sz="1800" kern="0" dirty="0" err="1">
                <a:latin typeface="Arial" panose="020B0604020202020204" pitchFamily="34" charset="0"/>
                <a:cs typeface="Arial" panose="020B0604020202020204" pitchFamily="34" charset="0"/>
              </a:rPr>
              <a:t>Il</a:t>
            </a:r>
            <a:r>
              <a:rPr lang="fr-FR" altLang="fr-FR" sz="1800" dirty="0" err="1">
                <a:solidFill>
                  <a:srgbClr val="000000"/>
                </a:solidFill>
                <a:latin typeface="Arial" panose="020B0604020202020204" pitchFamily="34" charset="0"/>
                <a:cs typeface="Arial" panose="020B0604020202020204" pitchFamily="34" charset="0"/>
                <a:sym typeface="Arial" panose="020B0604020202020204" pitchFamily="34" charset="0"/>
              </a:rPr>
              <a:t>·</a:t>
            </a:r>
            <a:r>
              <a:rPr lang="fr-FR" altLang="fr-FR" sz="1800" kern="0" dirty="0" err="1">
                <a:latin typeface="Arial" panose="020B0604020202020204" pitchFamily="34" charset="0"/>
                <a:cs typeface="Arial" panose="020B0604020202020204" pitchFamily="34" charset="0"/>
              </a:rPr>
              <a:t>elle</a:t>
            </a:r>
            <a:r>
              <a:rPr lang="fr-FR" altLang="fr-FR" sz="1800" kern="0" dirty="0">
                <a:latin typeface="Arial" panose="020B0604020202020204" pitchFamily="34" charset="0"/>
                <a:cs typeface="Arial" panose="020B0604020202020204" pitchFamily="34" charset="0"/>
              </a:rPr>
              <a:t> assure la conduite de l'intervention. </a:t>
            </a:r>
          </a:p>
          <a:p>
            <a:pPr algn="just"/>
            <a:endParaRPr lang="fr-FR" altLang="fr-FR" sz="1800" kern="0" dirty="0">
              <a:latin typeface="Arial" panose="020B0604020202020204" pitchFamily="34" charset="0"/>
              <a:cs typeface="Arial" panose="020B0604020202020204" pitchFamily="34" charset="0"/>
            </a:endParaRPr>
          </a:p>
          <a:p>
            <a:pPr algn="just"/>
            <a:r>
              <a:rPr lang="fr-FR" altLang="fr-FR" sz="1800" kern="0" dirty="0" err="1">
                <a:latin typeface="Arial" panose="020B0604020202020204" pitchFamily="34" charset="0"/>
                <a:cs typeface="Arial" panose="020B0604020202020204" pitchFamily="34" charset="0"/>
              </a:rPr>
              <a:t>Il</a:t>
            </a:r>
            <a:r>
              <a:rPr lang="fr-FR" altLang="fr-FR" sz="1800" dirty="0" err="1">
                <a:solidFill>
                  <a:srgbClr val="000000"/>
                </a:solidFill>
                <a:latin typeface="Arial" panose="020B0604020202020204" pitchFamily="34" charset="0"/>
                <a:cs typeface="Arial" panose="020B0604020202020204" pitchFamily="34" charset="0"/>
                <a:sym typeface="Arial" panose="020B0604020202020204" pitchFamily="34" charset="0"/>
              </a:rPr>
              <a:t>·</a:t>
            </a:r>
            <a:r>
              <a:rPr lang="fr-FR" altLang="fr-FR" sz="1800" kern="0" dirty="0" err="1">
                <a:latin typeface="Arial" panose="020B0604020202020204" pitchFamily="34" charset="0"/>
                <a:cs typeface="Arial" panose="020B0604020202020204" pitchFamily="34" charset="0"/>
              </a:rPr>
              <a:t>elle</a:t>
            </a:r>
            <a:r>
              <a:rPr lang="fr-FR" altLang="fr-FR" sz="1800" kern="0" dirty="0">
                <a:latin typeface="Arial" panose="020B0604020202020204" pitchFamily="34" charset="0"/>
                <a:cs typeface="Arial" panose="020B0604020202020204" pitchFamily="34" charset="0"/>
              </a:rPr>
              <a:t> maîtrise la conduite professionnelle du véhicule et connaît la topographie de son secteur d'intervention afin de secourir les personnes en détresse dans les meilleurs délais.</a:t>
            </a:r>
          </a:p>
          <a:p>
            <a:pPr algn="just"/>
            <a:endParaRPr lang="fr-FR" altLang="fr-FR" sz="1800" kern="0" dirty="0">
              <a:latin typeface="Arial" panose="020B0604020202020204" pitchFamily="34" charset="0"/>
              <a:cs typeface="Arial" panose="020B0604020202020204" pitchFamily="34" charset="0"/>
            </a:endParaRPr>
          </a:p>
          <a:p>
            <a:pPr>
              <a:lnSpc>
                <a:spcPct val="80000"/>
              </a:lnSpc>
              <a:buClr>
                <a:srgbClr val="000000"/>
              </a:buClr>
            </a:pPr>
            <a:r>
              <a:rPr lang="fr-CH" altLang="fr-FR" sz="2000" b="1" kern="0" dirty="0">
                <a:solidFill>
                  <a:schemeClr val="accent6">
                    <a:lumMod val="75000"/>
                  </a:schemeClr>
                </a:solidFill>
                <a:latin typeface="Arial" panose="020B0604020202020204" pitchFamily="34" charset="0"/>
                <a:cs typeface="Arial" panose="020B0604020202020204" pitchFamily="34" charset="0"/>
              </a:rPr>
              <a:t>Conditions d'admission:</a:t>
            </a:r>
          </a:p>
          <a:p>
            <a:pPr marL="0" indent="0">
              <a:lnSpc>
                <a:spcPct val="80000"/>
              </a:lnSpc>
              <a:spcBef>
                <a:spcPts val="0"/>
              </a:spcBef>
              <a:buClr>
                <a:srgbClr val="000000"/>
              </a:buClr>
              <a:buNone/>
            </a:pPr>
            <a:endParaRPr lang="fr-CH" altLang="fr-FR" sz="2000" kern="0" dirty="0">
              <a:latin typeface="Arial" panose="020B0604020202020204" pitchFamily="34" charset="0"/>
              <a:cs typeface="Arial" panose="020B0604020202020204" pitchFamily="34" charset="0"/>
            </a:endParaRPr>
          </a:p>
          <a:p>
            <a:pPr lvl="4">
              <a:lnSpc>
                <a:spcPct val="80000"/>
              </a:lnSpc>
              <a:buClr>
                <a:srgbClr val="000000"/>
              </a:buClr>
              <a:buFont typeface="Wingdings" panose="05000000000000000000" pitchFamily="2" charset="2"/>
              <a:buChar char="Ø"/>
            </a:pPr>
            <a:r>
              <a:rPr lang="fr-CH" altLang="fr-FR" sz="1800" kern="0" dirty="0">
                <a:latin typeface="Arial" panose="020B0604020202020204" pitchFamily="34" charset="0"/>
                <a:cs typeface="Arial" panose="020B0604020202020204" pitchFamily="34" charset="0"/>
              </a:rPr>
              <a:t>Certificat ECG OSP santé</a:t>
            </a:r>
          </a:p>
          <a:p>
            <a:pPr lvl="4">
              <a:lnSpc>
                <a:spcPct val="80000"/>
              </a:lnSpc>
              <a:buClr>
                <a:srgbClr val="000000"/>
              </a:buClr>
              <a:buFont typeface="Wingdings" panose="05000000000000000000" pitchFamily="2" charset="2"/>
              <a:buChar char="Ø"/>
            </a:pPr>
            <a:r>
              <a:rPr lang="fr-CH" altLang="fr-FR" sz="1800" kern="0" dirty="0">
                <a:latin typeface="Arial" panose="020B0604020202020204" pitchFamily="34" charset="0"/>
                <a:cs typeface="Arial" panose="020B0604020202020204" pitchFamily="34" charset="0"/>
              </a:rPr>
              <a:t>18 ans révolus (lors de l'inscription)</a:t>
            </a:r>
          </a:p>
          <a:p>
            <a:pPr lvl="4">
              <a:lnSpc>
                <a:spcPct val="80000"/>
              </a:lnSpc>
              <a:buClr>
                <a:srgbClr val="000000"/>
              </a:buClr>
              <a:buFont typeface="Wingdings" panose="05000000000000000000" pitchFamily="2" charset="2"/>
              <a:buChar char="Ø"/>
            </a:pPr>
            <a:r>
              <a:rPr lang="fr-CH" altLang="fr-FR" sz="1800" kern="0" dirty="0">
                <a:latin typeface="Arial" panose="020B0604020202020204" pitchFamily="34" charset="0"/>
                <a:cs typeface="Arial" panose="020B0604020202020204" pitchFamily="34" charset="0"/>
              </a:rPr>
              <a:t>Maitriser la langue française parlée et écrite</a:t>
            </a:r>
          </a:p>
          <a:p>
            <a:pPr lvl="4">
              <a:lnSpc>
                <a:spcPct val="80000"/>
              </a:lnSpc>
              <a:buClr>
                <a:srgbClr val="000000"/>
              </a:buClr>
              <a:buFont typeface="Wingdings" panose="05000000000000000000" pitchFamily="2" charset="2"/>
              <a:buChar char="Ø"/>
            </a:pPr>
            <a:r>
              <a:rPr lang="fr-CH" altLang="fr-FR" sz="1800" kern="0" dirty="0">
                <a:latin typeface="Arial" panose="020B0604020202020204" pitchFamily="34" charset="0"/>
                <a:cs typeface="Arial" panose="020B0604020202020204" pitchFamily="34" charset="0"/>
              </a:rPr>
              <a:t>Permis de conduire catégorie B</a:t>
            </a:r>
          </a:p>
          <a:p>
            <a:pPr lvl="4">
              <a:lnSpc>
                <a:spcPct val="80000"/>
              </a:lnSpc>
              <a:buClr>
                <a:srgbClr val="000000"/>
              </a:buClr>
              <a:buFont typeface="Wingdings" panose="05000000000000000000" pitchFamily="2" charset="2"/>
              <a:buChar char="Ø"/>
            </a:pPr>
            <a:r>
              <a:rPr lang="fr-CH" altLang="fr-FR" sz="1800" kern="0" dirty="0">
                <a:latin typeface="Arial" panose="020B0604020202020204" pitchFamily="34" charset="0"/>
                <a:cs typeface="Arial" panose="020B0604020202020204" pitchFamily="34" charset="0"/>
              </a:rPr>
              <a:t>Avoir un casier judiciaire vierge</a:t>
            </a:r>
          </a:p>
          <a:p>
            <a:pPr algn="just"/>
            <a:endParaRPr lang="fr-FR" altLang="fr-FR" sz="1600" kern="0" dirty="0">
              <a:latin typeface="Arial" panose="020B0604020202020204" pitchFamily="34" charset="0"/>
              <a:cs typeface="Arial" panose="020B0604020202020204" pitchFamily="34" charset="0"/>
            </a:endParaRPr>
          </a:p>
        </p:txBody>
      </p:sp>
      <p:sp>
        <p:nvSpPr>
          <p:cNvPr id="6"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12</a:t>
            </a:fld>
            <a:endParaRPr lang="en-US" dirty="0"/>
          </a:p>
        </p:txBody>
      </p:sp>
    </p:spTree>
    <p:extLst>
      <p:ext uri="{BB962C8B-B14F-4D97-AF65-F5344CB8AC3E}">
        <p14:creationId xmlns:p14="http://schemas.microsoft.com/office/powerpoint/2010/main" val="13997514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7068A-C9E0-7058-E36C-C89C312EA7F1}"/>
            </a:ext>
          </a:extLst>
        </p:cNvPr>
        <p:cNvGrpSpPr/>
        <p:nvPr/>
      </p:nvGrpSpPr>
      <p:grpSpPr>
        <a:xfrm>
          <a:off x="0" y="0"/>
          <a:ext cx="0" cy="0"/>
          <a:chOff x="0" y="0"/>
          <a:chExt cx="0" cy="0"/>
        </a:xfrm>
      </p:grpSpPr>
      <p:sp>
        <p:nvSpPr>
          <p:cNvPr id="4" name="Espace réservé du contenu 2">
            <a:extLst>
              <a:ext uri="{FF2B5EF4-FFF2-40B4-BE49-F238E27FC236}">
                <a16:creationId xmlns:a16="http://schemas.microsoft.com/office/drawing/2014/main" id="{CEE79E0E-C32A-F688-5994-FA6113573D5F}"/>
              </a:ext>
            </a:extLst>
          </p:cNvPr>
          <p:cNvSpPr>
            <a:spLocks noGrp="1"/>
          </p:cNvSpPr>
          <p:nvPr>
            <p:ph idx="1"/>
          </p:nvPr>
        </p:nvSpPr>
        <p:spPr>
          <a:xfrm>
            <a:off x="1779225" y="1213369"/>
            <a:ext cx="8496300" cy="5577695"/>
          </a:xfrm>
        </p:spPr>
        <p:txBody>
          <a:bodyPr>
            <a:normAutofit/>
          </a:bodyPr>
          <a:lstStyle/>
          <a:p>
            <a:pPr>
              <a:lnSpc>
                <a:spcPct val="80000"/>
              </a:lnSpc>
              <a:spcBef>
                <a:spcPts val="600"/>
              </a:spcBef>
              <a:spcAft>
                <a:spcPts val="600"/>
              </a:spcAft>
              <a:buClr>
                <a:srgbClr val="000000"/>
              </a:buClr>
              <a:buFont typeface="Arial" panose="020B0604020202020204" pitchFamily="34" charset="0"/>
              <a:buChar char="•"/>
            </a:pPr>
            <a:endParaRPr lang="fr-CH" altLang="fr-FR" sz="1800" dirty="0"/>
          </a:p>
          <a:p>
            <a:pPr>
              <a:lnSpc>
                <a:spcPct val="80000"/>
              </a:lnSpc>
              <a:spcBef>
                <a:spcPts val="600"/>
              </a:spcBef>
              <a:spcAft>
                <a:spcPts val="600"/>
              </a:spcAft>
              <a:buClr>
                <a:srgbClr val="000000"/>
              </a:buClr>
              <a:buFont typeface="Arial" panose="020B0604020202020204" pitchFamily="34" charset="0"/>
              <a:buChar char="•"/>
            </a:pPr>
            <a:endParaRPr lang="fr-CH" altLang="fr-FR" sz="1800" dirty="0"/>
          </a:p>
          <a:p>
            <a:pPr>
              <a:lnSpc>
                <a:spcPct val="80000"/>
              </a:lnSpc>
              <a:spcBef>
                <a:spcPts val="600"/>
              </a:spcBef>
              <a:spcAft>
                <a:spcPts val="600"/>
              </a:spcAft>
              <a:buClr>
                <a:srgbClr val="000000"/>
              </a:buClr>
              <a:buFont typeface="Arial" panose="020B0604020202020204" pitchFamily="34" charset="0"/>
              <a:buChar char="•"/>
            </a:pPr>
            <a:endParaRPr lang="fr-CH" altLang="fr-FR" sz="1800" dirty="0"/>
          </a:p>
          <a:p>
            <a:pPr>
              <a:lnSpc>
                <a:spcPct val="80000"/>
              </a:lnSpc>
              <a:spcBef>
                <a:spcPts val="600"/>
              </a:spcBef>
              <a:spcAft>
                <a:spcPts val="600"/>
              </a:spcAft>
              <a:buClr>
                <a:srgbClr val="000000"/>
              </a:buClr>
              <a:buFont typeface="Arial" panose="020B0604020202020204" pitchFamily="34" charset="0"/>
              <a:buChar char="•"/>
            </a:pPr>
            <a:endParaRPr lang="fr-CH" altLang="fr-FR" sz="1800" dirty="0"/>
          </a:p>
          <a:p>
            <a:pPr>
              <a:lnSpc>
                <a:spcPct val="80000"/>
              </a:lnSpc>
              <a:spcBef>
                <a:spcPts val="600"/>
              </a:spcBef>
              <a:spcAft>
                <a:spcPts val="600"/>
              </a:spcAft>
              <a:buClr>
                <a:srgbClr val="000000"/>
              </a:buClr>
              <a:buFont typeface="Arial" panose="020B0604020202020204" pitchFamily="34" charset="0"/>
              <a:buChar char="•"/>
            </a:pPr>
            <a:endParaRPr lang="fr-CH" altLang="fr-FR" sz="1800" dirty="0"/>
          </a:p>
          <a:p>
            <a:pPr>
              <a:lnSpc>
                <a:spcPct val="80000"/>
              </a:lnSpc>
              <a:spcBef>
                <a:spcPts val="600"/>
              </a:spcBef>
              <a:spcAft>
                <a:spcPts val="600"/>
              </a:spcAft>
              <a:buClr>
                <a:srgbClr val="000000"/>
              </a:buClr>
              <a:buFont typeface="Arial" panose="020B0604020202020204" pitchFamily="34" charset="0"/>
              <a:buChar char="•"/>
            </a:pPr>
            <a:endParaRPr lang="fr-CH" altLang="fr-FR" sz="1800" dirty="0"/>
          </a:p>
          <a:p>
            <a:pPr>
              <a:lnSpc>
                <a:spcPct val="80000"/>
              </a:lnSpc>
              <a:spcBef>
                <a:spcPts val="600"/>
              </a:spcBef>
              <a:spcAft>
                <a:spcPts val="600"/>
              </a:spcAft>
              <a:buClr>
                <a:srgbClr val="000000"/>
              </a:buClr>
              <a:buFont typeface="Arial" panose="020B0604020202020204" pitchFamily="34" charset="0"/>
              <a:buChar char="•"/>
            </a:pPr>
            <a:endParaRPr lang="fr-CH" altLang="fr-FR" sz="1800" dirty="0"/>
          </a:p>
          <a:p>
            <a:pPr>
              <a:lnSpc>
                <a:spcPct val="80000"/>
              </a:lnSpc>
              <a:spcBef>
                <a:spcPts val="600"/>
              </a:spcBef>
              <a:spcAft>
                <a:spcPts val="600"/>
              </a:spcAft>
              <a:buClr>
                <a:srgbClr val="000000"/>
              </a:buClr>
              <a:buFont typeface="Arial" panose="020B0604020202020204" pitchFamily="34" charset="0"/>
              <a:buChar char="•"/>
            </a:pPr>
            <a:endParaRPr lang="fr-CH" altLang="fr-FR" sz="1800" dirty="0"/>
          </a:p>
          <a:p>
            <a:pPr>
              <a:lnSpc>
                <a:spcPct val="80000"/>
              </a:lnSpc>
              <a:spcBef>
                <a:spcPts val="600"/>
              </a:spcBef>
              <a:spcAft>
                <a:spcPts val="600"/>
              </a:spcAft>
              <a:buClr>
                <a:srgbClr val="000000"/>
              </a:buClr>
              <a:buFont typeface="Arial" panose="020B0604020202020204" pitchFamily="34" charset="0"/>
              <a:buChar char="•"/>
            </a:pPr>
            <a:endParaRPr lang="fr-CH" altLang="fr-FR" sz="1800" dirty="0"/>
          </a:p>
          <a:p>
            <a:pPr>
              <a:lnSpc>
                <a:spcPct val="80000"/>
              </a:lnSpc>
              <a:spcBef>
                <a:spcPts val="600"/>
              </a:spcBef>
              <a:spcAft>
                <a:spcPts val="600"/>
              </a:spcAft>
              <a:buClr>
                <a:srgbClr val="000000"/>
              </a:buClr>
              <a:buFont typeface="Arial" panose="020B0604020202020204" pitchFamily="34" charset="0"/>
              <a:buChar char="•"/>
            </a:pPr>
            <a:endParaRPr lang="fr-CH" altLang="fr-FR" sz="1800" dirty="0"/>
          </a:p>
          <a:p>
            <a:pPr>
              <a:lnSpc>
                <a:spcPct val="80000"/>
              </a:lnSpc>
              <a:spcBef>
                <a:spcPts val="600"/>
              </a:spcBef>
              <a:spcAft>
                <a:spcPts val="600"/>
              </a:spcAft>
              <a:buClr>
                <a:srgbClr val="000000"/>
              </a:buClr>
              <a:buFont typeface="Arial" panose="020B0604020202020204" pitchFamily="34" charset="0"/>
              <a:buChar char="•"/>
            </a:pPr>
            <a:endParaRPr lang="fr-CH" altLang="fr-FR" sz="1800" dirty="0"/>
          </a:p>
        </p:txBody>
      </p:sp>
      <p:sp>
        <p:nvSpPr>
          <p:cNvPr id="5" name="Rectangle 2">
            <a:extLst>
              <a:ext uri="{FF2B5EF4-FFF2-40B4-BE49-F238E27FC236}">
                <a16:creationId xmlns:a16="http://schemas.microsoft.com/office/drawing/2014/main" id="{BBAEA5A2-6309-44FD-3571-B8CFF2D27CCD}"/>
              </a:ext>
            </a:extLst>
          </p:cNvPr>
          <p:cNvSpPr txBox="1">
            <a:spLocks noChangeArrowheads="1"/>
          </p:cNvSpPr>
          <p:nvPr/>
        </p:nvSpPr>
        <p:spPr bwMode="auto">
          <a:xfrm>
            <a:off x="2052830" y="66936"/>
            <a:ext cx="7949090" cy="849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b="1">
                <a:solidFill>
                  <a:schemeClr val="tx1"/>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defRPr>
            </a:lvl2pPr>
            <a:lvl3pPr algn="l" rtl="0" eaLnBrk="1" fontAlgn="base" hangingPunct="1">
              <a:spcBef>
                <a:spcPct val="0"/>
              </a:spcBef>
              <a:spcAft>
                <a:spcPct val="0"/>
              </a:spcAft>
              <a:defRPr sz="3200" b="1">
                <a:solidFill>
                  <a:schemeClr val="tx2"/>
                </a:solidFill>
                <a:latin typeface="Arial" charset="0"/>
              </a:defRPr>
            </a:lvl3pPr>
            <a:lvl4pPr algn="l" rtl="0" eaLnBrk="1" fontAlgn="base" hangingPunct="1">
              <a:spcBef>
                <a:spcPct val="0"/>
              </a:spcBef>
              <a:spcAft>
                <a:spcPct val="0"/>
              </a:spcAft>
              <a:defRPr sz="3200" b="1">
                <a:solidFill>
                  <a:schemeClr val="tx2"/>
                </a:solidFill>
                <a:latin typeface="Arial" charset="0"/>
              </a:defRPr>
            </a:lvl4pPr>
            <a:lvl5pPr algn="l" rtl="0" eaLnBrk="1" fontAlgn="base" hangingPunct="1">
              <a:spcBef>
                <a:spcPct val="0"/>
              </a:spcBef>
              <a:spcAft>
                <a:spcPct val="0"/>
              </a:spcAft>
              <a:defRPr sz="3200" b="1">
                <a:solidFill>
                  <a:schemeClr val="tx2"/>
                </a:solidFill>
                <a:latin typeface="Arial" charset="0"/>
              </a:defRPr>
            </a:lvl5pPr>
            <a:lvl6pPr marL="457200" algn="l" rtl="0" eaLnBrk="1" fontAlgn="base" hangingPunct="1">
              <a:spcBef>
                <a:spcPct val="0"/>
              </a:spcBef>
              <a:spcAft>
                <a:spcPct val="0"/>
              </a:spcAft>
              <a:defRPr sz="3200" b="1">
                <a:solidFill>
                  <a:schemeClr val="tx2"/>
                </a:solidFill>
                <a:latin typeface="Arial" charset="0"/>
              </a:defRPr>
            </a:lvl6pPr>
            <a:lvl7pPr marL="914400" algn="l" rtl="0" eaLnBrk="1" fontAlgn="base" hangingPunct="1">
              <a:spcBef>
                <a:spcPct val="0"/>
              </a:spcBef>
              <a:spcAft>
                <a:spcPct val="0"/>
              </a:spcAft>
              <a:defRPr sz="3200" b="1">
                <a:solidFill>
                  <a:schemeClr val="tx2"/>
                </a:solidFill>
                <a:latin typeface="Arial" charset="0"/>
              </a:defRPr>
            </a:lvl7pPr>
            <a:lvl8pPr marL="1371600" algn="l" rtl="0" eaLnBrk="1" fontAlgn="base" hangingPunct="1">
              <a:spcBef>
                <a:spcPct val="0"/>
              </a:spcBef>
              <a:spcAft>
                <a:spcPct val="0"/>
              </a:spcAft>
              <a:defRPr sz="3200" b="1">
                <a:solidFill>
                  <a:schemeClr val="tx2"/>
                </a:solidFill>
                <a:latin typeface="Arial" charset="0"/>
              </a:defRPr>
            </a:lvl8pPr>
            <a:lvl9pPr marL="1828800" algn="l" rtl="0" eaLnBrk="1" fontAlgn="base" hangingPunct="1">
              <a:spcBef>
                <a:spcPct val="0"/>
              </a:spcBef>
              <a:spcAft>
                <a:spcPct val="0"/>
              </a:spcAft>
              <a:defRPr sz="3200" b="1">
                <a:solidFill>
                  <a:schemeClr val="tx2"/>
                </a:solidFill>
                <a:latin typeface="Arial" charset="0"/>
              </a:defRPr>
            </a:lvl9pPr>
          </a:lstStyle>
          <a:p>
            <a:pPr algn="ctr" defTabSz="1300163"/>
            <a:r>
              <a:rPr lang="fr-CH" altLang="fr-FR" kern="0" dirty="0">
                <a:solidFill>
                  <a:schemeClr val="accent6">
                    <a:lumMod val="75000"/>
                  </a:schemeClr>
                </a:solidFill>
              </a:rPr>
              <a:t>Ecole supérieure de soins ambulanciers</a:t>
            </a:r>
            <a:endParaRPr lang="fr-FR" altLang="fr-FR" kern="0" dirty="0">
              <a:solidFill>
                <a:schemeClr val="accent6">
                  <a:lumMod val="75000"/>
                </a:schemeClr>
              </a:solidFill>
            </a:endParaRPr>
          </a:p>
        </p:txBody>
      </p:sp>
      <p:sp>
        <p:nvSpPr>
          <p:cNvPr id="6" name="Espace réservé du numéro de diapositive 4">
            <a:extLst>
              <a:ext uri="{FF2B5EF4-FFF2-40B4-BE49-F238E27FC236}">
                <a16:creationId xmlns:a16="http://schemas.microsoft.com/office/drawing/2014/main" id="{41DBB8EE-2B52-1DAB-B7FA-9A8D207A86A1}"/>
              </a:ext>
            </a:extLst>
          </p:cNvPr>
          <p:cNvSpPr>
            <a:spLocks noGrp="1"/>
          </p:cNvSpPr>
          <p:nvPr>
            <p:ph type="sldNum" sz="quarter" idx="12"/>
          </p:nvPr>
        </p:nvSpPr>
        <p:spPr>
          <a:xfrm>
            <a:off x="9472736" y="6453386"/>
            <a:ext cx="1596292" cy="404614"/>
          </a:xfrm>
        </p:spPr>
        <p:txBody>
          <a:bodyPr/>
          <a:lstStyle/>
          <a:p>
            <a:fld id="{69E57DC2-970A-4B3E-BB1C-7A09969E49DF}" type="slidenum">
              <a:rPr lang="en-US" smtClean="0"/>
              <a:t>13</a:t>
            </a:fld>
            <a:endParaRPr lang="en-US" dirty="0"/>
          </a:p>
        </p:txBody>
      </p:sp>
      <p:pic>
        <p:nvPicPr>
          <p:cNvPr id="3" name="Image 2">
            <a:extLst>
              <a:ext uri="{FF2B5EF4-FFF2-40B4-BE49-F238E27FC236}">
                <a16:creationId xmlns:a16="http://schemas.microsoft.com/office/drawing/2014/main" id="{815B6FE7-78DB-6309-3CC5-6277E6FDD6AB}"/>
              </a:ext>
            </a:extLst>
          </p:cNvPr>
          <p:cNvPicPr>
            <a:picLocks noChangeAspect="1"/>
          </p:cNvPicPr>
          <p:nvPr/>
        </p:nvPicPr>
        <p:blipFill>
          <a:blip r:embed="rId2"/>
          <a:stretch>
            <a:fillRect/>
          </a:stretch>
        </p:blipFill>
        <p:spPr>
          <a:xfrm>
            <a:off x="3238959" y="835937"/>
            <a:ext cx="4219461" cy="5955127"/>
          </a:xfrm>
          <a:prstGeom prst="rect">
            <a:avLst/>
          </a:prstGeom>
        </p:spPr>
      </p:pic>
      <p:sp>
        <p:nvSpPr>
          <p:cNvPr id="8" name="ZoneTexte 7">
            <a:extLst>
              <a:ext uri="{FF2B5EF4-FFF2-40B4-BE49-F238E27FC236}">
                <a16:creationId xmlns:a16="http://schemas.microsoft.com/office/drawing/2014/main" id="{6AFDCA35-0423-1385-8270-218EFE00FE5B}"/>
              </a:ext>
            </a:extLst>
          </p:cNvPr>
          <p:cNvSpPr txBox="1"/>
          <p:nvPr/>
        </p:nvSpPr>
        <p:spPr>
          <a:xfrm>
            <a:off x="7831649" y="2200971"/>
            <a:ext cx="4033517" cy="2456057"/>
          </a:xfrm>
          <a:prstGeom prst="rect">
            <a:avLst/>
          </a:prstGeom>
          <a:noFill/>
        </p:spPr>
        <p:txBody>
          <a:bodyPr wrap="square">
            <a:spAutoFit/>
          </a:bodyPr>
          <a:lstStyle/>
          <a:p>
            <a:pPr>
              <a:lnSpc>
                <a:spcPct val="80000"/>
              </a:lnSpc>
              <a:buClr>
                <a:srgbClr val="000000"/>
              </a:buClr>
            </a:pPr>
            <a:r>
              <a:rPr lang="fr-CH" altLang="fr-FR" sz="2400" dirty="0"/>
              <a:t>Informations sur le site:  </a:t>
            </a:r>
            <a:r>
              <a:rPr lang="fr-CH" sz="2400" dirty="0">
                <a:hlinkClick r:id="rId3"/>
              </a:rPr>
              <a:t>www.esamb.ch</a:t>
            </a:r>
            <a:r>
              <a:rPr lang="fr-CH" sz="2400" dirty="0"/>
              <a:t> </a:t>
            </a:r>
          </a:p>
          <a:p>
            <a:pPr>
              <a:lnSpc>
                <a:spcPct val="80000"/>
              </a:lnSpc>
              <a:buClr>
                <a:srgbClr val="000000"/>
              </a:buClr>
            </a:pPr>
            <a:endParaRPr lang="fr-CH" sz="2400" dirty="0"/>
          </a:p>
          <a:p>
            <a:pPr>
              <a:lnSpc>
                <a:spcPct val="80000"/>
              </a:lnSpc>
              <a:buClr>
                <a:srgbClr val="000000"/>
              </a:buClr>
            </a:pPr>
            <a:r>
              <a:rPr lang="fr-CH" sz="2400" b="1" dirty="0">
                <a:solidFill>
                  <a:schemeClr val="accent6">
                    <a:lumMod val="75000"/>
                  </a:schemeClr>
                </a:solidFill>
              </a:rPr>
              <a:t>Séance d’information:</a:t>
            </a:r>
          </a:p>
          <a:p>
            <a:pPr>
              <a:lnSpc>
                <a:spcPct val="80000"/>
              </a:lnSpc>
              <a:buClr>
                <a:srgbClr val="000000"/>
              </a:buClr>
            </a:pPr>
            <a:r>
              <a:rPr lang="fr-CH" sz="2400" b="1" dirty="0">
                <a:solidFill>
                  <a:schemeClr val="accent6">
                    <a:lumMod val="75000"/>
                  </a:schemeClr>
                </a:solidFill>
              </a:rPr>
              <a:t>24 septembre 2026</a:t>
            </a:r>
          </a:p>
          <a:p>
            <a:pPr>
              <a:lnSpc>
                <a:spcPct val="80000"/>
              </a:lnSpc>
              <a:buClr>
                <a:srgbClr val="000000"/>
              </a:buClr>
            </a:pPr>
            <a:endParaRPr lang="fr-CH" sz="2400" b="1" dirty="0">
              <a:solidFill>
                <a:schemeClr val="accent6">
                  <a:lumMod val="75000"/>
                </a:schemeClr>
              </a:solidFill>
            </a:endParaRPr>
          </a:p>
          <a:p>
            <a:pPr>
              <a:lnSpc>
                <a:spcPct val="80000"/>
              </a:lnSpc>
              <a:buClr>
                <a:srgbClr val="000000"/>
              </a:buClr>
            </a:pPr>
            <a:r>
              <a:rPr lang="fr-CH" sz="2400" b="1" dirty="0">
                <a:solidFill>
                  <a:schemeClr val="accent6">
                    <a:lumMod val="75000"/>
                  </a:schemeClr>
                </a:solidFill>
              </a:rPr>
              <a:t>Journée portes ouvertes:</a:t>
            </a:r>
          </a:p>
          <a:p>
            <a:pPr>
              <a:lnSpc>
                <a:spcPct val="80000"/>
              </a:lnSpc>
              <a:buClr>
                <a:srgbClr val="000000"/>
              </a:buClr>
            </a:pPr>
            <a:r>
              <a:rPr lang="fr-CH" sz="2400" b="1" dirty="0">
                <a:solidFill>
                  <a:schemeClr val="accent6">
                    <a:lumMod val="75000"/>
                  </a:schemeClr>
                </a:solidFill>
              </a:rPr>
              <a:t>7 novembre 2026</a:t>
            </a:r>
          </a:p>
        </p:txBody>
      </p:sp>
    </p:spTree>
    <p:extLst>
      <p:ext uri="{BB962C8B-B14F-4D97-AF65-F5344CB8AC3E}">
        <p14:creationId xmlns:p14="http://schemas.microsoft.com/office/powerpoint/2010/main" val="1552181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5479" y="2402825"/>
            <a:ext cx="1680660" cy="1680660"/>
          </a:xfrm>
          <a:prstGeom prst="rect">
            <a:avLst/>
          </a:prstGeom>
        </p:spPr>
      </p:pic>
      <p:sp>
        <p:nvSpPr>
          <p:cNvPr id="14338" name="Rectangle 2"/>
          <p:cNvSpPr>
            <a:spLocks noGrp="1" noChangeArrowheads="1"/>
          </p:cNvSpPr>
          <p:nvPr>
            <p:ph type="title"/>
          </p:nvPr>
        </p:nvSpPr>
        <p:spPr>
          <a:xfrm>
            <a:off x="2077096" y="1"/>
            <a:ext cx="8096596" cy="788209"/>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algn="ctr" defTabSz="1300163" fontAlgn="base">
              <a:spcAft>
                <a:spcPct val="0"/>
              </a:spcAft>
            </a:pPr>
            <a:r>
              <a:rPr lang="fr-CH" altLang="fr-FR" sz="3200" b="1" kern="0" dirty="0">
                <a:solidFill>
                  <a:schemeClr val="accent6">
                    <a:lumMod val="75000"/>
                  </a:schemeClr>
                </a:solidFill>
              </a:rPr>
              <a:t>Ecole supérieure d'hygiénistes dentaires</a:t>
            </a:r>
            <a:endParaRPr lang="fr-FR" altLang="fr-FR" sz="3200" b="1" kern="0" dirty="0">
              <a:solidFill>
                <a:schemeClr val="accent6">
                  <a:lumMod val="75000"/>
                </a:schemeClr>
              </a:solidFill>
            </a:endParaRPr>
          </a:p>
        </p:txBody>
      </p:sp>
      <p:sp>
        <p:nvSpPr>
          <p:cNvPr id="11267" name="Rectangle 3"/>
          <p:cNvSpPr>
            <a:spLocks noGrp="1" noChangeArrowheads="1"/>
          </p:cNvSpPr>
          <p:nvPr>
            <p:ph idx="1"/>
          </p:nvPr>
        </p:nvSpPr>
        <p:spPr>
          <a:xfrm>
            <a:off x="1987463" y="1203845"/>
            <a:ext cx="8578676" cy="5472529"/>
          </a:xfrm>
        </p:spPr>
        <p:txBody>
          <a:bodyPr>
            <a:normAutofit lnSpcReduction="10000"/>
          </a:bodyPr>
          <a:lstStyle/>
          <a:p>
            <a:pPr algn="just" eaLnBrk="1" hangingPunct="1">
              <a:lnSpc>
                <a:spcPct val="80000"/>
              </a:lnSpc>
              <a:buClr>
                <a:srgbClr val="000000"/>
              </a:buClr>
              <a:defRPr/>
            </a:pPr>
            <a:r>
              <a:rPr lang="fr-CH" sz="1800" i="1" dirty="0"/>
              <a:t>Dans le domaine buccodentaire, l'hygiéniste dentaire dépiste les maladies, enseigne les principes de l'hygiène, définit des programmes de prévention individuels et collectifs, conseille les patients, utilise des méthodes scientifiques de contrôle et de prévention des affections, prodigue des soins et assure un suivi de santé en les guidant vers l'autonomie.</a:t>
            </a:r>
          </a:p>
          <a:p>
            <a:pPr marL="1828800" lvl="4" indent="0">
              <a:lnSpc>
                <a:spcPct val="80000"/>
              </a:lnSpc>
              <a:buClr>
                <a:srgbClr val="000000"/>
              </a:buClr>
              <a:buNone/>
              <a:defRPr/>
            </a:pPr>
            <a:endParaRPr lang="fr-CH" altLang="fr-FR" sz="1800" b="1" dirty="0"/>
          </a:p>
          <a:p>
            <a:r>
              <a:rPr lang="fr-CH" sz="1800" b="1" dirty="0"/>
              <a:t>Pour vous inscrire, il faut :</a:t>
            </a:r>
            <a:endParaRPr lang="fr-CH" sz="1800" dirty="0"/>
          </a:p>
          <a:p>
            <a:pPr marL="0" indent="0">
              <a:buNone/>
            </a:pPr>
            <a:r>
              <a:rPr lang="fr-CH" sz="1800" dirty="0"/>
              <a:t>	● un titre du secondaire Il (CFC, Certificat ECG, maturité); </a:t>
            </a:r>
          </a:p>
          <a:p>
            <a:pPr marL="0" indent="0">
              <a:buNone/>
            </a:pPr>
            <a:r>
              <a:rPr lang="fr-CH" sz="1800" dirty="0"/>
              <a:t>	● déposer auprès de l'école un dossier dans les délais.</a:t>
            </a:r>
          </a:p>
          <a:p>
            <a:r>
              <a:rPr lang="fr-CH" sz="1800" b="1" dirty="0"/>
              <a:t>Admissions 2027-2028 :</a:t>
            </a:r>
            <a:br>
              <a:rPr lang="fr-CH" sz="1800" dirty="0"/>
            </a:br>
            <a:r>
              <a:rPr lang="fr-CH" sz="1800" dirty="0"/>
              <a:t>Le dossier d'inscription pour la rentrée 2027-2028 est téléchargeable sur le site de l'EMD (</a:t>
            </a:r>
            <a:r>
              <a:rPr lang="fr-CH" sz="1800" b="1" dirty="0"/>
              <a:t>délai d'inscription : </a:t>
            </a:r>
            <a:r>
              <a:rPr lang="fr-CH" sz="1800" b="1" dirty="0">
                <a:solidFill>
                  <a:schemeClr val="accent6">
                    <a:lumMod val="75000"/>
                  </a:schemeClr>
                </a:solidFill>
              </a:rPr>
              <a:t>début mars 2027</a:t>
            </a:r>
            <a:r>
              <a:rPr lang="fr-CH" sz="1800" dirty="0"/>
              <a:t>). </a:t>
            </a:r>
          </a:p>
          <a:p>
            <a:pPr marL="0" indent="0">
              <a:lnSpc>
                <a:spcPct val="80000"/>
              </a:lnSpc>
              <a:buClr>
                <a:srgbClr val="000000"/>
              </a:buClr>
              <a:buNone/>
              <a:defRPr/>
            </a:pPr>
            <a:endParaRPr lang="fr-CH" altLang="fr-FR" dirty="0"/>
          </a:p>
          <a:p>
            <a:pPr>
              <a:lnSpc>
                <a:spcPct val="80000"/>
              </a:lnSpc>
              <a:buClr>
                <a:srgbClr val="000000"/>
              </a:buClr>
              <a:defRPr/>
            </a:pPr>
            <a:r>
              <a:rPr lang="fr-CH" altLang="fr-FR" dirty="0"/>
              <a:t>Informations sur le site: </a:t>
            </a:r>
            <a:r>
              <a:rPr lang="fr-CH" altLang="fr-FR" dirty="0">
                <a:hlinkClick r:id="rId3"/>
              </a:rPr>
              <a:t>https://edu.ge.ch/secondaire2/node/398</a:t>
            </a:r>
            <a:endParaRPr lang="fr-CH" altLang="fr-FR" dirty="0"/>
          </a:p>
          <a:p>
            <a:pPr marL="0" indent="0">
              <a:lnSpc>
                <a:spcPct val="80000"/>
              </a:lnSpc>
              <a:buClr>
                <a:srgbClr val="000000"/>
              </a:buClr>
              <a:buNone/>
              <a:defRPr/>
            </a:pPr>
            <a:endParaRPr lang="fr-CH" altLang="fr-FR" sz="1400" b="1" i="1" dirty="0">
              <a:solidFill>
                <a:srgbClr val="92D050"/>
              </a:solidFill>
            </a:endParaRPr>
          </a:p>
          <a:p>
            <a:pPr marL="0" indent="0" algn="ctr">
              <a:lnSpc>
                <a:spcPct val="80000"/>
              </a:lnSpc>
              <a:buClr>
                <a:srgbClr val="000000"/>
              </a:buClr>
              <a:buNone/>
              <a:defRPr/>
            </a:pPr>
            <a:endParaRPr lang="fr-CH" altLang="fr-FR" b="1" i="1" dirty="0">
              <a:solidFill>
                <a:srgbClr val="92D050"/>
              </a:solidFill>
            </a:endParaRPr>
          </a:p>
          <a:p>
            <a:pPr marL="0" indent="0" algn="ctr">
              <a:lnSpc>
                <a:spcPct val="80000"/>
              </a:lnSpc>
              <a:buClr>
                <a:srgbClr val="000000"/>
              </a:buClr>
              <a:buNone/>
              <a:defRPr/>
            </a:pPr>
            <a:r>
              <a:rPr lang="fr-CH" altLang="fr-FR" b="1" i="1" dirty="0">
                <a:solidFill>
                  <a:schemeClr val="accent6">
                    <a:lumMod val="75000"/>
                  </a:schemeClr>
                </a:solidFill>
              </a:rPr>
              <a:t>Journée Portes Ouvertes :  Début novembre 2026</a:t>
            </a:r>
            <a:endParaRPr lang="fr-CH" altLang="fr-FR" dirty="0">
              <a:solidFill>
                <a:schemeClr val="accent6">
                  <a:lumMod val="75000"/>
                </a:schemeClr>
              </a:solidFill>
            </a:endParaRPr>
          </a:p>
          <a:p>
            <a:pPr>
              <a:lnSpc>
                <a:spcPct val="80000"/>
              </a:lnSpc>
              <a:buClr>
                <a:srgbClr val="000000"/>
              </a:buClr>
              <a:defRPr/>
            </a:pPr>
            <a:endParaRPr lang="fr-FR" altLang="fr-FR" sz="1400" u="sng" dirty="0">
              <a:solidFill>
                <a:srgbClr val="3366FF"/>
              </a:solidFill>
            </a:endParaRPr>
          </a:p>
        </p:txBody>
      </p:sp>
      <p:sp>
        <p:nvSpPr>
          <p:cNvPr id="5"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14</a:t>
            </a:fld>
            <a:endParaRPr lang="en-US" dirty="0"/>
          </a:p>
        </p:txBody>
      </p:sp>
    </p:spTree>
    <p:extLst>
      <p:ext uri="{BB962C8B-B14F-4D97-AF65-F5344CB8AC3E}">
        <p14:creationId xmlns:p14="http://schemas.microsoft.com/office/powerpoint/2010/main" val="3259011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992313" y="0"/>
            <a:ext cx="8229600" cy="100965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rmAutofit/>
          </a:bodyPr>
          <a:lstStyle/>
          <a:p>
            <a:pPr algn="ctr" defTabSz="1300163" fontAlgn="base">
              <a:spcAft>
                <a:spcPct val="0"/>
              </a:spcAft>
            </a:pPr>
            <a:r>
              <a:rPr lang="fr-CH" altLang="fr-FR" sz="3200" b="1" kern="0" dirty="0">
                <a:solidFill>
                  <a:schemeClr val="accent6">
                    <a:lumMod val="75000"/>
                  </a:schemeClr>
                </a:solidFill>
              </a:rPr>
              <a:t>Ecole supérieure de podologues</a:t>
            </a:r>
            <a:endParaRPr lang="fr-FR" altLang="fr-FR" sz="3200" b="1" kern="0" dirty="0">
              <a:solidFill>
                <a:schemeClr val="accent6">
                  <a:lumMod val="75000"/>
                </a:schemeClr>
              </a:solidFill>
            </a:endParaRPr>
          </a:p>
        </p:txBody>
      </p:sp>
      <p:sp>
        <p:nvSpPr>
          <p:cNvPr id="5" name="Rectangle 3"/>
          <p:cNvSpPr txBox="1">
            <a:spLocks noChangeArrowheads="1"/>
          </p:cNvSpPr>
          <p:nvPr/>
        </p:nvSpPr>
        <p:spPr bwMode="auto">
          <a:xfrm>
            <a:off x="1847850" y="981076"/>
            <a:ext cx="8578850" cy="5469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SzPct val="9500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sz="16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just">
              <a:spcBef>
                <a:spcPts val="600"/>
              </a:spcBef>
              <a:buClr>
                <a:srgbClr val="000000"/>
              </a:buClr>
            </a:pPr>
            <a:r>
              <a:rPr lang="fr-FR" altLang="fr-FR" sz="2000" kern="0" dirty="0"/>
              <a:t>Les podologues sont les spécialistes du pied. Il s'agit d'une profession alliant le savoir, le savoir-faire et le savoir être. Elle demande de l'analyse et de la synthèse, des gestes précis (aidés par une technologie moderne) ainsi que de l'empathie envers </a:t>
            </a:r>
            <a:r>
              <a:rPr lang="fr-FR" altLang="fr-FR" sz="2000" kern="0" dirty="0" err="1"/>
              <a:t>le</a:t>
            </a:r>
            <a:r>
              <a:rPr lang="fr-FR" altLang="fr-FR" sz="2000" dirty="0" err="1">
                <a:solidFill>
                  <a:srgbClr val="000000"/>
                </a:solidFill>
                <a:sym typeface="Arial" panose="020B0604020202020204" pitchFamily="34" charset="0"/>
              </a:rPr>
              <a:t>·la</a:t>
            </a:r>
            <a:r>
              <a:rPr lang="fr-FR" altLang="fr-FR" sz="2000" kern="0" dirty="0"/>
              <a:t> </a:t>
            </a:r>
            <a:r>
              <a:rPr lang="fr-FR" altLang="fr-FR" sz="2000" kern="0" dirty="0" err="1"/>
              <a:t>patient</a:t>
            </a:r>
            <a:r>
              <a:rPr lang="fr-FR" altLang="fr-FR" sz="2000" dirty="0" err="1">
                <a:solidFill>
                  <a:srgbClr val="000000"/>
                </a:solidFill>
                <a:sym typeface="Arial" panose="020B0604020202020204" pitchFamily="34" charset="0"/>
              </a:rPr>
              <a:t>·e</a:t>
            </a:r>
            <a:r>
              <a:rPr lang="fr-FR" altLang="fr-FR" sz="2000" kern="0" dirty="0"/>
              <a:t>. </a:t>
            </a:r>
            <a:endParaRPr lang="fr-FR" altLang="fr-FR" sz="1800" kern="0" dirty="0"/>
          </a:p>
          <a:p>
            <a:pPr algn="just">
              <a:spcBef>
                <a:spcPts val="600"/>
              </a:spcBef>
              <a:buClr>
                <a:srgbClr val="000000"/>
              </a:buClr>
            </a:pPr>
            <a:r>
              <a:rPr lang="fr-FR" altLang="fr-FR" sz="2000" kern="0" dirty="0" err="1"/>
              <a:t>Le</a:t>
            </a:r>
            <a:r>
              <a:rPr lang="fr-FR" altLang="fr-FR" sz="2000" dirty="0" err="1">
                <a:solidFill>
                  <a:srgbClr val="000000"/>
                </a:solidFill>
                <a:sym typeface="Arial" panose="020B0604020202020204" pitchFamily="34" charset="0"/>
              </a:rPr>
              <a:t>·</a:t>
            </a:r>
            <a:r>
              <a:rPr lang="fr-FR" altLang="fr-FR" sz="2000" kern="0" dirty="0" err="1"/>
              <a:t>la</a:t>
            </a:r>
            <a:r>
              <a:rPr lang="fr-FR" altLang="fr-FR" sz="2000" kern="0" dirty="0"/>
              <a:t> podologue participe au maintien de la marche des personnes de tous âges :</a:t>
            </a:r>
          </a:p>
          <a:p>
            <a:pPr lvl="4" algn="just">
              <a:spcBef>
                <a:spcPct val="0"/>
              </a:spcBef>
              <a:buClr>
                <a:srgbClr val="000000"/>
              </a:buClr>
              <a:buFont typeface="Wingdings" panose="05000000000000000000" pitchFamily="2" charset="2"/>
              <a:buChar char="Ø"/>
            </a:pPr>
            <a:r>
              <a:rPr lang="fr-FR" altLang="fr-FR" sz="1600" i="1" kern="0" dirty="0"/>
              <a:t>en assurant les soins aux pieds; </a:t>
            </a:r>
          </a:p>
          <a:p>
            <a:pPr lvl="4" algn="just">
              <a:spcBef>
                <a:spcPct val="0"/>
              </a:spcBef>
              <a:buClr>
                <a:srgbClr val="000000"/>
              </a:buClr>
              <a:buFont typeface="Wingdings" panose="05000000000000000000" pitchFamily="2" charset="2"/>
              <a:buChar char="Ø"/>
            </a:pPr>
            <a:r>
              <a:rPr lang="fr-FR" altLang="fr-FR" sz="1600" i="1" kern="0" dirty="0"/>
              <a:t>en prévenant, décelant et traitant certaines affections de la peau et des ongles; </a:t>
            </a:r>
          </a:p>
          <a:p>
            <a:pPr lvl="4" algn="just">
              <a:spcBef>
                <a:spcPct val="0"/>
              </a:spcBef>
              <a:buClr>
                <a:srgbClr val="000000"/>
              </a:buClr>
              <a:buFont typeface="Wingdings" panose="05000000000000000000" pitchFamily="2" charset="2"/>
              <a:buChar char="Ø"/>
            </a:pPr>
            <a:r>
              <a:rPr lang="fr-FR" altLang="fr-FR" sz="1600" i="1" kern="0" dirty="0"/>
              <a:t>en analysant la marche de l'individu et en traitant les déformations des ongles, des orteils et du pied. Il-elle réalise des appareillages (</a:t>
            </a:r>
            <a:r>
              <a:rPr lang="fr-FR" altLang="fr-FR" sz="1600" i="1" kern="0" dirty="0" err="1"/>
              <a:t>orthonyxies</a:t>
            </a:r>
            <a:r>
              <a:rPr lang="fr-FR" altLang="fr-FR" sz="1600" i="1" kern="0" dirty="0"/>
              <a:t>, </a:t>
            </a:r>
            <a:r>
              <a:rPr lang="fr-FR" altLang="fr-FR" sz="1600" i="1" kern="0" dirty="0" err="1"/>
              <a:t>orthoplasties</a:t>
            </a:r>
            <a:r>
              <a:rPr lang="fr-FR" altLang="fr-FR" sz="1600" i="1" kern="0" dirty="0"/>
              <a:t> et semelles orthopédiques); </a:t>
            </a:r>
          </a:p>
          <a:p>
            <a:pPr lvl="4" algn="just">
              <a:spcBef>
                <a:spcPct val="0"/>
              </a:spcBef>
              <a:buClr>
                <a:srgbClr val="000000"/>
              </a:buClr>
              <a:buFont typeface="Wingdings" panose="05000000000000000000" pitchFamily="2" charset="2"/>
              <a:buChar char="Ø"/>
            </a:pPr>
            <a:r>
              <a:rPr lang="fr-FR" altLang="fr-FR" sz="1600" i="1" kern="0" dirty="0"/>
              <a:t>en participant à différentes actions en matière de prévention par le conseil et l'enseignement. </a:t>
            </a:r>
          </a:p>
          <a:p>
            <a:pPr marL="1828800" lvl="4" indent="0" algn="just">
              <a:spcBef>
                <a:spcPct val="0"/>
              </a:spcBef>
              <a:buClr>
                <a:srgbClr val="000000"/>
              </a:buClr>
              <a:buNone/>
            </a:pPr>
            <a:endParaRPr lang="fr-FR" altLang="fr-FR" kern="0" dirty="0"/>
          </a:p>
          <a:p>
            <a:pPr algn="just">
              <a:spcBef>
                <a:spcPts val="600"/>
              </a:spcBef>
              <a:buClr>
                <a:srgbClr val="000000"/>
              </a:buClr>
            </a:pPr>
            <a:r>
              <a:rPr lang="fr-FR" altLang="fr-FR" sz="2000" kern="0" dirty="0" err="1"/>
              <a:t>Il</a:t>
            </a:r>
            <a:r>
              <a:rPr lang="fr-FR" altLang="fr-FR" sz="2000" dirty="0" err="1">
                <a:solidFill>
                  <a:srgbClr val="000000"/>
                </a:solidFill>
                <a:sym typeface="Arial" panose="020B0604020202020204" pitchFamily="34" charset="0"/>
              </a:rPr>
              <a:t>·</a:t>
            </a:r>
            <a:r>
              <a:rPr lang="fr-FR" altLang="fr-FR" sz="2000" kern="0" dirty="0" err="1"/>
              <a:t>elle</a:t>
            </a:r>
            <a:r>
              <a:rPr lang="fr-FR" altLang="fr-FR" sz="2000" kern="0" dirty="0"/>
              <a:t> collabore avec les </a:t>
            </a:r>
            <a:r>
              <a:rPr lang="fr-FR" altLang="fr-FR" sz="2000" kern="0" dirty="0" err="1"/>
              <a:t>professionnel</a:t>
            </a:r>
            <a:r>
              <a:rPr lang="fr-FR" altLang="fr-FR" sz="2000" dirty="0" err="1">
                <a:solidFill>
                  <a:srgbClr val="000000"/>
                </a:solidFill>
                <a:sym typeface="Arial" panose="020B0604020202020204" pitchFamily="34" charset="0"/>
              </a:rPr>
              <a:t>·</a:t>
            </a:r>
            <a:r>
              <a:rPr lang="fr-FR" altLang="fr-FR" sz="2000" kern="0" dirty="0" err="1"/>
              <a:t>les</a:t>
            </a:r>
            <a:r>
              <a:rPr lang="fr-FR" altLang="fr-FR" sz="2000" kern="0" dirty="0"/>
              <a:t> appartenant au réseau de santé de son quartier, de sa commune, etc...</a:t>
            </a:r>
          </a:p>
        </p:txBody>
      </p:sp>
      <p:sp>
        <p:nvSpPr>
          <p:cNvPr id="6" name="Espace réservé du numéro de diapositive 1"/>
          <p:cNvSpPr txBox="1">
            <a:spLocks/>
          </p:cNvSpPr>
          <p:nvPr/>
        </p:nvSpPr>
        <p:spPr>
          <a:xfrm>
            <a:off x="9696450" y="6245225"/>
            <a:ext cx="514350" cy="476250"/>
          </a:xfrm>
          <a:prstGeom prst="rect">
            <a:avLst/>
          </a:prstGeom>
          <a:noFill/>
        </p:spPr>
        <p:txBody>
          <a:bodyPr/>
          <a:lstStyle>
            <a:defPPr>
              <a:defRPr lang="fr-FR"/>
            </a:defPPr>
            <a:lvl1pPr algn="l" rtl="0" fontAlgn="base">
              <a:spcBef>
                <a:spcPct val="20000"/>
              </a:spcBef>
              <a:spcAft>
                <a:spcPct val="0"/>
              </a:spcAft>
              <a:buChar char="•"/>
              <a:defRPr sz="3200" kern="1200">
                <a:solidFill>
                  <a:schemeClr val="tx1"/>
                </a:solidFill>
                <a:latin typeface="Arial" panose="020B0604020202020204" pitchFamily="34" charset="0"/>
                <a:ea typeface="+mn-ea"/>
                <a:cs typeface="+mn-cs"/>
              </a:defRPr>
            </a:lvl1pPr>
            <a:lvl2pPr marL="742950" indent="-285750" algn="l" rtl="0" fontAlgn="base">
              <a:spcBef>
                <a:spcPct val="20000"/>
              </a:spcBef>
              <a:spcAft>
                <a:spcPct val="0"/>
              </a:spcAft>
              <a:buChar char="–"/>
              <a:defRPr sz="2800" kern="1200">
                <a:solidFill>
                  <a:schemeClr val="tx1"/>
                </a:solidFill>
                <a:latin typeface="Arial" panose="020B0604020202020204" pitchFamily="34" charset="0"/>
                <a:ea typeface="+mn-ea"/>
                <a:cs typeface="+mn-cs"/>
              </a:defRPr>
            </a:lvl2pPr>
            <a:lvl3pPr marL="1143000" indent="-228600" algn="l" rtl="0" fontAlgn="base">
              <a:spcBef>
                <a:spcPct val="20000"/>
              </a:spcBef>
              <a:spcAft>
                <a:spcPct val="0"/>
              </a:spcAft>
              <a:buChar char="•"/>
              <a:defRPr sz="2400" kern="1200">
                <a:solidFill>
                  <a:schemeClr val="tx1"/>
                </a:solidFill>
                <a:latin typeface="Arial" panose="020B0604020202020204" pitchFamily="34" charset="0"/>
                <a:ea typeface="+mn-ea"/>
                <a:cs typeface="+mn-cs"/>
              </a:defRPr>
            </a:lvl3pPr>
            <a:lvl4pPr marL="1600200" indent="-228600" algn="l" rtl="0" fontAlgn="base">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fontAlgn="base">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mn-cs"/>
              </a:defRPr>
            </a:lvl9pPr>
          </a:lstStyle>
          <a:p>
            <a:pPr>
              <a:spcBef>
                <a:spcPct val="0"/>
              </a:spcBef>
              <a:buFontTx/>
              <a:buNone/>
            </a:pPr>
            <a:endParaRPr lang="fr-FR" altLang="fr-FR" sz="1400" dirty="0"/>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2313" y="3017520"/>
            <a:ext cx="1482294" cy="2053244"/>
          </a:xfrm>
          <a:prstGeom prst="rect">
            <a:avLst/>
          </a:prstGeom>
        </p:spPr>
      </p:pic>
      <p:sp>
        <p:nvSpPr>
          <p:cNvPr id="8"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15</a:t>
            </a:fld>
            <a:endParaRPr lang="en-US" dirty="0"/>
          </a:p>
        </p:txBody>
      </p:sp>
    </p:spTree>
    <p:extLst>
      <p:ext uri="{BB962C8B-B14F-4D97-AF65-F5344CB8AC3E}">
        <p14:creationId xmlns:p14="http://schemas.microsoft.com/office/powerpoint/2010/main" val="7080332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1721640" y="1354603"/>
            <a:ext cx="9059095" cy="533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SzPct val="9500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sz="16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buClr>
                <a:srgbClr val="000000"/>
              </a:buClr>
              <a:defRPr/>
            </a:pPr>
            <a:r>
              <a:rPr lang="fr-CH" altLang="fr-FR" b="1" kern="0" dirty="0"/>
              <a:t>Conditions d'admission</a:t>
            </a:r>
            <a:r>
              <a:rPr lang="fr-CH" altLang="fr-FR" kern="0" dirty="0"/>
              <a:t>:</a:t>
            </a:r>
          </a:p>
          <a:p>
            <a:pPr>
              <a:buClr>
                <a:srgbClr val="000000"/>
              </a:buClr>
              <a:defRPr/>
            </a:pPr>
            <a:endParaRPr lang="fr-CH" altLang="fr-FR" sz="500" kern="0" dirty="0"/>
          </a:p>
          <a:p>
            <a:pPr lvl="4">
              <a:buClr>
                <a:srgbClr val="000000"/>
              </a:buClr>
              <a:buFont typeface="Wingdings" pitchFamily="2" charset="2"/>
              <a:buChar char="Ø"/>
              <a:defRPr/>
            </a:pPr>
            <a:r>
              <a:rPr lang="fr-CH" altLang="fr-FR" sz="1800" kern="0" dirty="0"/>
              <a:t>Certificat ECG OSP santé ou MS santé</a:t>
            </a:r>
          </a:p>
          <a:p>
            <a:pPr lvl="4">
              <a:buClr>
                <a:srgbClr val="000000"/>
              </a:buClr>
              <a:buFont typeface="Wingdings" pitchFamily="2" charset="2"/>
              <a:buChar char="Ø"/>
              <a:defRPr/>
            </a:pPr>
            <a:endParaRPr lang="fr-CH" altLang="fr-FR" sz="1200" kern="0" dirty="0"/>
          </a:p>
          <a:p>
            <a:r>
              <a:rPr lang="fr-CH" sz="2000" b="1" dirty="0"/>
              <a:t>LES INSCRIPTIONS AU CONCOURS D'ADMISSION </a:t>
            </a:r>
          </a:p>
          <a:p>
            <a:pPr marL="0" indent="0">
              <a:buNone/>
            </a:pPr>
            <a:r>
              <a:rPr lang="fr-CH" sz="2000" b="1" dirty="0"/>
              <a:t>     2027-28 NE SONT PAS ENCORE OUVERTES : date limite pour le retour des dossiers d'inscription : </a:t>
            </a:r>
            <a:r>
              <a:rPr lang="fr-CH" sz="2000" b="1" dirty="0">
                <a:solidFill>
                  <a:schemeClr val="accent6">
                    <a:lumMod val="75000"/>
                  </a:schemeClr>
                </a:solidFill>
              </a:rPr>
              <a:t>début mars 2027 </a:t>
            </a:r>
          </a:p>
          <a:p>
            <a:pPr marL="0" indent="0">
              <a:buNone/>
            </a:pPr>
            <a:endParaRPr lang="fr-CH" sz="2000" b="1" dirty="0">
              <a:solidFill>
                <a:schemeClr val="accent6">
                  <a:lumMod val="75000"/>
                </a:schemeClr>
              </a:solidFill>
            </a:endParaRPr>
          </a:p>
          <a:p>
            <a:pPr marL="0" indent="0">
              <a:buNone/>
            </a:pPr>
            <a:r>
              <a:rPr lang="fr-CH" b="1" dirty="0"/>
              <a:t>Procédure d'inscription :</a:t>
            </a:r>
          </a:p>
          <a:p>
            <a:pPr>
              <a:buClr>
                <a:srgbClr val="000000"/>
              </a:buClr>
              <a:defRPr/>
            </a:pPr>
            <a:r>
              <a:rPr lang="fr-CH" altLang="fr-FR" sz="2000" b="1" kern="0" dirty="0"/>
              <a:t>Suivre les Informations sur le site: </a:t>
            </a:r>
            <a:r>
              <a:rPr lang="fr-CH" altLang="fr-FR" sz="2000" kern="0" dirty="0">
                <a:hlinkClick r:id="rId2"/>
              </a:rPr>
              <a:t>https://edu.ge.ch/secondaire2/espod/inscriptions</a:t>
            </a:r>
            <a:endParaRPr lang="fr-CH" altLang="fr-FR" sz="2000" kern="0" dirty="0"/>
          </a:p>
          <a:p>
            <a:pPr>
              <a:buClr>
                <a:srgbClr val="000000"/>
              </a:buClr>
              <a:defRPr/>
            </a:pPr>
            <a:endParaRPr lang="fr-CH" altLang="fr-FR" sz="2000" kern="0" dirty="0"/>
          </a:p>
          <a:p>
            <a:pPr marL="0" indent="0" algn="ctr">
              <a:buClr>
                <a:srgbClr val="000000"/>
              </a:buClr>
              <a:buNone/>
              <a:defRPr/>
            </a:pPr>
            <a:r>
              <a:rPr lang="fr-CH" altLang="fr-FR" b="1" i="1" dirty="0">
                <a:solidFill>
                  <a:schemeClr val="accent6">
                    <a:lumMod val="75000"/>
                  </a:schemeClr>
                </a:solidFill>
              </a:rPr>
              <a:t>Journée Portes Ouvertes :  Début novembre 2026</a:t>
            </a:r>
            <a:endParaRPr lang="fr-CH" altLang="fr-FR" dirty="0">
              <a:solidFill>
                <a:schemeClr val="accent6">
                  <a:lumMod val="75000"/>
                </a:schemeClr>
              </a:solidFill>
            </a:endParaRPr>
          </a:p>
          <a:p>
            <a:pPr marL="0" indent="0">
              <a:buClr>
                <a:srgbClr val="000000"/>
              </a:buClr>
              <a:buNone/>
              <a:defRPr/>
            </a:pPr>
            <a:endParaRPr lang="fr-CH" altLang="fr-FR" sz="1100" kern="0" dirty="0"/>
          </a:p>
          <a:p>
            <a:pPr algn="ctr">
              <a:buClr>
                <a:srgbClr val="6600FF"/>
              </a:buClr>
              <a:defRPr/>
            </a:pPr>
            <a:endParaRPr lang="fr-CH" altLang="fr-FR" sz="1800" u="sng" kern="0" dirty="0">
              <a:solidFill>
                <a:srgbClr val="6600FF"/>
              </a:solidFill>
            </a:endParaRPr>
          </a:p>
          <a:p>
            <a:pPr>
              <a:buClr>
                <a:schemeClr val="tx1"/>
              </a:buClr>
              <a:defRPr/>
            </a:pPr>
            <a:endParaRPr lang="fr-CH" altLang="fr-FR" sz="2800" kern="0" dirty="0"/>
          </a:p>
          <a:p>
            <a:pPr marL="0" indent="0">
              <a:buClr>
                <a:schemeClr val="tx1"/>
              </a:buClr>
              <a:buNone/>
              <a:defRPr/>
            </a:pPr>
            <a:endParaRPr lang="fr-CH" altLang="fr-FR" sz="2000" kern="0" dirty="0"/>
          </a:p>
          <a:p>
            <a:pPr>
              <a:defRPr/>
            </a:pPr>
            <a:endParaRPr lang="fr-FR" altLang="fr-FR" sz="2800" kern="0" dirty="0"/>
          </a:p>
        </p:txBody>
      </p:sp>
      <p:sp>
        <p:nvSpPr>
          <p:cNvPr id="2" name="Rectangle 2">
            <a:extLst>
              <a:ext uri="{FF2B5EF4-FFF2-40B4-BE49-F238E27FC236}">
                <a16:creationId xmlns:a16="http://schemas.microsoft.com/office/drawing/2014/main" id="{5E21B135-16E9-55FD-221F-08524B66025B}"/>
              </a:ext>
            </a:extLst>
          </p:cNvPr>
          <p:cNvSpPr>
            <a:spLocks noGrp="1" noChangeArrowheads="1"/>
          </p:cNvSpPr>
          <p:nvPr>
            <p:ph type="title"/>
          </p:nvPr>
        </p:nvSpPr>
        <p:spPr>
          <a:xfrm>
            <a:off x="1992313" y="0"/>
            <a:ext cx="8229600" cy="100965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rmAutofit/>
          </a:bodyPr>
          <a:lstStyle/>
          <a:p>
            <a:pPr algn="ctr" defTabSz="1300163" fontAlgn="base">
              <a:spcAft>
                <a:spcPct val="0"/>
              </a:spcAft>
            </a:pPr>
            <a:r>
              <a:rPr lang="fr-CH" altLang="fr-FR" sz="3200" b="1" kern="0" dirty="0">
                <a:solidFill>
                  <a:schemeClr val="accent6">
                    <a:lumMod val="75000"/>
                  </a:schemeClr>
                </a:solidFill>
              </a:rPr>
              <a:t>Ecole supérieure de podologues</a:t>
            </a:r>
            <a:endParaRPr lang="fr-FR" altLang="fr-FR" sz="3200" b="1" kern="0" dirty="0">
              <a:solidFill>
                <a:schemeClr val="accent6">
                  <a:lumMod val="75000"/>
                </a:schemeClr>
              </a:solidFill>
            </a:endParaRPr>
          </a:p>
        </p:txBody>
      </p:sp>
      <p:sp>
        <p:nvSpPr>
          <p:cNvPr id="4"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16</a:t>
            </a:fld>
            <a:endParaRPr lang="en-US" dirty="0"/>
          </a:p>
        </p:txBody>
      </p:sp>
    </p:spTree>
    <p:extLst>
      <p:ext uri="{BB962C8B-B14F-4D97-AF65-F5344CB8AC3E}">
        <p14:creationId xmlns:p14="http://schemas.microsoft.com/office/powerpoint/2010/main" val="2432591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re 1"/>
          <p:cNvSpPr>
            <a:spLocks noGrp="1"/>
          </p:cNvSpPr>
          <p:nvPr>
            <p:ph type="title"/>
          </p:nvPr>
        </p:nvSpPr>
        <p:spPr>
          <a:xfrm>
            <a:off x="2392507" y="113121"/>
            <a:ext cx="7406986" cy="11430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rmAutofit/>
          </a:bodyPr>
          <a:lstStyle/>
          <a:p>
            <a:pPr algn="ctr" defTabSz="1300163" fontAlgn="base">
              <a:spcAft>
                <a:spcPct val="0"/>
              </a:spcAft>
            </a:pPr>
            <a:r>
              <a:rPr lang="fr-CH" altLang="fr-FR" sz="3200" b="1" kern="0" dirty="0">
                <a:solidFill>
                  <a:schemeClr val="accent6">
                    <a:lumMod val="75000"/>
                  </a:schemeClr>
                </a:solidFill>
              </a:rPr>
              <a:t>Ecole supérieure d'orthoptistes (Lausanne)</a:t>
            </a:r>
          </a:p>
        </p:txBody>
      </p:sp>
      <p:sp>
        <p:nvSpPr>
          <p:cNvPr id="5" name="Espace réservé du contenu 2"/>
          <p:cNvSpPr>
            <a:spLocks noGrp="1"/>
          </p:cNvSpPr>
          <p:nvPr>
            <p:ph idx="1"/>
          </p:nvPr>
        </p:nvSpPr>
        <p:spPr>
          <a:xfrm>
            <a:off x="1981200" y="1916114"/>
            <a:ext cx="8229600" cy="4033837"/>
          </a:xfrm>
        </p:spPr>
        <p:txBody>
          <a:bodyPr/>
          <a:lstStyle/>
          <a:p>
            <a:pPr algn="just">
              <a:buClr>
                <a:srgbClr val="3366FF"/>
              </a:buClr>
              <a:defRPr/>
            </a:pPr>
            <a:r>
              <a:rPr lang="fr-CH" altLang="fr-FR" sz="1800" dirty="0"/>
              <a:t>Les orthoptistes </a:t>
            </a:r>
            <a:r>
              <a:rPr lang="fr-CH" altLang="fr-FR" sz="1800" b="1" dirty="0"/>
              <a:t>dépistent, rééduquent et réadaptent les troubles de la vision dus à une mauvaise coordination des deux yeux ou consécutifs à un traumatisme. </a:t>
            </a:r>
            <a:r>
              <a:rPr lang="fr-CH" altLang="fr-FR" sz="1800" dirty="0"/>
              <a:t>Sous la responsabilité des médecins spécialistes en ophtalmologie qui leur adressent les patients pour un diagnostic ou un traitement (strabisme, acuité visuelle, paralysies oculomotrices, coordination des deux yeux, fatigue visuelle, pathologies des muscles oculaires), ils examinent, à l'aide d'instruments appropriés, les yeux des personnes de tous âges.</a:t>
            </a:r>
          </a:p>
          <a:p>
            <a:pPr marL="0" indent="0">
              <a:buClr>
                <a:srgbClr val="3366FF"/>
              </a:buClr>
              <a:buNone/>
              <a:defRPr/>
            </a:pPr>
            <a:endParaRPr lang="fr-CH" altLang="fr-FR" sz="1800" dirty="0"/>
          </a:p>
          <a:p>
            <a:pPr algn="just">
              <a:buClr>
                <a:srgbClr val="3366FF"/>
              </a:buClr>
              <a:defRPr/>
            </a:pPr>
            <a:r>
              <a:rPr lang="fr-CH" altLang="fr-FR" sz="1800" dirty="0"/>
              <a:t>Par des exercices de rééducation, ils rétablissent ou améliorent l'efficacité de la vision, préviennent une dégradation, et diminuent la gêne fonctionnelle dans la vie quotidienne</a:t>
            </a:r>
          </a:p>
        </p:txBody>
      </p:sp>
      <p:sp>
        <p:nvSpPr>
          <p:cNvPr id="6"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17</a:t>
            </a:fld>
            <a:endParaRPr lang="en-US" dirty="0"/>
          </a:p>
        </p:txBody>
      </p:sp>
    </p:spTree>
    <p:extLst>
      <p:ext uri="{BB962C8B-B14F-4D97-AF65-F5344CB8AC3E}">
        <p14:creationId xmlns:p14="http://schemas.microsoft.com/office/powerpoint/2010/main" val="2702888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6087" y="4167132"/>
            <a:ext cx="2493818" cy="2493818"/>
          </a:xfrm>
          <a:prstGeom prst="rect">
            <a:avLst/>
          </a:prstGeom>
        </p:spPr>
      </p:pic>
      <p:sp>
        <p:nvSpPr>
          <p:cNvPr id="4" name="Espace réservé du contenu 2"/>
          <p:cNvSpPr txBox="1">
            <a:spLocks/>
          </p:cNvSpPr>
          <p:nvPr/>
        </p:nvSpPr>
        <p:spPr bwMode="auto">
          <a:xfrm>
            <a:off x="1981200" y="1478281"/>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SzPct val="9500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sz="16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Clr>
                <a:srgbClr val="000000"/>
              </a:buClr>
              <a:buNone/>
              <a:defRPr/>
            </a:pPr>
            <a:r>
              <a:rPr lang="fr-CH" altLang="fr-FR" kern="0" dirty="0">
                <a:solidFill>
                  <a:schemeClr val="accent6">
                    <a:lumMod val="75000"/>
                  </a:schemeClr>
                </a:solidFill>
              </a:rPr>
              <a:t>Conditions d'admission:</a:t>
            </a:r>
          </a:p>
          <a:p>
            <a:pPr>
              <a:spcBef>
                <a:spcPts val="1200"/>
              </a:spcBef>
              <a:buClr>
                <a:srgbClr val="000000"/>
              </a:buClr>
              <a:defRPr/>
            </a:pPr>
            <a:r>
              <a:rPr lang="fr-CH" altLang="fr-FR" sz="2000" kern="0" dirty="0"/>
              <a:t>18 ans révolus;</a:t>
            </a:r>
            <a:endParaRPr lang="fr-CH" altLang="fr-FR" sz="1800" kern="0" dirty="0"/>
          </a:p>
          <a:p>
            <a:pPr>
              <a:spcBef>
                <a:spcPts val="1200"/>
              </a:spcBef>
              <a:buClr>
                <a:srgbClr val="000000"/>
              </a:buClr>
              <a:defRPr/>
            </a:pPr>
            <a:r>
              <a:rPr lang="fr-CH" altLang="fr-FR" sz="2000" kern="0" dirty="0"/>
              <a:t>maturité gymnasiale, maturité professionnelle, certificat de culture générale option santé ou titre jugé équivalent;</a:t>
            </a:r>
          </a:p>
          <a:p>
            <a:pPr>
              <a:spcBef>
                <a:spcPts val="1200"/>
              </a:spcBef>
              <a:buClr>
                <a:srgbClr val="000000"/>
              </a:buClr>
              <a:defRPr/>
            </a:pPr>
            <a:r>
              <a:rPr lang="fr-CH" altLang="fr-FR" sz="2000" kern="0" dirty="0"/>
              <a:t>stage pratique dans un domaine de la santé;</a:t>
            </a:r>
          </a:p>
          <a:p>
            <a:pPr>
              <a:spcBef>
                <a:spcPts val="1200"/>
              </a:spcBef>
              <a:buClr>
                <a:srgbClr val="000000"/>
              </a:buClr>
              <a:defRPr/>
            </a:pPr>
            <a:r>
              <a:rPr lang="fr-CH" altLang="fr-FR" sz="2000" kern="0" dirty="0"/>
              <a:t>connaissances de 2 langues étrangères et de la bureautique;</a:t>
            </a:r>
          </a:p>
          <a:p>
            <a:pPr>
              <a:spcBef>
                <a:spcPts val="1200"/>
              </a:spcBef>
              <a:buClr>
                <a:srgbClr val="000000"/>
              </a:buClr>
              <a:defRPr/>
            </a:pPr>
            <a:r>
              <a:rPr lang="fr-CH" altLang="fr-FR" sz="2000" kern="0" dirty="0"/>
              <a:t>stage à l'Hôpital ophtalmique de Lausanne avant le dépôt du dossier;</a:t>
            </a:r>
          </a:p>
          <a:p>
            <a:pPr>
              <a:spcBef>
                <a:spcPts val="1200"/>
              </a:spcBef>
              <a:buClr>
                <a:srgbClr val="000000"/>
              </a:buClr>
              <a:defRPr/>
            </a:pPr>
            <a:r>
              <a:rPr lang="fr-CH" altLang="fr-FR" sz="2000" kern="0" dirty="0"/>
              <a:t>tests d'admission.</a:t>
            </a:r>
          </a:p>
          <a:p>
            <a:pPr>
              <a:defRPr/>
            </a:pPr>
            <a:endParaRPr lang="fr-CH" altLang="fr-FR" kern="0" dirty="0"/>
          </a:p>
        </p:txBody>
      </p:sp>
      <p:sp>
        <p:nvSpPr>
          <p:cNvPr id="2" name="Titre 1">
            <a:extLst>
              <a:ext uri="{FF2B5EF4-FFF2-40B4-BE49-F238E27FC236}">
                <a16:creationId xmlns:a16="http://schemas.microsoft.com/office/drawing/2014/main" id="{1062EB39-9142-4517-F368-39FB6CC12D72}"/>
              </a:ext>
            </a:extLst>
          </p:cNvPr>
          <p:cNvSpPr>
            <a:spLocks noGrp="1"/>
          </p:cNvSpPr>
          <p:nvPr>
            <p:ph type="title"/>
          </p:nvPr>
        </p:nvSpPr>
        <p:spPr>
          <a:xfrm>
            <a:off x="2392507" y="113121"/>
            <a:ext cx="7406986" cy="11430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rmAutofit/>
          </a:bodyPr>
          <a:lstStyle/>
          <a:p>
            <a:pPr algn="ctr" defTabSz="1300163" fontAlgn="base">
              <a:spcAft>
                <a:spcPct val="0"/>
              </a:spcAft>
            </a:pPr>
            <a:r>
              <a:rPr lang="fr-CH" altLang="fr-FR" sz="3200" b="1" kern="0" dirty="0">
                <a:solidFill>
                  <a:schemeClr val="accent6">
                    <a:lumMod val="75000"/>
                  </a:schemeClr>
                </a:solidFill>
              </a:rPr>
              <a:t>Ecole supérieure d'orthoptistes (Lausanne)</a:t>
            </a:r>
          </a:p>
        </p:txBody>
      </p:sp>
      <p:sp>
        <p:nvSpPr>
          <p:cNvPr id="5"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18</a:t>
            </a:fld>
            <a:endParaRPr lang="en-US" dirty="0"/>
          </a:p>
        </p:txBody>
      </p:sp>
    </p:spTree>
    <p:extLst>
      <p:ext uri="{BB962C8B-B14F-4D97-AF65-F5344CB8AC3E}">
        <p14:creationId xmlns:p14="http://schemas.microsoft.com/office/powerpoint/2010/main" val="41107290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Espace réservé du contenu 2"/>
          <p:cNvSpPr>
            <a:spLocks noGrp="1"/>
          </p:cNvSpPr>
          <p:nvPr>
            <p:ph idx="1"/>
          </p:nvPr>
        </p:nvSpPr>
        <p:spPr>
          <a:xfrm>
            <a:off x="2222155" y="1471354"/>
            <a:ext cx="7462838" cy="5142389"/>
          </a:xfrm>
        </p:spPr>
        <p:txBody>
          <a:bodyPr/>
          <a:lstStyle/>
          <a:p>
            <a:pPr marL="0" indent="0">
              <a:buNone/>
              <a:defRPr/>
            </a:pPr>
            <a:r>
              <a:rPr lang="fr-CH" b="1" dirty="0"/>
              <a:t>Contact et informations:</a:t>
            </a:r>
            <a:br>
              <a:rPr lang="fr-CH" sz="1800" dirty="0"/>
            </a:br>
            <a:r>
              <a:rPr lang="fr-CH" sz="1800" dirty="0"/>
              <a:t>	</a:t>
            </a:r>
          </a:p>
          <a:p>
            <a:pPr marL="0" indent="0">
              <a:buNone/>
              <a:defRPr/>
            </a:pPr>
            <a:r>
              <a:rPr lang="fr-CH" b="1" dirty="0"/>
              <a:t>Ecole supérieure d'orthoptique de Lausanne</a:t>
            </a:r>
            <a:br>
              <a:rPr lang="fr-CH" dirty="0"/>
            </a:br>
            <a:r>
              <a:rPr lang="fr-CH" dirty="0"/>
              <a:t>		Hôpital Ophtalmique</a:t>
            </a:r>
            <a:br>
              <a:rPr lang="fr-CH" dirty="0"/>
            </a:br>
            <a:r>
              <a:rPr lang="fr-CH" dirty="0"/>
              <a:t>		Av. de France 15</a:t>
            </a:r>
            <a:br>
              <a:rPr lang="fr-CH" dirty="0"/>
            </a:br>
            <a:r>
              <a:rPr lang="fr-CH" dirty="0"/>
              <a:t>		1004 Lausanne</a:t>
            </a:r>
            <a:br>
              <a:rPr lang="fr-CH" dirty="0"/>
            </a:br>
            <a:r>
              <a:rPr lang="fr-CH" dirty="0"/>
              <a:t>		Tél. 021 626 85 12</a:t>
            </a:r>
            <a:br>
              <a:rPr lang="fr-CH" dirty="0"/>
            </a:br>
            <a:r>
              <a:rPr lang="fr-CH" dirty="0"/>
              <a:t>		</a:t>
            </a:r>
          </a:p>
          <a:p>
            <a:pPr marL="0" indent="0">
              <a:buNone/>
              <a:defRPr/>
            </a:pPr>
            <a:endParaRPr lang="fr-CH" dirty="0"/>
          </a:p>
          <a:p>
            <a:pPr marL="0" indent="0">
              <a:buNone/>
              <a:defRPr/>
            </a:pPr>
            <a:r>
              <a:rPr lang="fr-CH" altLang="fr-FR" b="1" dirty="0"/>
              <a:t>Informations sur le site: </a:t>
            </a:r>
            <a:r>
              <a:rPr lang="fr-CH" dirty="0"/>
              <a:t>https://www.ophtalmique.ch/hopital/formations/ecole-orthoptique/</a:t>
            </a:r>
            <a:br>
              <a:rPr lang="fr-CH" sz="1800" dirty="0"/>
            </a:br>
            <a:endParaRPr lang="fr-CH" sz="1800" dirty="0"/>
          </a:p>
          <a:p>
            <a:pPr marL="0" indent="0">
              <a:buNone/>
              <a:defRPr/>
            </a:pPr>
            <a:br>
              <a:rPr lang="fr-CH" sz="1800" dirty="0"/>
            </a:br>
            <a:r>
              <a:rPr lang="fr-CH" sz="1800" dirty="0"/>
              <a:t>	</a:t>
            </a:r>
            <a:endParaRPr lang="fr-CH" dirty="0"/>
          </a:p>
        </p:txBody>
      </p:sp>
      <p:sp>
        <p:nvSpPr>
          <p:cNvPr id="6" name="Titre 1">
            <a:extLst>
              <a:ext uri="{FF2B5EF4-FFF2-40B4-BE49-F238E27FC236}">
                <a16:creationId xmlns:a16="http://schemas.microsoft.com/office/drawing/2014/main" id="{53CEC29E-2DB7-8FC3-0CDE-5F0C7799E625}"/>
              </a:ext>
            </a:extLst>
          </p:cNvPr>
          <p:cNvSpPr>
            <a:spLocks noGrp="1"/>
          </p:cNvSpPr>
          <p:nvPr>
            <p:ph type="title"/>
          </p:nvPr>
        </p:nvSpPr>
        <p:spPr>
          <a:xfrm>
            <a:off x="2392507" y="113121"/>
            <a:ext cx="7406986" cy="11430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rmAutofit/>
          </a:bodyPr>
          <a:lstStyle/>
          <a:p>
            <a:pPr algn="ctr" defTabSz="1300163" fontAlgn="base">
              <a:spcAft>
                <a:spcPct val="0"/>
              </a:spcAft>
            </a:pPr>
            <a:r>
              <a:rPr lang="fr-CH" altLang="fr-FR" sz="3200" b="1" kern="0" dirty="0">
                <a:solidFill>
                  <a:schemeClr val="accent6">
                    <a:lumMod val="75000"/>
                  </a:schemeClr>
                </a:solidFill>
              </a:rPr>
              <a:t>Ecole supérieure d'orthoptistes (Lausanne)</a:t>
            </a:r>
          </a:p>
        </p:txBody>
      </p:sp>
      <p:sp>
        <p:nvSpPr>
          <p:cNvPr id="4"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19</a:t>
            </a:fld>
            <a:endParaRPr lang="en-US" dirty="0"/>
          </a:p>
        </p:txBody>
      </p:sp>
    </p:spTree>
    <p:extLst>
      <p:ext uri="{BB962C8B-B14F-4D97-AF65-F5344CB8AC3E}">
        <p14:creationId xmlns:p14="http://schemas.microsoft.com/office/powerpoint/2010/main" val="3013702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3307" y="4394759"/>
            <a:ext cx="2348516" cy="2348516"/>
          </a:xfrm>
          <a:prstGeom prst="rect">
            <a:avLst/>
          </a:prstGeom>
        </p:spPr>
      </p:pic>
      <p:sp>
        <p:nvSpPr>
          <p:cNvPr id="5" name="Rectangle 2"/>
          <p:cNvSpPr>
            <a:spLocks noGrp="1" noChangeArrowheads="1"/>
          </p:cNvSpPr>
          <p:nvPr>
            <p:ph type="title"/>
          </p:nvPr>
        </p:nvSpPr>
        <p:spPr>
          <a:xfrm>
            <a:off x="2063750" y="101844"/>
            <a:ext cx="8135360" cy="11430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rmAutofit/>
          </a:bodyPr>
          <a:lstStyle/>
          <a:p>
            <a:pPr algn="ctr" defTabSz="1300163" fontAlgn="base">
              <a:spcAft>
                <a:spcPct val="0"/>
              </a:spcAft>
            </a:pPr>
            <a:r>
              <a:rPr lang="fr-CH" altLang="fr-FR" sz="3200" b="1" kern="0" dirty="0">
                <a:solidFill>
                  <a:schemeClr val="accent6">
                    <a:lumMod val="75000"/>
                  </a:schemeClr>
                </a:solidFill>
              </a:rPr>
              <a:t>Ecole supérieure des techniciens en analyses biomédicales</a:t>
            </a:r>
            <a:endParaRPr lang="fr-FR" altLang="fr-FR" sz="3200" b="1" kern="0" dirty="0">
              <a:solidFill>
                <a:schemeClr val="accent6">
                  <a:lumMod val="75000"/>
                </a:schemeClr>
              </a:solidFill>
            </a:endParaRPr>
          </a:p>
        </p:txBody>
      </p:sp>
      <p:sp>
        <p:nvSpPr>
          <p:cNvPr id="6" name="Rectangle 3"/>
          <p:cNvSpPr txBox="1">
            <a:spLocks noChangeArrowheads="1"/>
          </p:cNvSpPr>
          <p:nvPr/>
        </p:nvSpPr>
        <p:spPr bwMode="auto">
          <a:xfrm>
            <a:off x="2063750" y="1484313"/>
            <a:ext cx="8135938" cy="316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SzPct val="9500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sz="16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just">
              <a:spcBef>
                <a:spcPts val="1800"/>
              </a:spcBef>
              <a:buClr>
                <a:srgbClr val="000000"/>
              </a:buClr>
              <a:defRPr/>
            </a:pPr>
            <a:r>
              <a:rPr lang="fr-FR" altLang="fr-FR" sz="1800" kern="0" dirty="0"/>
              <a:t>Le champ professionnel des </a:t>
            </a:r>
            <a:r>
              <a:rPr lang="fr-FR" altLang="fr-FR" sz="1800" kern="0" dirty="0" err="1"/>
              <a:t>Technicien</a:t>
            </a:r>
            <a:r>
              <a:rPr lang="fr-FR" altLang="fr-FR" sz="1800" dirty="0" err="1">
                <a:solidFill>
                  <a:srgbClr val="000000"/>
                </a:solidFill>
                <a:sym typeface="Arial" panose="020B0604020202020204" pitchFamily="34" charset="0"/>
              </a:rPr>
              <a:t>·</a:t>
            </a:r>
            <a:r>
              <a:rPr lang="fr-FR" altLang="fr-FR" sz="1800" kern="0" dirty="0" err="1"/>
              <a:t>nes</a:t>
            </a:r>
            <a:r>
              <a:rPr lang="fr-FR" altLang="fr-FR" sz="1800" kern="0" dirty="0"/>
              <a:t> en Analyses Biomédicales comprend toutes les tâches du laboratoire médical (médecine humaine et vétérinaire) ainsi que des tâches dans le secteur de la recherche et de l'industrie.</a:t>
            </a:r>
          </a:p>
          <a:p>
            <a:pPr algn="just">
              <a:spcBef>
                <a:spcPts val="1800"/>
              </a:spcBef>
              <a:buClr>
                <a:srgbClr val="000000"/>
              </a:buClr>
              <a:defRPr/>
            </a:pPr>
            <a:r>
              <a:rPr lang="fr-FR" altLang="fr-FR" sz="1800" kern="0" dirty="0"/>
              <a:t>Les TAB travaillent de manière autonome et assurent la qualité des analyses. </a:t>
            </a:r>
          </a:p>
          <a:p>
            <a:pPr algn="just">
              <a:spcBef>
                <a:spcPts val="1800"/>
              </a:spcBef>
              <a:buClr>
                <a:srgbClr val="000000"/>
              </a:buClr>
              <a:defRPr/>
            </a:pPr>
            <a:r>
              <a:rPr lang="fr-FR" altLang="fr-FR" sz="1800" kern="0" dirty="0"/>
              <a:t>Les TAB se chargent de l'entretien, de la vérification et du bon fonctionnement des instruments d'analyses, de la gestion du matériel d'analyses et des réactifs.</a:t>
            </a:r>
          </a:p>
          <a:p>
            <a:pPr marL="0" indent="0" algn="just">
              <a:lnSpc>
                <a:spcPct val="80000"/>
              </a:lnSpc>
              <a:spcBef>
                <a:spcPts val="1800"/>
              </a:spcBef>
              <a:buClr>
                <a:srgbClr val="000000"/>
              </a:buClr>
              <a:buNone/>
              <a:defRPr/>
            </a:pPr>
            <a:br>
              <a:rPr lang="fr-FR" altLang="fr-FR" sz="2000" i="1" kern="0" dirty="0"/>
            </a:br>
            <a:endParaRPr lang="fr-FR" altLang="fr-FR" sz="2000" i="1" kern="0" dirty="0"/>
          </a:p>
        </p:txBody>
      </p:sp>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5404" y="4788737"/>
            <a:ext cx="2344190" cy="1560560"/>
          </a:xfrm>
          <a:prstGeom prst="rect">
            <a:avLst/>
          </a:prstGeom>
        </p:spPr>
      </p:pic>
      <p:sp>
        <p:nvSpPr>
          <p:cNvPr id="7"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20</a:t>
            </a:fld>
            <a:endParaRPr lang="en-US" dirty="0"/>
          </a:p>
        </p:txBody>
      </p:sp>
    </p:spTree>
    <p:extLst>
      <p:ext uri="{BB962C8B-B14F-4D97-AF65-F5344CB8AC3E}">
        <p14:creationId xmlns:p14="http://schemas.microsoft.com/office/powerpoint/2010/main" val="16224275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1749468" y="1440494"/>
            <a:ext cx="8492288" cy="5034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SzPct val="9500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sz="16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lang="fr-CH" sz="2000" b="1" dirty="0"/>
              <a:t>LES INSCRIPTIONS NE SONT PAS ENCORE OUVERTES</a:t>
            </a:r>
          </a:p>
          <a:p>
            <a:r>
              <a:rPr lang="fr-CH" dirty="0"/>
              <a:t>Date limite pour le dépôt des dossiers d'inscription pour la formation : </a:t>
            </a:r>
            <a:r>
              <a:rPr lang="fr-CH" b="1" dirty="0">
                <a:solidFill>
                  <a:schemeClr val="accent6">
                    <a:lumMod val="75000"/>
                  </a:schemeClr>
                </a:solidFill>
              </a:rPr>
              <a:t>fin février 2027</a:t>
            </a:r>
            <a:endParaRPr lang="fr-CH" dirty="0">
              <a:solidFill>
                <a:schemeClr val="accent6">
                  <a:lumMod val="75000"/>
                </a:schemeClr>
              </a:solidFill>
            </a:endParaRPr>
          </a:p>
          <a:p>
            <a:r>
              <a:rPr lang="fr-CH" b="1" dirty="0"/>
              <a:t>Conditions d'inscription au concours d'admission :</a:t>
            </a:r>
          </a:p>
          <a:p>
            <a:r>
              <a:rPr lang="fr-CH" sz="1800" dirty="0"/>
              <a:t>Avoir 18 ans révolus au moins au cours de l’année civile;</a:t>
            </a:r>
          </a:p>
          <a:p>
            <a:r>
              <a:rPr lang="fr-CH" sz="1800" dirty="0"/>
              <a:t>Etre titulaire de l'un des titres suivants : CFC de laborantin</a:t>
            </a:r>
            <a:r>
              <a:rPr lang="fr-FR" altLang="fr-FR" sz="1800" dirty="0">
                <a:solidFill>
                  <a:srgbClr val="000000"/>
                </a:solidFill>
                <a:sym typeface="Arial" panose="020B0604020202020204" pitchFamily="34" charset="0"/>
              </a:rPr>
              <a:t>·</a:t>
            </a:r>
            <a:r>
              <a:rPr lang="fr-CH" sz="1800" dirty="0"/>
              <a:t>e en biologie, certificat de culture générale option santé, maturité professionnelle dans le domaine de la santé, maturité gymnasiale, ou formation jugée équivalente (option santé ou biologie);</a:t>
            </a:r>
          </a:p>
          <a:p>
            <a:r>
              <a:rPr lang="fr-CH" sz="1800" dirty="0"/>
              <a:t>Disposer d’un permis de séjour et être au bénéfice d’une bonne santé permettant l’exercice de la profession (des documents concernant un certificat médical vous seront fournis avec le dossier d'inscription).</a:t>
            </a:r>
          </a:p>
          <a:p>
            <a:r>
              <a:rPr lang="fr-CH" altLang="fr-FR" sz="1800" b="1" kern="0" dirty="0"/>
              <a:t>Informations sur le site: </a:t>
            </a:r>
            <a:r>
              <a:rPr lang="fr-CH" sz="1800" dirty="0">
                <a:hlinkClick r:id="rId2"/>
              </a:rPr>
              <a:t>https://edu.ge.ch/secondaire2/eclab/inscriptions</a:t>
            </a:r>
            <a:endParaRPr lang="fr-CH" sz="1800" dirty="0"/>
          </a:p>
          <a:p>
            <a:pPr marL="0" indent="0">
              <a:buNone/>
            </a:pPr>
            <a:r>
              <a:rPr lang="fr-CH" altLang="fr-FR" sz="1800" b="1" i="1" dirty="0">
                <a:solidFill>
                  <a:srgbClr val="92D050"/>
                </a:solidFill>
              </a:rPr>
              <a:t>	</a:t>
            </a:r>
            <a:r>
              <a:rPr lang="fr-CH" altLang="fr-FR" b="1" i="1" dirty="0">
                <a:solidFill>
                  <a:schemeClr val="accent6">
                    <a:lumMod val="75000"/>
                  </a:schemeClr>
                </a:solidFill>
              </a:rPr>
              <a:t>	Journée Portes Ouvertes :  Début novembre 2026</a:t>
            </a:r>
            <a:endParaRPr lang="fr-CH" altLang="fr-FR" dirty="0">
              <a:solidFill>
                <a:schemeClr val="accent6">
                  <a:lumMod val="75000"/>
                </a:schemeClr>
              </a:solidFill>
            </a:endParaRPr>
          </a:p>
          <a:p>
            <a:pPr lvl="3"/>
            <a:r>
              <a:rPr lang="fr-CH" sz="1400" dirty="0">
                <a:solidFill>
                  <a:schemeClr val="accent6">
                    <a:lumMod val="75000"/>
                  </a:schemeClr>
                </a:solidFill>
              </a:rPr>
              <a:t>			</a:t>
            </a:r>
            <a:r>
              <a:rPr lang="fr-CH" sz="1600" b="1" dirty="0">
                <a:solidFill>
                  <a:schemeClr val="accent6">
                    <a:lumMod val="75000"/>
                  </a:schemeClr>
                </a:solidFill>
              </a:rPr>
              <a:t>Journée d'observation : avril-mai (sur demande/par mail)</a:t>
            </a:r>
          </a:p>
          <a:p>
            <a:endParaRPr lang="fr-CH" sz="1800" dirty="0"/>
          </a:p>
        </p:txBody>
      </p:sp>
      <p:sp>
        <p:nvSpPr>
          <p:cNvPr id="6" name="Rectangle 2">
            <a:extLst>
              <a:ext uri="{FF2B5EF4-FFF2-40B4-BE49-F238E27FC236}">
                <a16:creationId xmlns:a16="http://schemas.microsoft.com/office/drawing/2014/main" id="{710D8929-8EAE-E690-A1F6-12A1261F8738}"/>
              </a:ext>
            </a:extLst>
          </p:cNvPr>
          <p:cNvSpPr txBox="1">
            <a:spLocks noChangeArrowheads="1"/>
          </p:cNvSpPr>
          <p:nvPr/>
        </p:nvSpPr>
        <p:spPr>
          <a:xfrm>
            <a:off x="2063750" y="101844"/>
            <a:ext cx="813536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defTabSz="1300163" fontAlgn="base">
              <a:spcAft>
                <a:spcPct val="0"/>
              </a:spcAft>
            </a:pPr>
            <a:r>
              <a:rPr lang="fr-CH" altLang="fr-FR" sz="3200" b="1" kern="0" dirty="0">
                <a:solidFill>
                  <a:schemeClr val="accent6">
                    <a:lumMod val="75000"/>
                  </a:schemeClr>
                </a:solidFill>
              </a:rPr>
              <a:t>Ecole supérieure des techniciens en analyses biomédicales</a:t>
            </a:r>
            <a:endParaRPr lang="fr-FR" altLang="fr-FR" sz="3200" b="1" kern="0" dirty="0">
              <a:solidFill>
                <a:schemeClr val="accent6">
                  <a:lumMod val="75000"/>
                </a:schemeClr>
              </a:solidFill>
            </a:endParaRPr>
          </a:p>
        </p:txBody>
      </p:sp>
      <p:sp>
        <p:nvSpPr>
          <p:cNvPr id="4"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21</a:t>
            </a:fld>
            <a:endParaRPr lang="en-US" dirty="0"/>
          </a:p>
        </p:txBody>
      </p:sp>
    </p:spTree>
    <p:extLst>
      <p:ext uri="{BB962C8B-B14F-4D97-AF65-F5344CB8AC3E}">
        <p14:creationId xmlns:p14="http://schemas.microsoft.com/office/powerpoint/2010/main" val="34107567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1524000" y="141463"/>
            <a:ext cx="9144000" cy="11430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rmAutofit/>
          </a:bodyPr>
          <a:lstStyle/>
          <a:p>
            <a:pPr algn="ctr" defTabSz="1300163" fontAlgn="base">
              <a:spcAft>
                <a:spcPct val="0"/>
              </a:spcAft>
            </a:pPr>
            <a:r>
              <a:rPr lang="fr-CH" altLang="fr-FR" sz="3200" b="1" kern="0" dirty="0">
                <a:solidFill>
                  <a:schemeClr val="accent6">
                    <a:lumMod val="75000"/>
                  </a:schemeClr>
                </a:solidFill>
              </a:rPr>
              <a:t>Ecole supérieure des techniciens en salle d'opération (Lausanne)</a:t>
            </a:r>
            <a:endParaRPr lang="fr-FR" altLang="fr-FR" sz="3200" b="1" kern="0" dirty="0">
              <a:solidFill>
                <a:schemeClr val="accent6">
                  <a:lumMod val="75000"/>
                </a:schemeClr>
              </a:solidFill>
            </a:endParaRPr>
          </a:p>
        </p:txBody>
      </p:sp>
      <p:sp>
        <p:nvSpPr>
          <p:cNvPr id="6" name="Rectangle 3"/>
          <p:cNvSpPr txBox="1">
            <a:spLocks noChangeArrowheads="1"/>
          </p:cNvSpPr>
          <p:nvPr/>
        </p:nvSpPr>
        <p:spPr bwMode="auto">
          <a:xfrm>
            <a:off x="2028031" y="2407027"/>
            <a:ext cx="8135938" cy="316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SzPct val="9500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sz="16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just">
              <a:spcBef>
                <a:spcPts val="1800"/>
              </a:spcBef>
              <a:buClr>
                <a:srgbClr val="000000"/>
              </a:buClr>
              <a:defRPr/>
            </a:pPr>
            <a:r>
              <a:rPr lang="fr-CH" sz="1800" dirty="0"/>
              <a:t>Le technicien ou la technicienne en salle d'opération (TSO) s'occupent de l'organisation de la salle d'opération (locaux, instruments, matériel).</a:t>
            </a:r>
            <a:r>
              <a:rPr lang="fr-FR" altLang="fr-FR" sz="1800" kern="0" dirty="0"/>
              <a:t> </a:t>
            </a:r>
          </a:p>
          <a:p>
            <a:pPr>
              <a:spcBef>
                <a:spcPts val="1800"/>
              </a:spcBef>
              <a:buClr>
                <a:srgbClr val="000000"/>
              </a:buClr>
              <a:defRPr/>
            </a:pPr>
            <a:r>
              <a:rPr lang="fr-CH" sz="1800" dirty="0"/>
              <a:t>Ils</a:t>
            </a:r>
            <a:r>
              <a:rPr lang="fr-FR" altLang="fr-FR" sz="1800" dirty="0">
                <a:sym typeface="Arial" panose="020B0604020202020204" pitchFamily="34" charset="0"/>
              </a:rPr>
              <a:t>·elles</a:t>
            </a:r>
            <a:r>
              <a:rPr lang="fr-CH" sz="1800" dirty="0"/>
              <a:t> collaborent, en tenue stérile, à tous types d'intervention en donnant et reprenant les instruments. Ils</a:t>
            </a:r>
            <a:r>
              <a:rPr lang="fr-FR" altLang="fr-FR" sz="1800" dirty="0">
                <a:sym typeface="Arial" panose="020B0604020202020204" pitchFamily="34" charset="0"/>
              </a:rPr>
              <a:t>·elles</a:t>
            </a:r>
            <a:r>
              <a:rPr lang="fr-CH" sz="1800" dirty="0"/>
              <a:t> permettent ainsi aux chirurgiens de garder constamment leur vision sur le champ opératoire.</a:t>
            </a:r>
          </a:p>
          <a:p>
            <a:pPr>
              <a:spcBef>
                <a:spcPts val="1800"/>
              </a:spcBef>
              <a:buClr>
                <a:srgbClr val="000000"/>
              </a:buClr>
              <a:defRPr/>
            </a:pPr>
            <a:r>
              <a:rPr lang="fr-CH" sz="1800" dirty="0"/>
              <a:t>Les TSO  se chargent également des appareils électroniques et anticipent les besoins en instruments et matériels.</a:t>
            </a:r>
          </a:p>
          <a:p>
            <a:pPr marL="0" indent="0">
              <a:spcBef>
                <a:spcPts val="1800"/>
              </a:spcBef>
              <a:buClr>
                <a:srgbClr val="000000"/>
              </a:buClr>
              <a:buNone/>
              <a:defRPr/>
            </a:pPr>
            <a:endParaRPr lang="fr-CH" sz="1800" dirty="0"/>
          </a:p>
          <a:p>
            <a:pPr marL="0" indent="0">
              <a:spcBef>
                <a:spcPts val="1800"/>
              </a:spcBef>
              <a:buClr>
                <a:srgbClr val="000000"/>
              </a:buClr>
              <a:buNone/>
              <a:defRPr/>
            </a:pPr>
            <a:br>
              <a:rPr lang="fr-FR" altLang="fr-FR" sz="2000" i="1" kern="0" dirty="0"/>
            </a:br>
            <a:endParaRPr lang="fr-FR" altLang="fr-FR" sz="2000" i="1" kern="0" dirty="0"/>
          </a:p>
        </p:txBody>
      </p:sp>
      <p:sp>
        <p:nvSpPr>
          <p:cNvPr id="4"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22</a:t>
            </a:fld>
            <a:endParaRPr lang="en-US" dirty="0"/>
          </a:p>
        </p:txBody>
      </p:sp>
    </p:spTree>
    <p:extLst>
      <p:ext uri="{BB962C8B-B14F-4D97-AF65-F5344CB8AC3E}">
        <p14:creationId xmlns:p14="http://schemas.microsoft.com/office/powerpoint/2010/main" val="1808541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1958557" y="2140846"/>
            <a:ext cx="8551501"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SzPct val="9500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sz="16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nSpc>
                <a:spcPct val="80000"/>
              </a:lnSpc>
              <a:spcBef>
                <a:spcPts val="1200"/>
              </a:spcBef>
              <a:buClr>
                <a:srgbClr val="000000"/>
              </a:buClr>
              <a:defRPr/>
            </a:pPr>
            <a:r>
              <a:rPr lang="fr-CH" altLang="fr-FR" b="1" kern="0" dirty="0"/>
              <a:t>Conditions d'admission:</a:t>
            </a:r>
          </a:p>
          <a:p>
            <a:pPr lvl="2">
              <a:buFont typeface="Wingdings" panose="05000000000000000000" pitchFamily="2" charset="2"/>
              <a:buChar char="Ø"/>
            </a:pPr>
            <a:r>
              <a:rPr lang="fr-CH" sz="1800" dirty="0"/>
              <a:t>18 ans révolus;</a:t>
            </a:r>
          </a:p>
          <a:p>
            <a:pPr lvl="2">
              <a:buFont typeface="Wingdings" panose="05000000000000000000" pitchFamily="2" charset="2"/>
              <a:buChar char="Ø"/>
            </a:pPr>
            <a:r>
              <a:rPr lang="fr-CH" sz="1800" dirty="0"/>
              <a:t>formation de niveau secondaire II validée par un titre (CFC, maturité professionnelle, maturité gymnasiale, certificat de culture générale);</a:t>
            </a:r>
          </a:p>
          <a:p>
            <a:pPr lvl="2">
              <a:buFont typeface="Wingdings" panose="05000000000000000000" pitchFamily="2" charset="2"/>
              <a:buChar char="Ø"/>
            </a:pPr>
            <a:r>
              <a:rPr lang="fr-CH" sz="1800" dirty="0"/>
              <a:t>stage de 10 jours dans un bloc opératoire;</a:t>
            </a:r>
          </a:p>
          <a:p>
            <a:pPr lvl="2">
              <a:buFont typeface="Wingdings" panose="05000000000000000000" pitchFamily="2" charset="2"/>
              <a:buChar char="Ø"/>
            </a:pPr>
            <a:r>
              <a:rPr lang="fr-CH" sz="1800" dirty="0"/>
              <a:t>tests d’aptitudes et entretien de candidature.</a:t>
            </a:r>
          </a:p>
          <a:p>
            <a:pPr marL="914400" lvl="2" indent="0">
              <a:buNone/>
            </a:pPr>
            <a:endParaRPr lang="fr-CH" sz="1800" dirty="0"/>
          </a:p>
          <a:p>
            <a:r>
              <a:rPr lang="fr-CH" dirty="0"/>
              <a:t>Portes ouvertes : </a:t>
            </a:r>
            <a:r>
              <a:rPr lang="fr-CH" b="1" dirty="0">
                <a:solidFill>
                  <a:schemeClr val="accent6">
                    <a:lumMod val="75000"/>
                  </a:schemeClr>
                </a:solidFill>
              </a:rPr>
              <a:t>Début décembre 2026</a:t>
            </a:r>
          </a:p>
          <a:p>
            <a:r>
              <a:rPr lang="fr-CH" dirty="0"/>
              <a:t>Délai d'inscription:</a:t>
            </a:r>
            <a:r>
              <a:rPr lang="fr-CH" b="1" dirty="0">
                <a:solidFill>
                  <a:srgbClr val="FF0000"/>
                </a:solidFill>
              </a:rPr>
              <a:t> </a:t>
            </a:r>
            <a:r>
              <a:rPr lang="fr-CH" b="1" dirty="0">
                <a:solidFill>
                  <a:schemeClr val="accent6">
                    <a:lumMod val="75000"/>
                  </a:schemeClr>
                </a:solidFill>
              </a:rPr>
              <a:t>21 février 2027</a:t>
            </a:r>
          </a:p>
          <a:p>
            <a:r>
              <a:rPr lang="fr-CH" dirty="0"/>
              <a:t>Dossier d'inscription à remplir sur le site: </a:t>
            </a:r>
            <a:r>
              <a:rPr lang="fr-CH" dirty="0">
                <a:hlinkClick r:id="rId2"/>
              </a:rPr>
              <a:t>https://www.essante.ch/formation-bloc-operatoire-tso</a:t>
            </a:r>
            <a:endParaRPr lang="fr-CH" dirty="0"/>
          </a:p>
          <a:p>
            <a:pPr marL="0" indent="0">
              <a:buNone/>
            </a:pPr>
            <a:endParaRPr lang="fr-CH" dirty="0"/>
          </a:p>
          <a:p>
            <a:pPr marL="914400" lvl="2" indent="0">
              <a:buNone/>
            </a:pPr>
            <a:endParaRPr lang="fr-CH" sz="900" dirty="0"/>
          </a:p>
        </p:txBody>
      </p:sp>
      <p:sp>
        <p:nvSpPr>
          <p:cNvPr id="4" name="Rectangle 2">
            <a:extLst>
              <a:ext uri="{FF2B5EF4-FFF2-40B4-BE49-F238E27FC236}">
                <a16:creationId xmlns:a16="http://schemas.microsoft.com/office/drawing/2014/main" id="{C1251CDC-D3A9-1BA7-1C63-F31FEFFA6199}"/>
              </a:ext>
            </a:extLst>
          </p:cNvPr>
          <p:cNvSpPr txBox="1">
            <a:spLocks noChangeArrowheads="1"/>
          </p:cNvSpPr>
          <p:nvPr/>
        </p:nvSpPr>
        <p:spPr>
          <a:xfrm>
            <a:off x="1524000" y="141463"/>
            <a:ext cx="914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defTabSz="1300163" fontAlgn="base">
              <a:spcAft>
                <a:spcPct val="0"/>
              </a:spcAft>
            </a:pPr>
            <a:r>
              <a:rPr lang="fr-CH" altLang="fr-FR" sz="3200" b="1" kern="0" dirty="0">
                <a:solidFill>
                  <a:schemeClr val="accent6">
                    <a:lumMod val="75000"/>
                  </a:schemeClr>
                </a:solidFill>
              </a:rPr>
              <a:t>Ecole supérieure des techniciens en salle d'opération (Lausanne)</a:t>
            </a:r>
            <a:endParaRPr lang="fr-FR" altLang="fr-FR" sz="3200" b="1" kern="0" dirty="0">
              <a:solidFill>
                <a:schemeClr val="accent6">
                  <a:lumMod val="75000"/>
                </a:schemeClr>
              </a:solidFill>
            </a:endParaRPr>
          </a:p>
        </p:txBody>
      </p:sp>
      <p:sp>
        <p:nvSpPr>
          <p:cNvPr id="5"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23</a:t>
            </a:fld>
            <a:endParaRPr lang="en-US" dirty="0"/>
          </a:p>
        </p:txBody>
      </p:sp>
    </p:spTree>
    <p:extLst>
      <p:ext uri="{BB962C8B-B14F-4D97-AF65-F5344CB8AC3E}">
        <p14:creationId xmlns:p14="http://schemas.microsoft.com/office/powerpoint/2010/main" val="29656106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341" name="Picture 2" descr="Résultat de recherche d'images pour &quot;petits enfants&quot;">
            <a:extLst>
              <a:ext uri="{FF2B5EF4-FFF2-40B4-BE49-F238E27FC236}">
                <a16:creationId xmlns:a16="http://schemas.microsoft.com/office/drawing/2014/main" id="{7E87C1F3-FC43-D6D4-4E6A-5FCC92319E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859" t="8791" r="69453" b="19781"/>
          <a:stretch>
            <a:fillRect/>
          </a:stretch>
        </p:blipFill>
        <p:spPr bwMode="auto">
          <a:xfrm>
            <a:off x="11199812" y="0"/>
            <a:ext cx="9921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Rectangle 9">
            <a:extLst>
              <a:ext uri="{FF2B5EF4-FFF2-40B4-BE49-F238E27FC236}">
                <a16:creationId xmlns:a16="http://schemas.microsoft.com/office/drawing/2014/main" id="{15857BC4-2E21-1D26-C61F-F139C4F4549B}"/>
              </a:ext>
            </a:extLst>
          </p:cNvPr>
          <p:cNvSpPr>
            <a:spLocks noChangeArrowheads="1"/>
          </p:cNvSpPr>
          <p:nvPr/>
        </p:nvSpPr>
        <p:spPr bwMode="auto">
          <a:xfrm>
            <a:off x="620486" y="1797771"/>
            <a:ext cx="10579326"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eaLnBrk="1" hangingPunct="1">
              <a:spcBef>
                <a:spcPct val="0"/>
              </a:spcBef>
              <a:buClrTx/>
              <a:buSzTx/>
              <a:buFontTx/>
              <a:buNone/>
            </a:pPr>
            <a:r>
              <a:rPr lang="fr-CH" altLang="fr-FR" sz="1600" dirty="0">
                <a:solidFill>
                  <a:schemeClr val="tx1"/>
                </a:solidFill>
                <a:latin typeface="Arial" panose="020B0604020202020204" pitchFamily="34" charset="0"/>
              </a:rPr>
              <a:t>L'éducatrice ou l'éducateur de l'enfance ES est spécialisé dans l'accompagnement, dans le suivi et dans l'éducation des enfants, inséré dans la dynamique actuelle du champ socio-éducatif et pédagogique. </a:t>
            </a:r>
            <a:br>
              <a:rPr lang="fr-CH" altLang="fr-FR" sz="1600" dirty="0">
                <a:solidFill>
                  <a:schemeClr val="tx1"/>
                </a:solidFill>
                <a:latin typeface="Arial" panose="020B0604020202020204" pitchFamily="34" charset="0"/>
              </a:rPr>
            </a:br>
            <a:br>
              <a:rPr lang="fr-CH" altLang="fr-FR" sz="1600" dirty="0">
                <a:solidFill>
                  <a:schemeClr val="tx1"/>
                </a:solidFill>
                <a:latin typeface="Arial" panose="020B0604020202020204" pitchFamily="34" charset="0"/>
              </a:rPr>
            </a:br>
            <a:r>
              <a:rPr lang="fr-CH" altLang="fr-FR" sz="1600" dirty="0">
                <a:solidFill>
                  <a:schemeClr val="tx1"/>
                </a:solidFill>
                <a:latin typeface="Arial" panose="020B0604020202020204" pitchFamily="34" charset="0"/>
              </a:rPr>
              <a:t>Le travail se fait principalement dans des institutions de la petite enfance du canton de Genève :</a:t>
            </a:r>
          </a:p>
          <a:p>
            <a:pPr eaLnBrk="1" hangingPunct="1">
              <a:spcBef>
                <a:spcPct val="0"/>
              </a:spcBef>
              <a:buClrTx/>
              <a:buSzTx/>
              <a:buFontTx/>
              <a:buNone/>
            </a:pPr>
            <a:endParaRPr lang="fr-CH" altLang="fr-FR" sz="1600" dirty="0">
              <a:solidFill>
                <a:schemeClr val="tx1"/>
              </a:solidFill>
              <a:latin typeface="Arial" panose="020B0604020202020204" pitchFamily="34" charset="0"/>
            </a:endParaRP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espace de vie enfantine, crèche, garderie, jardin d’enfants</a:t>
            </a: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atelier d’activité enfantine, maison de l’enfance, etc.</a:t>
            </a:r>
          </a:p>
          <a:p>
            <a:pPr lvl="1">
              <a:spcBef>
                <a:spcPct val="0"/>
              </a:spcBef>
              <a:buClr>
                <a:srgbClr val="00B050"/>
              </a:buClr>
              <a:buSzTx/>
              <a:buNone/>
            </a:pPr>
            <a:endParaRPr lang="fr-CH" altLang="fr-FR" sz="1600" dirty="0">
              <a:solidFill>
                <a:schemeClr val="tx1"/>
              </a:solidFill>
              <a:latin typeface="Arial" panose="020B0604020202020204" pitchFamily="34" charset="0"/>
            </a:endParaRPr>
          </a:p>
          <a:p>
            <a:pPr lvl="1">
              <a:spcBef>
                <a:spcPct val="0"/>
              </a:spcBef>
              <a:buClr>
                <a:srgbClr val="00B050"/>
              </a:buClr>
              <a:buSzTx/>
              <a:buNone/>
            </a:pPr>
            <a:r>
              <a:rPr lang="fr-CH" altLang="fr-FR" sz="1600" dirty="0">
                <a:solidFill>
                  <a:schemeClr val="tx1"/>
                </a:solidFill>
                <a:latin typeface="Arial" panose="020B0604020202020204" pitchFamily="34" charset="0"/>
              </a:rPr>
              <a:t>L'éducateur ou l'éducatrice de l'enfance :</a:t>
            </a:r>
          </a:p>
          <a:p>
            <a:pPr marL="285750" indent="-285750" eaLnBrk="1" hangingPunct="1">
              <a:spcBef>
                <a:spcPct val="0"/>
              </a:spcBef>
              <a:buClr>
                <a:srgbClr val="00B050"/>
              </a:buClr>
              <a:buSzTx/>
              <a:buFont typeface="Arial" panose="020B0604020202020204" pitchFamily="34" charset="0"/>
              <a:buChar char="•"/>
            </a:pPr>
            <a:endParaRPr lang="fr-CH" altLang="fr-FR" sz="1600" dirty="0">
              <a:solidFill>
                <a:schemeClr val="tx1"/>
              </a:solidFill>
              <a:latin typeface="Arial" panose="020B0604020202020204" pitchFamily="34" charset="0"/>
            </a:endParaRP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assure la gestion d'un groupe d'enfants au profit de chaque enfant</a:t>
            </a: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est une ressource pour les familles</a:t>
            </a: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coordonne et collabore avec une équipe de corps de métiers complémentaires</a:t>
            </a: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sait mobiliser et interagir avec un réseau pluridisciplinaire</a:t>
            </a: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organise et évalue le projet pédagogique institutionnel</a:t>
            </a: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prend des décisions dans des situations complexes</a:t>
            </a:r>
          </a:p>
          <a:p>
            <a:pPr lvl="1" eaLnBrk="1" hangingPunct="1">
              <a:spcBef>
                <a:spcPct val="0"/>
              </a:spcBef>
              <a:buClr>
                <a:srgbClr val="00B050"/>
              </a:buClr>
              <a:buSzTx/>
              <a:buNone/>
            </a:pPr>
            <a:endParaRPr lang="fr-CH" altLang="fr-FR" sz="1600" dirty="0">
              <a:solidFill>
                <a:schemeClr val="tx1"/>
              </a:solidFill>
              <a:latin typeface="Arial" panose="020B0604020202020204" pitchFamily="34" charset="0"/>
            </a:endParaRPr>
          </a:p>
          <a:p>
            <a:pPr marL="742950" lvl="1" indent="-285750">
              <a:spcBef>
                <a:spcPct val="0"/>
              </a:spcBef>
              <a:buClr>
                <a:srgbClr val="00B050"/>
              </a:buClr>
              <a:buSzTx/>
              <a:buFont typeface="Arial" panose="020B0604020202020204" pitchFamily="34" charset="0"/>
              <a:buChar char="•"/>
            </a:pPr>
            <a:r>
              <a:rPr lang="fr-CH" altLang="fr-FR" sz="1600" b="1" dirty="0">
                <a:solidFill>
                  <a:schemeClr val="tx1"/>
                </a:solidFill>
                <a:latin typeface="Arial" panose="020B0604020202020204" pitchFamily="34" charset="0"/>
              </a:rPr>
              <a:t>Informations sur le site:</a:t>
            </a:r>
            <a:r>
              <a:rPr lang="fr-CH" altLang="fr-FR" sz="1600" dirty="0">
                <a:solidFill>
                  <a:schemeClr val="tx1"/>
                </a:solidFill>
                <a:latin typeface="Arial" panose="020B0604020202020204" pitchFamily="34" charset="0"/>
              </a:rPr>
              <a:t> https://</a:t>
            </a:r>
            <a:r>
              <a:rPr lang="fr-CH" altLang="fr-FR" sz="1600" dirty="0" err="1">
                <a:solidFill>
                  <a:schemeClr val="tx1"/>
                </a:solidFill>
                <a:latin typeface="Arial" panose="020B0604020202020204" pitchFamily="34" charset="0"/>
              </a:rPr>
              <a:t>edu.ge.ch</a:t>
            </a:r>
            <a:r>
              <a:rPr lang="fr-CH" altLang="fr-FR" sz="1600" dirty="0">
                <a:solidFill>
                  <a:schemeClr val="tx1"/>
                </a:solidFill>
                <a:latin typeface="Arial" panose="020B0604020202020204" pitchFamily="34" charset="0"/>
              </a:rPr>
              <a:t>/secondaire2/</a:t>
            </a:r>
            <a:r>
              <a:rPr lang="fr-CH" altLang="fr-FR" sz="1600" dirty="0" err="1">
                <a:solidFill>
                  <a:schemeClr val="tx1"/>
                </a:solidFill>
                <a:latin typeface="Arial" panose="020B0604020202020204" pitchFamily="34" charset="0"/>
              </a:rPr>
              <a:t>esede</a:t>
            </a:r>
            <a:r>
              <a:rPr lang="fr-CH" altLang="fr-FR" sz="1600" dirty="0">
                <a:solidFill>
                  <a:schemeClr val="tx1"/>
                </a:solidFill>
                <a:latin typeface="Arial" panose="020B0604020202020204" pitchFamily="34" charset="0"/>
              </a:rPr>
              <a:t>/accueil</a:t>
            </a:r>
          </a:p>
        </p:txBody>
      </p:sp>
      <p:sp>
        <p:nvSpPr>
          <p:cNvPr id="9"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990351" y="466142"/>
            <a:ext cx="1070555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rmAutofit/>
          </a:bodyPr>
          <a:lstStyle>
            <a:defPPr>
              <a:defRPr lang="en-US"/>
            </a:defPPr>
            <a:lvl1pPr algn="ctr" defTabSz="1300163" fontAlgn="base">
              <a:lnSpc>
                <a:spcPct val="89000"/>
              </a:lnSpc>
              <a:spcBef>
                <a:spcPct val="0"/>
              </a:spcBef>
              <a:spcAft>
                <a:spcPct val="0"/>
              </a:spcAft>
              <a:buNone/>
              <a:defRPr sz="3200" b="1" kern="0" baseline="0">
                <a:solidFill>
                  <a:schemeClr val="accent6">
                    <a:lumMod val="75000"/>
                  </a:schemeClr>
                </a:solidFill>
                <a:latin typeface="+mj-lt"/>
                <a:ea typeface="+mj-ea"/>
                <a:cs typeface="+mj-cs"/>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r>
              <a:rPr lang="en-US" dirty="0"/>
              <a:t>La formation ES (</a:t>
            </a:r>
            <a:r>
              <a:rPr lang="en-US" dirty="0" err="1"/>
              <a:t>en</a:t>
            </a:r>
            <a:r>
              <a:rPr lang="en-US" dirty="0"/>
              <a:t> école supérieure) </a:t>
            </a:r>
            <a:r>
              <a:rPr lang="en-US" dirty="0" err="1"/>
              <a:t>d'éducatrice</a:t>
            </a:r>
            <a:r>
              <a:rPr lang="en-US" dirty="0"/>
              <a:t> </a:t>
            </a:r>
            <a:r>
              <a:rPr lang="en-US" dirty="0" err="1"/>
              <a:t>ou</a:t>
            </a:r>
            <a:r>
              <a:rPr lang="en-US" dirty="0"/>
              <a:t> </a:t>
            </a:r>
            <a:r>
              <a:rPr lang="en-US" dirty="0" err="1"/>
              <a:t>d'éducateur</a:t>
            </a:r>
            <a:r>
              <a:rPr lang="en-US" dirty="0"/>
              <a:t> de </a:t>
            </a:r>
            <a:r>
              <a:rPr lang="en-US" dirty="0" err="1"/>
              <a:t>l'enfance</a:t>
            </a:r>
            <a:endParaRPr lang="en-US" dirty="0"/>
          </a:p>
        </p:txBody>
      </p:sp>
      <p:sp>
        <p:nvSpPr>
          <p:cNvPr id="7"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D812D0A-68E7-6F24-895C-810BFBCC1942}"/>
            </a:ext>
          </a:extLst>
        </p:cNvPr>
        <p:cNvGrpSpPr/>
        <p:nvPr/>
      </p:nvGrpSpPr>
      <p:grpSpPr>
        <a:xfrm>
          <a:off x="0" y="0"/>
          <a:ext cx="0" cy="0"/>
          <a:chOff x="0" y="0"/>
          <a:chExt cx="0" cy="0"/>
        </a:xfrm>
      </p:grpSpPr>
      <p:pic>
        <p:nvPicPr>
          <p:cNvPr id="14341" name="Picture 2" descr="Résultat de recherche d'images pour &quot;petits enfants&quot;">
            <a:extLst>
              <a:ext uri="{FF2B5EF4-FFF2-40B4-BE49-F238E27FC236}">
                <a16:creationId xmlns:a16="http://schemas.microsoft.com/office/drawing/2014/main" id="{FF77ECF8-3F1C-B703-23F1-68856B253F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859" t="8791" r="69453" b="19781"/>
          <a:stretch>
            <a:fillRect/>
          </a:stretch>
        </p:blipFill>
        <p:spPr bwMode="auto">
          <a:xfrm>
            <a:off x="11199812" y="0"/>
            <a:ext cx="9921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2">
            <a:extLst>
              <a:ext uri="{FF2B5EF4-FFF2-40B4-BE49-F238E27FC236}">
                <a16:creationId xmlns:a16="http://schemas.microsoft.com/office/drawing/2014/main" id="{D69ABDE3-0799-11C0-98AE-29EE88C753C8}"/>
              </a:ext>
            </a:extLst>
          </p:cNvPr>
          <p:cNvSpPr txBox="1">
            <a:spLocks noChangeArrowheads="1"/>
          </p:cNvSpPr>
          <p:nvPr/>
        </p:nvSpPr>
        <p:spPr bwMode="auto">
          <a:xfrm>
            <a:off x="990351" y="466142"/>
            <a:ext cx="10705555" cy="968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rmAutofit/>
          </a:bodyPr>
          <a:lstStyle>
            <a:defPPr>
              <a:defRPr lang="en-US"/>
            </a:defPPr>
            <a:lvl1pPr algn="ctr" defTabSz="1300163" fontAlgn="base">
              <a:lnSpc>
                <a:spcPct val="89000"/>
              </a:lnSpc>
              <a:spcBef>
                <a:spcPct val="0"/>
              </a:spcBef>
              <a:spcAft>
                <a:spcPct val="0"/>
              </a:spcAft>
              <a:buNone/>
              <a:defRPr sz="3200" b="1" kern="0" baseline="0">
                <a:solidFill>
                  <a:schemeClr val="accent6">
                    <a:lumMod val="75000"/>
                  </a:schemeClr>
                </a:solidFill>
                <a:latin typeface="+mj-lt"/>
                <a:ea typeface="+mj-ea"/>
                <a:cs typeface="+mj-cs"/>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r>
              <a:rPr lang="en-US" dirty="0"/>
              <a:t>La formation ES (</a:t>
            </a:r>
            <a:r>
              <a:rPr lang="en-US" dirty="0" err="1"/>
              <a:t>en</a:t>
            </a:r>
            <a:r>
              <a:rPr lang="en-US" dirty="0"/>
              <a:t> école supérieure) </a:t>
            </a:r>
            <a:r>
              <a:rPr lang="en-US" dirty="0" err="1"/>
              <a:t>d'éducatrice</a:t>
            </a:r>
            <a:r>
              <a:rPr lang="en-US" dirty="0"/>
              <a:t> </a:t>
            </a:r>
            <a:r>
              <a:rPr lang="en-US" dirty="0" err="1"/>
              <a:t>ou</a:t>
            </a:r>
            <a:r>
              <a:rPr lang="en-US" dirty="0"/>
              <a:t> </a:t>
            </a:r>
            <a:r>
              <a:rPr lang="en-US" dirty="0" err="1"/>
              <a:t>d'éducateur</a:t>
            </a:r>
            <a:r>
              <a:rPr lang="en-US" dirty="0"/>
              <a:t> de </a:t>
            </a:r>
            <a:r>
              <a:rPr lang="en-US" dirty="0" err="1"/>
              <a:t>l'enfance</a:t>
            </a:r>
            <a:endParaRPr lang="en-US" dirty="0"/>
          </a:p>
        </p:txBody>
      </p:sp>
      <p:sp>
        <p:nvSpPr>
          <p:cNvPr id="6"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25</a:t>
            </a:fld>
            <a:endParaRPr lang="en-US" dirty="0"/>
          </a:p>
        </p:txBody>
      </p:sp>
      <p:sp>
        <p:nvSpPr>
          <p:cNvPr id="3" name="Rectangle 9">
            <a:extLst>
              <a:ext uri="{FF2B5EF4-FFF2-40B4-BE49-F238E27FC236}">
                <a16:creationId xmlns:a16="http://schemas.microsoft.com/office/drawing/2014/main" id="{599D2511-B1A9-B9F6-14FA-4940B0755248}"/>
              </a:ext>
            </a:extLst>
          </p:cNvPr>
          <p:cNvSpPr>
            <a:spLocks noChangeArrowheads="1"/>
          </p:cNvSpPr>
          <p:nvPr/>
        </p:nvSpPr>
        <p:spPr bwMode="auto">
          <a:xfrm>
            <a:off x="620486" y="1735866"/>
            <a:ext cx="10579326"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r>
              <a:rPr lang="fr-CH" sz="1800" b="1" i="1" dirty="0">
                <a:latin typeface="Arial" panose="020B0604020202020204" pitchFamily="34" charset="0"/>
                <a:cs typeface="Arial" panose="020B0604020202020204" pitchFamily="34" charset="0"/>
              </a:rPr>
              <a:t> A l'attention des candidats et candidates à la formation d'éducateur et éducatrice de l'enfance qui ont un diplôme de niveau secondaire II (CFC, certificat de l'ECG, maturité, baccalauréat, …) et qui souhaitent entrer en formation à la rentrée scolaire 2027-2028:</a:t>
            </a:r>
          </a:p>
          <a:p>
            <a:pPr>
              <a:buNone/>
            </a:pPr>
            <a:endParaRPr lang="fr-CH" sz="1800" dirty="0">
              <a:latin typeface="Arial" panose="020B0604020202020204" pitchFamily="34" charset="0"/>
              <a:cs typeface="Arial" panose="020B0604020202020204" pitchFamily="34" charset="0"/>
            </a:endParaRPr>
          </a:p>
          <a:p>
            <a:r>
              <a:rPr lang="fr-CH" sz="1800" b="1" i="1" dirty="0">
                <a:latin typeface="Arial" panose="020B0604020202020204" pitchFamily="34" charset="0"/>
                <a:cs typeface="Arial" panose="020B0604020202020204" pitchFamily="34" charset="0"/>
              </a:rPr>
              <a:t> Deux séances d'information</a:t>
            </a:r>
            <a:r>
              <a:rPr lang="fr-CH" sz="1800" i="1" dirty="0">
                <a:latin typeface="Arial" panose="020B0604020202020204" pitchFamily="34" charset="0"/>
                <a:cs typeface="Arial" panose="020B0604020202020204" pitchFamily="34" charset="0"/>
              </a:rPr>
              <a:t> sont organisées à votre attention : </a:t>
            </a:r>
          </a:p>
          <a:p>
            <a:pPr lvl="1"/>
            <a:r>
              <a:rPr lang="fr-CH" sz="1800" b="1" i="1" dirty="0">
                <a:latin typeface="Arial" panose="020B0604020202020204" pitchFamily="34" charset="0"/>
                <a:cs typeface="Arial" panose="020B0604020202020204" pitchFamily="34" charset="0"/>
              </a:rPr>
              <a:t> 16 septembre </a:t>
            </a:r>
            <a:r>
              <a:rPr lang="fr-CH" sz="1800" i="1" dirty="0">
                <a:latin typeface="Arial" panose="020B0604020202020204" pitchFamily="34" charset="0"/>
                <a:cs typeface="Arial" panose="020B0604020202020204" pitchFamily="34" charset="0"/>
              </a:rPr>
              <a:t> et </a:t>
            </a:r>
            <a:r>
              <a:rPr lang="fr-CH" sz="1800" b="1" i="1" dirty="0">
                <a:latin typeface="Arial" panose="020B0604020202020204" pitchFamily="34" charset="0"/>
                <a:cs typeface="Arial" panose="020B0604020202020204" pitchFamily="34" charset="0"/>
              </a:rPr>
              <a:t>15 octobre 2026</a:t>
            </a:r>
            <a:r>
              <a:rPr lang="fr-CH" sz="1800" i="1" dirty="0">
                <a:latin typeface="Arial" panose="020B0604020202020204" pitchFamily="34" charset="0"/>
                <a:cs typeface="Arial" panose="020B0604020202020204" pitchFamily="34" charset="0"/>
              </a:rPr>
              <a:t> à 18h dans les locaux de l'ESEDE-</a:t>
            </a:r>
            <a:r>
              <a:rPr lang="fr-CH" sz="1800" i="1" dirty="0" err="1">
                <a:latin typeface="Arial" panose="020B0604020202020204" pitchFamily="34" charset="0"/>
                <a:cs typeface="Arial" panose="020B0604020202020204" pitchFamily="34" charset="0"/>
              </a:rPr>
              <a:t>CFPSo</a:t>
            </a:r>
            <a:r>
              <a:rPr lang="fr-CH" sz="1800" i="1" dirty="0">
                <a:latin typeface="Arial" panose="020B0604020202020204" pitchFamily="34" charset="0"/>
                <a:cs typeface="Arial" panose="020B0604020202020204" pitchFamily="34" charset="0"/>
              </a:rPr>
              <a:t> au 15 chemin des Bougeries à Conches.</a:t>
            </a:r>
          </a:p>
          <a:p>
            <a:pPr>
              <a:buNone/>
            </a:pPr>
            <a:endParaRPr lang="fr-CH" sz="1800" dirty="0">
              <a:latin typeface="Arial" panose="020B0604020202020204" pitchFamily="34" charset="0"/>
              <a:cs typeface="Arial" panose="020B0604020202020204" pitchFamily="34" charset="0"/>
            </a:endParaRPr>
          </a:p>
          <a:p>
            <a:r>
              <a:rPr lang="fr-CH" sz="1800" i="1" dirty="0">
                <a:latin typeface="Arial" panose="020B0604020202020204" pitchFamily="34" charset="0"/>
                <a:cs typeface="Arial" panose="020B0604020202020204" pitchFamily="34" charset="0"/>
              </a:rPr>
              <a:t> La participation à la séance d'information est </a:t>
            </a:r>
            <a:r>
              <a:rPr lang="fr-CH" sz="1800" b="1" i="1" u="sng" dirty="0">
                <a:latin typeface="Arial" panose="020B0604020202020204" pitchFamily="34" charset="0"/>
                <a:cs typeface="Arial" panose="020B0604020202020204" pitchFamily="34" charset="0"/>
              </a:rPr>
              <a:t>obligatoire</a:t>
            </a:r>
            <a:r>
              <a:rPr lang="fr-CH" sz="1800" i="1" dirty="0">
                <a:latin typeface="Arial" panose="020B0604020202020204" pitchFamily="34" charset="0"/>
                <a:cs typeface="Arial" panose="020B0604020202020204" pitchFamily="34" charset="0"/>
              </a:rPr>
              <a:t> pour pouvoir déposer un dossier de </a:t>
            </a:r>
            <a:r>
              <a:rPr lang="fr-CH" sz="1800" i="1" dirty="0" err="1">
                <a:latin typeface="Arial" panose="020B0604020202020204" pitchFamily="34" charset="0"/>
                <a:cs typeface="Arial" panose="020B0604020202020204" pitchFamily="34" charset="0"/>
              </a:rPr>
              <a:t>pré-admission</a:t>
            </a:r>
            <a:r>
              <a:rPr lang="fr-CH" sz="1800" i="1" dirty="0">
                <a:latin typeface="Arial" panose="020B0604020202020204" pitchFamily="34" charset="0"/>
                <a:cs typeface="Arial" panose="020B0604020202020204" pitchFamily="34" charset="0"/>
              </a:rPr>
              <a:t> le 4 novembre 2026.</a:t>
            </a:r>
          </a:p>
          <a:p>
            <a:pPr>
              <a:buNone/>
            </a:pPr>
            <a:endParaRPr lang="fr-CH" sz="1800" dirty="0">
              <a:latin typeface="Arial" panose="020B0604020202020204" pitchFamily="34" charset="0"/>
              <a:cs typeface="Arial" panose="020B0604020202020204" pitchFamily="34" charset="0"/>
            </a:endParaRPr>
          </a:p>
          <a:p>
            <a:r>
              <a:rPr lang="fr-CH" sz="1800" i="1" dirty="0">
                <a:latin typeface="Arial" panose="020B0604020202020204" pitchFamily="34" charset="0"/>
                <a:cs typeface="Arial" panose="020B0604020202020204" pitchFamily="34" charset="0"/>
              </a:rPr>
              <a:t> Les candidates et candidats qui remplissent les conditions seront convoqués à </a:t>
            </a:r>
            <a:r>
              <a:rPr lang="fr-CH" sz="1800" b="1" i="1" dirty="0">
                <a:latin typeface="Arial" panose="020B0604020202020204" pitchFamily="34" charset="0"/>
                <a:cs typeface="Arial" panose="020B0604020202020204" pitchFamily="34" charset="0"/>
              </a:rPr>
              <a:t>l'examen d'entrée prévu le samedi 28 novembre 2026 </a:t>
            </a:r>
            <a:r>
              <a:rPr lang="fr-CH" sz="1800" i="1" dirty="0">
                <a:latin typeface="Arial" panose="020B0604020202020204" pitchFamily="34" charset="0"/>
                <a:cs typeface="Arial" panose="020B0604020202020204" pitchFamily="34" charset="0"/>
              </a:rPr>
              <a:t>(heure et lieu à confirmer ultérieurement).</a:t>
            </a:r>
          </a:p>
          <a:p>
            <a:endParaRPr lang="fr-CH" sz="1800" i="1" dirty="0">
              <a:latin typeface="Arial" panose="020B0604020202020204" pitchFamily="34" charset="0"/>
              <a:cs typeface="Arial" panose="020B0604020202020204" pitchFamily="34" charset="0"/>
            </a:endParaRPr>
          </a:p>
          <a:p>
            <a:r>
              <a:rPr lang="fr-CH" sz="1800" i="1" dirty="0">
                <a:latin typeface="Arial" panose="020B0604020202020204" pitchFamily="34" charset="0"/>
                <a:cs typeface="Arial" panose="020B0604020202020204" pitchFamily="34" charset="0"/>
              </a:rPr>
              <a:t> Les candidates et candidats ayant obtenu le certificat ECG doivent effectuer une </a:t>
            </a:r>
            <a:r>
              <a:rPr lang="fr-CH" sz="1800" b="1" i="1" dirty="0">
                <a:latin typeface="Arial" panose="020B0604020202020204" pitchFamily="34" charset="0"/>
                <a:cs typeface="Arial" panose="020B0604020202020204" pitchFamily="34" charset="0"/>
              </a:rPr>
              <a:t>expérience pratique </a:t>
            </a:r>
            <a:r>
              <a:rPr lang="fr-CH" sz="1800" i="1" dirty="0">
                <a:latin typeface="Arial" panose="020B0604020202020204" pitchFamily="34" charset="0"/>
                <a:cs typeface="Arial" panose="020B0604020202020204" pitchFamily="34" charset="0"/>
              </a:rPr>
              <a:t>dans le domaine de l'éducation de l'enfance de</a:t>
            </a:r>
            <a:r>
              <a:rPr lang="fr-CH" sz="1800" b="1" i="1" dirty="0">
                <a:latin typeface="Arial" panose="020B0604020202020204" pitchFamily="34" charset="0"/>
                <a:cs typeface="Arial" panose="020B0604020202020204" pitchFamily="34" charset="0"/>
              </a:rPr>
              <a:t> 800h</a:t>
            </a:r>
            <a:r>
              <a:rPr lang="fr-CH" sz="1800" i="1" dirty="0">
                <a:latin typeface="Arial" panose="020B0604020202020204" pitchFamily="34" charset="0"/>
                <a:cs typeface="Arial" panose="020B0604020202020204" pitchFamily="34" charset="0"/>
              </a:rPr>
              <a:t>.</a:t>
            </a:r>
            <a:endParaRPr lang="fr-CH" sz="1800" dirty="0">
              <a:latin typeface="Arial" panose="020B0604020202020204" pitchFamily="34" charset="0"/>
              <a:cs typeface="Arial" panose="020B0604020202020204" pitchFamily="34" charset="0"/>
            </a:endParaRPr>
          </a:p>
          <a:p>
            <a:endParaRPr lang="fr-CH"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02860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278732" y="160711"/>
            <a:ext cx="9510712" cy="792162"/>
          </a:xfrm>
        </p:spPr>
        <p:txBody>
          <a:bodyPr vert="horz" lIns="91440" tIns="45720" rIns="91440" bIns="45720" rtlCol="0" anchor="t">
            <a:noAutofit/>
          </a:bodyPr>
          <a:lstStyle/>
          <a:p>
            <a:pPr algn="ctr"/>
            <a:r>
              <a:rPr lang="fr-CH" altLang="fr-FR"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6. La MSSA - Maturité Spécialisée Santé</a:t>
            </a:r>
            <a:endParaRPr lang="fr-FR" altLang="fr-FR"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endParaRPr>
          </a:p>
        </p:txBody>
      </p:sp>
      <p:sp>
        <p:nvSpPr>
          <p:cNvPr id="5" name="Rectangle 3"/>
          <p:cNvSpPr txBox="1">
            <a:spLocks noChangeArrowheads="1"/>
          </p:cNvSpPr>
          <p:nvPr/>
        </p:nvSpPr>
        <p:spPr bwMode="auto">
          <a:xfrm>
            <a:off x="1919288" y="836614"/>
            <a:ext cx="8229600" cy="583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SzPct val="9500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sz="16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spcBef>
                <a:spcPts val="600"/>
              </a:spcBef>
              <a:spcAft>
                <a:spcPts val="600"/>
              </a:spcAft>
              <a:defRPr/>
            </a:pPr>
            <a:r>
              <a:rPr lang="fr-CH" altLang="fr-FR" sz="2200" kern="0" dirty="0"/>
              <a:t>La MSSA est un titre délivré par l’ECG.</a:t>
            </a:r>
          </a:p>
          <a:p>
            <a:pPr>
              <a:spcBef>
                <a:spcPts val="600"/>
              </a:spcBef>
              <a:spcAft>
                <a:spcPts val="600"/>
              </a:spcAft>
              <a:defRPr/>
            </a:pPr>
            <a:r>
              <a:rPr lang="en-GB" altLang="fr-FR" sz="2200" kern="0" dirty="0">
                <a:cs typeface="Lucida Sans Unicode" pitchFamily="34" charset="0"/>
              </a:rPr>
              <a:t>Elle </a:t>
            </a:r>
            <a:r>
              <a:rPr lang="fr-CH" altLang="fr-FR" sz="2200" kern="0" dirty="0"/>
              <a:t>donne accès aux filières de la </a:t>
            </a:r>
            <a:r>
              <a:rPr lang="fr-CH" altLang="fr-FR" sz="2200" b="1" kern="0" dirty="0">
                <a:solidFill>
                  <a:schemeClr val="accent6">
                    <a:lumMod val="75000"/>
                  </a:schemeClr>
                </a:solidFill>
              </a:rPr>
              <a:t>Haute Ecole de Santé </a:t>
            </a:r>
            <a:r>
              <a:rPr lang="fr-CH" altLang="fr-FR" sz="2200" kern="0" dirty="0"/>
              <a:t>(</a:t>
            </a:r>
            <a:r>
              <a:rPr lang="fr-CH" altLang="fr-FR" sz="2200" b="1" kern="0" dirty="0" err="1"/>
              <a:t>HEdS</a:t>
            </a:r>
            <a:r>
              <a:rPr lang="fr-CH" altLang="fr-FR" sz="2200" kern="0" dirty="0"/>
              <a:t>):</a:t>
            </a:r>
          </a:p>
          <a:p>
            <a:pPr marL="1608138" lvl="3" indent="-266700">
              <a:spcBef>
                <a:spcPts val="0"/>
              </a:spcBef>
              <a:spcAft>
                <a:spcPts val="0"/>
              </a:spcAft>
              <a:buClr>
                <a:schemeClr val="tx2">
                  <a:lumMod val="95000"/>
                  <a:lumOff val="5000"/>
                </a:schemeClr>
              </a:buClr>
              <a:buFont typeface="Wingdings" pitchFamily="2" charset="2"/>
              <a:buChar char="Ø"/>
              <a:defRPr/>
            </a:pPr>
            <a:r>
              <a:rPr lang="fr-CH" altLang="fr-FR" sz="2200" b="1" kern="0" dirty="0">
                <a:solidFill>
                  <a:schemeClr val="accent6">
                    <a:lumMod val="75000"/>
                  </a:schemeClr>
                </a:solidFill>
              </a:rPr>
              <a:t>S</a:t>
            </a:r>
            <a:r>
              <a:rPr lang="fr-CH" altLang="fr-FR" sz="2200" kern="0" dirty="0"/>
              <a:t>oins infirmiers </a:t>
            </a:r>
          </a:p>
          <a:p>
            <a:pPr marL="1608138" lvl="3" indent="-266700">
              <a:spcBef>
                <a:spcPts val="0"/>
              </a:spcBef>
              <a:spcAft>
                <a:spcPts val="0"/>
              </a:spcAft>
              <a:buClr>
                <a:schemeClr val="tx2">
                  <a:lumMod val="95000"/>
                  <a:lumOff val="5000"/>
                </a:schemeClr>
              </a:buClr>
              <a:buFont typeface="Wingdings" pitchFamily="2" charset="2"/>
              <a:buChar char="Ø"/>
              <a:defRPr/>
            </a:pPr>
            <a:r>
              <a:rPr lang="fr-CH" altLang="fr-FR" sz="2200" b="1" kern="0" dirty="0">
                <a:solidFill>
                  <a:schemeClr val="accent6">
                    <a:lumMod val="75000"/>
                  </a:schemeClr>
                </a:solidFill>
              </a:rPr>
              <a:t>T</a:t>
            </a:r>
            <a:r>
              <a:rPr lang="fr-CH" altLang="fr-FR" sz="2200" kern="0" dirty="0"/>
              <a:t>echnique en radiologie médicale</a:t>
            </a:r>
          </a:p>
          <a:p>
            <a:pPr marL="1608138" lvl="3" indent="-266700">
              <a:spcBef>
                <a:spcPts val="0"/>
              </a:spcBef>
              <a:spcAft>
                <a:spcPts val="0"/>
              </a:spcAft>
              <a:buClr>
                <a:schemeClr val="tx2">
                  <a:lumMod val="95000"/>
                  <a:lumOff val="5000"/>
                </a:schemeClr>
              </a:buClr>
              <a:buFont typeface="Wingdings" pitchFamily="2" charset="2"/>
              <a:buChar char="Ø"/>
              <a:defRPr/>
            </a:pPr>
            <a:r>
              <a:rPr lang="fr-CH" altLang="fr-FR" sz="2200" b="1" kern="0" dirty="0">
                <a:solidFill>
                  <a:schemeClr val="accent6">
                    <a:lumMod val="75000"/>
                  </a:schemeClr>
                </a:solidFill>
              </a:rPr>
              <a:t>S</a:t>
            </a:r>
            <a:r>
              <a:rPr lang="fr-CH" altLang="fr-FR" sz="2200" kern="0" dirty="0"/>
              <a:t>age-femme </a:t>
            </a:r>
            <a:r>
              <a:rPr lang="fr-CH" altLang="fr-FR" sz="2200" kern="0" dirty="0">
                <a:solidFill>
                  <a:schemeClr val="accent6">
                    <a:lumMod val="75000"/>
                  </a:schemeClr>
                </a:solidFill>
              </a:rPr>
              <a:t>*</a:t>
            </a:r>
          </a:p>
          <a:p>
            <a:pPr marL="1608138" lvl="3" indent="-266700">
              <a:spcBef>
                <a:spcPts val="0"/>
              </a:spcBef>
              <a:spcAft>
                <a:spcPts val="0"/>
              </a:spcAft>
              <a:buClr>
                <a:schemeClr val="tx2">
                  <a:lumMod val="95000"/>
                  <a:lumOff val="5000"/>
                </a:schemeClr>
              </a:buClr>
              <a:buFont typeface="Wingdings" pitchFamily="2" charset="2"/>
              <a:buChar char="Ø"/>
              <a:defRPr/>
            </a:pPr>
            <a:r>
              <a:rPr lang="fr-CH" altLang="fr-FR" sz="2200" b="1" kern="0" dirty="0">
                <a:solidFill>
                  <a:schemeClr val="accent6">
                    <a:lumMod val="75000"/>
                  </a:schemeClr>
                </a:solidFill>
              </a:rPr>
              <a:t>N</a:t>
            </a:r>
            <a:r>
              <a:rPr lang="fr-CH" altLang="fr-FR" sz="2200" kern="0" dirty="0"/>
              <a:t>utrition et diététique</a:t>
            </a:r>
            <a:r>
              <a:rPr lang="fr-CH" altLang="fr-FR" sz="2200" kern="0" dirty="0">
                <a:solidFill>
                  <a:schemeClr val="accent6">
                    <a:lumMod val="75000"/>
                  </a:schemeClr>
                </a:solidFill>
              </a:rPr>
              <a:t> *</a:t>
            </a:r>
            <a:endParaRPr lang="fr-CH" altLang="fr-FR" sz="2200" kern="0" dirty="0"/>
          </a:p>
          <a:p>
            <a:pPr marL="1608138" lvl="3" indent="-266700">
              <a:spcBef>
                <a:spcPts val="0"/>
              </a:spcBef>
              <a:spcAft>
                <a:spcPts val="0"/>
              </a:spcAft>
              <a:buClr>
                <a:schemeClr val="tx2">
                  <a:lumMod val="95000"/>
                  <a:lumOff val="5000"/>
                </a:schemeClr>
              </a:buClr>
              <a:buFont typeface="Wingdings" pitchFamily="2" charset="2"/>
              <a:buChar char="Ø"/>
              <a:defRPr/>
            </a:pPr>
            <a:r>
              <a:rPr lang="fr-CH" altLang="fr-FR" sz="2200" b="1" kern="0" dirty="0">
                <a:solidFill>
                  <a:schemeClr val="accent6">
                    <a:lumMod val="75000"/>
                  </a:schemeClr>
                </a:solidFill>
              </a:rPr>
              <a:t>P</a:t>
            </a:r>
            <a:r>
              <a:rPr lang="fr-CH" altLang="fr-FR" sz="2200" kern="0" dirty="0"/>
              <a:t>hysiothérapie</a:t>
            </a:r>
            <a:r>
              <a:rPr lang="fr-CH" altLang="fr-FR" sz="2200" kern="0" dirty="0">
                <a:solidFill>
                  <a:schemeClr val="accent6">
                    <a:lumMod val="75000"/>
                  </a:schemeClr>
                </a:solidFill>
              </a:rPr>
              <a:t> *</a:t>
            </a:r>
            <a:endParaRPr lang="fr-CH" altLang="fr-FR" sz="2200" kern="0" dirty="0"/>
          </a:p>
          <a:p>
            <a:pPr marL="1608138" lvl="3" indent="-266700">
              <a:spcBef>
                <a:spcPts val="0"/>
              </a:spcBef>
              <a:spcAft>
                <a:spcPts val="0"/>
              </a:spcAft>
              <a:buClr>
                <a:schemeClr val="tx2">
                  <a:lumMod val="95000"/>
                  <a:lumOff val="5000"/>
                </a:schemeClr>
              </a:buClr>
              <a:buFont typeface="Wingdings" pitchFamily="2" charset="2"/>
              <a:buChar char="Ø"/>
              <a:defRPr/>
            </a:pPr>
            <a:r>
              <a:rPr lang="fr-CH" altLang="fr-FR" sz="2200" b="1" kern="0" dirty="0">
                <a:solidFill>
                  <a:schemeClr val="accent6">
                    <a:lumMod val="75000"/>
                  </a:schemeClr>
                </a:solidFill>
              </a:rPr>
              <a:t>E</a:t>
            </a:r>
            <a:r>
              <a:rPr lang="fr-CH" altLang="fr-FR" sz="2200" kern="0" dirty="0"/>
              <a:t>rgothérapie </a:t>
            </a:r>
            <a:r>
              <a:rPr lang="fr-CH" altLang="fr-FR" sz="2200" kern="0" dirty="0">
                <a:solidFill>
                  <a:schemeClr val="accent6">
                    <a:lumMod val="75000"/>
                  </a:schemeClr>
                </a:solidFill>
              </a:rPr>
              <a:t>*</a:t>
            </a:r>
            <a:r>
              <a:rPr lang="fr-CH" altLang="fr-FR" sz="2200" kern="0" dirty="0"/>
              <a:t>(Lausanne)</a:t>
            </a:r>
          </a:p>
          <a:p>
            <a:pPr marL="1608138" lvl="3" indent="-266700">
              <a:spcBef>
                <a:spcPts val="0"/>
              </a:spcBef>
              <a:spcAft>
                <a:spcPts val="0"/>
              </a:spcAft>
              <a:buClr>
                <a:schemeClr val="tx2">
                  <a:lumMod val="95000"/>
                  <a:lumOff val="5000"/>
                </a:schemeClr>
              </a:buClr>
              <a:buFont typeface="Wingdings" pitchFamily="2" charset="2"/>
              <a:buChar char="Ø"/>
              <a:defRPr/>
            </a:pPr>
            <a:r>
              <a:rPr lang="fr-CH" altLang="fr-FR" sz="2200" b="1" kern="0" dirty="0">
                <a:solidFill>
                  <a:schemeClr val="accent6">
                    <a:lumMod val="75000"/>
                  </a:schemeClr>
                </a:solidFill>
              </a:rPr>
              <a:t>O</a:t>
            </a:r>
            <a:r>
              <a:rPr lang="fr-CH" altLang="fr-FR" sz="2200" kern="0" dirty="0"/>
              <a:t>stéopathie</a:t>
            </a:r>
            <a:r>
              <a:rPr lang="fr-CH" altLang="fr-FR" sz="2200" kern="0" dirty="0">
                <a:solidFill>
                  <a:schemeClr val="accent6">
                    <a:lumMod val="75000"/>
                  </a:schemeClr>
                </a:solidFill>
              </a:rPr>
              <a:t> *</a:t>
            </a:r>
            <a:r>
              <a:rPr lang="fr-CH" altLang="fr-FR" sz="2200" kern="0" dirty="0"/>
              <a:t> ( Fribourg, bilingue Fr-All)</a:t>
            </a:r>
          </a:p>
          <a:p>
            <a:pPr marL="1608138" lvl="3" indent="-266700">
              <a:spcBef>
                <a:spcPts val="0"/>
              </a:spcBef>
              <a:spcAft>
                <a:spcPts val="0"/>
              </a:spcAft>
              <a:buClr>
                <a:schemeClr val="tx2">
                  <a:lumMod val="95000"/>
                  <a:lumOff val="5000"/>
                </a:schemeClr>
              </a:buClr>
              <a:buFont typeface="Wingdings" pitchFamily="2" charset="2"/>
              <a:buChar char="Ø"/>
              <a:defRPr/>
            </a:pPr>
            <a:r>
              <a:rPr lang="fr-CH" altLang="fr-FR" sz="2200" b="1" kern="0" dirty="0">
                <a:solidFill>
                  <a:schemeClr val="accent6">
                    <a:lumMod val="75000"/>
                  </a:schemeClr>
                </a:solidFill>
              </a:rPr>
              <a:t>T</a:t>
            </a:r>
            <a:r>
              <a:rPr lang="fr-CH" altLang="fr-FR" sz="2200" kern="0" dirty="0"/>
              <a:t>echnologies du vivant (Valais)</a:t>
            </a:r>
          </a:p>
          <a:p>
            <a:pPr marL="1341438" lvl="3" indent="0">
              <a:spcBef>
                <a:spcPts val="0"/>
              </a:spcBef>
              <a:spcAft>
                <a:spcPts val="0"/>
              </a:spcAft>
              <a:buClr>
                <a:schemeClr val="tx2">
                  <a:lumMod val="95000"/>
                  <a:lumOff val="5000"/>
                </a:schemeClr>
              </a:buClr>
              <a:defRPr/>
            </a:pPr>
            <a:endParaRPr lang="fr-CH" altLang="fr-FR" sz="1050" kern="0" dirty="0"/>
          </a:p>
          <a:p>
            <a:pPr algn="just">
              <a:spcBef>
                <a:spcPts val="600"/>
              </a:spcBef>
              <a:spcAft>
                <a:spcPts val="600"/>
              </a:spcAft>
              <a:defRPr/>
            </a:pPr>
            <a:r>
              <a:rPr lang="fr-CH" altLang="fr-FR" sz="2200" kern="0" dirty="0"/>
              <a:t>La maturité spécialisée Santé est généraliste. Lors de l'inscription en MS, le</a:t>
            </a:r>
            <a:r>
              <a:rPr lang="fr-FR" altLang="fr-FR" dirty="0">
                <a:solidFill>
                  <a:srgbClr val="000000"/>
                </a:solidFill>
                <a:sym typeface="Arial" panose="020B0604020202020204" pitchFamily="34" charset="0"/>
              </a:rPr>
              <a:t>·</a:t>
            </a:r>
            <a:r>
              <a:rPr lang="fr-CH" altLang="fr-FR" sz="2200" kern="0" dirty="0"/>
              <a:t>la candidat</a:t>
            </a:r>
            <a:r>
              <a:rPr lang="fr-FR" altLang="fr-FR" dirty="0">
                <a:solidFill>
                  <a:srgbClr val="000000"/>
                </a:solidFill>
                <a:sym typeface="Arial" panose="020B0604020202020204" pitchFamily="34" charset="0"/>
              </a:rPr>
              <a:t>·</a:t>
            </a:r>
            <a:r>
              <a:rPr lang="fr-CH" altLang="fr-FR" sz="2200" kern="0" dirty="0"/>
              <a:t>e indique la filière envisagée. Le </a:t>
            </a:r>
            <a:r>
              <a:rPr lang="fr-CH" altLang="fr-FR" sz="2200" b="1" i="1" kern="0" dirty="0"/>
              <a:t>choix définitif </a:t>
            </a:r>
            <a:r>
              <a:rPr lang="fr-CH" altLang="fr-FR" sz="2200" kern="0" dirty="0"/>
              <a:t>de la filière s'effectuera au cours de l'année MS.</a:t>
            </a:r>
          </a:p>
          <a:p>
            <a:pPr marL="0" indent="0" algn="just">
              <a:spcBef>
                <a:spcPts val="600"/>
              </a:spcBef>
              <a:spcAft>
                <a:spcPts val="600"/>
              </a:spcAft>
              <a:buNone/>
              <a:defRPr/>
            </a:pPr>
            <a:r>
              <a:rPr lang="fr-CH" altLang="fr-FR" sz="2200" i="1" kern="0" dirty="0">
                <a:solidFill>
                  <a:schemeClr val="accent6">
                    <a:lumMod val="75000"/>
                  </a:schemeClr>
                </a:solidFill>
              </a:rPr>
              <a:t>* Filières régulées avec concours d’admission</a:t>
            </a:r>
            <a:endParaRPr lang="fr-CH" altLang="fr-FR" sz="2200" i="1" kern="0" dirty="0"/>
          </a:p>
        </p:txBody>
      </p:sp>
      <p:sp>
        <p:nvSpPr>
          <p:cNvPr id="6"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26</a:t>
            </a:fld>
            <a:endParaRPr lang="en-US" dirty="0"/>
          </a:p>
        </p:txBody>
      </p:sp>
    </p:spTree>
    <p:extLst>
      <p:ext uri="{BB962C8B-B14F-4D97-AF65-F5344CB8AC3E}">
        <p14:creationId xmlns:p14="http://schemas.microsoft.com/office/powerpoint/2010/main" val="1523184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1752600" y="1"/>
            <a:ext cx="8686801" cy="1196715"/>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rmAutofit/>
          </a:bodyPr>
          <a:lstStyle/>
          <a:p>
            <a:pPr algn="ctr" defTabSz="1300163" fontAlgn="base">
              <a:spcAft>
                <a:spcPct val="0"/>
              </a:spcAft>
            </a:pPr>
            <a:r>
              <a:rPr lang="fr-CH" altLang="fr-FR" sz="3200" b="1" kern="0" dirty="0">
                <a:solidFill>
                  <a:schemeClr val="accent6">
                    <a:lumMod val="75000"/>
                  </a:schemeClr>
                </a:solidFill>
              </a:rPr>
              <a:t>A. Conditions d'admission</a:t>
            </a:r>
            <a:endParaRPr lang="fr-FR" altLang="fr-FR" sz="3200" b="1" kern="0" dirty="0">
              <a:solidFill>
                <a:schemeClr val="accent6">
                  <a:lumMod val="75000"/>
                </a:schemeClr>
              </a:solidFill>
            </a:endParaRPr>
          </a:p>
        </p:txBody>
      </p:sp>
      <p:sp>
        <p:nvSpPr>
          <p:cNvPr id="8" name="Rectangle 3"/>
          <p:cNvSpPr txBox="1">
            <a:spLocks noChangeArrowheads="1"/>
          </p:cNvSpPr>
          <p:nvPr/>
        </p:nvSpPr>
        <p:spPr bwMode="auto">
          <a:xfrm>
            <a:off x="1523998" y="1629325"/>
            <a:ext cx="9403081" cy="4824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SzPct val="9500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sz="16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just">
              <a:spcBef>
                <a:spcPts val="600"/>
              </a:spcBef>
              <a:spcAft>
                <a:spcPts val="600"/>
              </a:spcAft>
            </a:pPr>
            <a:r>
              <a:rPr lang="fr-CH" altLang="fr-FR" sz="2000" kern="0" dirty="0"/>
              <a:t>Avoir obtenu son </a:t>
            </a:r>
            <a:r>
              <a:rPr lang="fr-CH" altLang="fr-FR" sz="2000" b="1" kern="0" dirty="0">
                <a:solidFill>
                  <a:schemeClr val="accent6">
                    <a:lumMod val="75000"/>
                  </a:schemeClr>
                </a:solidFill>
              </a:rPr>
              <a:t>certificat ECG dans l'option santé</a:t>
            </a:r>
            <a:r>
              <a:rPr lang="fr-CH" altLang="fr-FR" sz="2000" kern="0" dirty="0"/>
              <a:t>, </a:t>
            </a:r>
            <a:r>
              <a:rPr lang="fr-FR" altLang="fr-FR" sz="2000" kern="0" dirty="0"/>
              <a:t>avec une </a:t>
            </a:r>
            <a:r>
              <a:rPr lang="fr-FR" altLang="fr-FR" sz="2000" b="1" kern="0" dirty="0">
                <a:solidFill>
                  <a:schemeClr val="accent6">
                    <a:lumMod val="75000"/>
                  </a:schemeClr>
                </a:solidFill>
              </a:rPr>
              <a:t>moyenne de 4,0</a:t>
            </a:r>
            <a:r>
              <a:rPr lang="fr-FR" altLang="fr-FR" sz="2000" kern="0" dirty="0">
                <a:solidFill>
                  <a:schemeClr val="accent6">
                    <a:lumMod val="75000"/>
                  </a:schemeClr>
                </a:solidFill>
              </a:rPr>
              <a:t> </a:t>
            </a:r>
            <a:r>
              <a:rPr lang="fr-FR" altLang="fr-FR" sz="2000" kern="0" dirty="0"/>
              <a:t>au minimum dans les </a:t>
            </a:r>
            <a:r>
              <a:rPr lang="fr-FR" altLang="fr-FR" sz="2000" kern="0" dirty="0">
                <a:solidFill>
                  <a:schemeClr val="accent6">
                    <a:lumMod val="75000"/>
                  </a:schemeClr>
                </a:solidFill>
              </a:rPr>
              <a:t>disciplines de l'option spécifique </a:t>
            </a:r>
            <a:r>
              <a:rPr lang="fr-FR" altLang="fr-FR" sz="2000" kern="0" dirty="0"/>
              <a:t>(moyenne des disciplines de l’OSP)</a:t>
            </a:r>
          </a:p>
          <a:p>
            <a:pPr marL="0" indent="0" algn="just">
              <a:spcBef>
                <a:spcPts val="600"/>
              </a:spcBef>
              <a:spcAft>
                <a:spcPts val="600"/>
              </a:spcAft>
              <a:buNone/>
            </a:pPr>
            <a:endParaRPr lang="fr-FR" altLang="fr-FR" sz="1800" kern="0" dirty="0"/>
          </a:p>
          <a:p>
            <a:pPr algn="just">
              <a:spcBef>
                <a:spcPts val="600"/>
              </a:spcBef>
              <a:spcAft>
                <a:spcPts val="600"/>
              </a:spcAft>
            </a:pPr>
            <a:r>
              <a:rPr lang="fr-CH" altLang="fr-FR" sz="2000" kern="0" dirty="0"/>
              <a:t>Avoir effectué, </a:t>
            </a:r>
            <a:r>
              <a:rPr lang="fr-CH" altLang="fr-FR" sz="2000" b="1" u="sng" kern="0" dirty="0">
                <a:solidFill>
                  <a:schemeClr val="accent6">
                    <a:lumMod val="75000"/>
                  </a:schemeClr>
                </a:solidFill>
              </a:rPr>
              <a:t>après l'obtention du certificat </a:t>
            </a:r>
            <a:r>
              <a:rPr lang="fr-CH" altLang="fr-FR" sz="2000" kern="0" dirty="0">
                <a:solidFill>
                  <a:schemeClr val="accent6">
                    <a:lumMod val="75000"/>
                  </a:schemeClr>
                </a:solidFill>
              </a:rPr>
              <a:t>jusqu'à la mi-août, 4 semaines consécutives de stage </a:t>
            </a:r>
            <a:r>
              <a:rPr lang="fr-CH" altLang="fr-FR" sz="2000" kern="0" dirty="0"/>
              <a:t>(ou d'expériences professionnelles) préalables sur le canton de Genève dans le </a:t>
            </a:r>
            <a:r>
              <a:rPr lang="fr-CH" altLang="fr-FR" sz="2000" b="1" u="sng" kern="0" dirty="0">
                <a:solidFill>
                  <a:schemeClr val="accent6">
                    <a:lumMod val="75000"/>
                  </a:schemeClr>
                </a:solidFill>
              </a:rPr>
              <a:t>domaine des soins à la personne</a:t>
            </a:r>
            <a:r>
              <a:rPr lang="fr-CH" altLang="fr-FR" sz="2000" kern="0" dirty="0"/>
              <a:t>.</a:t>
            </a:r>
          </a:p>
          <a:p>
            <a:pPr marL="0" indent="0" algn="just">
              <a:spcBef>
                <a:spcPts val="600"/>
              </a:spcBef>
              <a:spcAft>
                <a:spcPts val="600"/>
              </a:spcAft>
              <a:buNone/>
            </a:pPr>
            <a:endParaRPr lang="fr-CH" altLang="fr-FR" sz="2000" kern="0" dirty="0"/>
          </a:p>
          <a:p>
            <a:pPr algn="just">
              <a:spcBef>
                <a:spcPts val="600"/>
              </a:spcBef>
              <a:spcAft>
                <a:spcPts val="600"/>
              </a:spcAft>
            </a:pPr>
            <a:r>
              <a:rPr lang="fr-CH" altLang="fr-FR" sz="2000" kern="0" dirty="0"/>
              <a:t>Avoir obtenu la </a:t>
            </a:r>
            <a:r>
              <a:rPr lang="fr-CH" altLang="fr-FR" sz="2000" kern="0" dirty="0">
                <a:solidFill>
                  <a:schemeClr val="accent6">
                    <a:lumMod val="75000"/>
                  </a:schemeClr>
                </a:solidFill>
              </a:rPr>
              <a:t>validation</a:t>
            </a:r>
            <a:r>
              <a:rPr lang="fr-CH" altLang="fr-FR" sz="2000" kern="0" dirty="0">
                <a:solidFill>
                  <a:schemeClr val="accent6">
                    <a:lumMod val="60000"/>
                    <a:lumOff val="40000"/>
                  </a:schemeClr>
                </a:solidFill>
              </a:rPr>
              <a:t> </a:t>
            </a:r>
            <a:r>
              <a:rPr lang="fr-CH" altLang="fr-FR" sz="2000" kern="0" dirty="0"/>
              <a:t>des 4 semaines de stages préalables</a:t>
            </a:r>
          </a:p>
          <a:p>
            <a:pPr algn="just">
              <a:spcBef>
                <a:spcPts val="600"/>
              </a:spcBef>
              <a:spcAft>
                <a:spcPts val="600"/>
              </a:spcAft>
            </a:pPr>
            <a:endParaRPr lang="fr-CH" altLang="fr-FR" sz="2000" kern="0" dirty="0"/>
          </a:p>
          <a:p>
            <a:pPr marL="0" indent="0" algn="just">
              <a:spcBef>
                <a:spcPts val="600"/>
              </a:spcBef>
              <a:spcAft>
                <a:spcPts val="600"/>
              </a:spcAft>
              <a:buNone/>
            </a:pPr>
            <a:r>
              <a:rPr lang="fr-CH" sz="2000" spc="-1" dirty="0">
                <a:solidFill>
                  <a:srgbClr val="000000"/>
                </a:solidFill>
                <a:latin typeface="Arial" panose="020B0604020202020204" pitchFamily="34" charset="0"/>
                <a:ea typeface="DejaVu Sans"/>
                <a:cs typeface="Arial" panose="020B0604020202020204" pitchFamily="34" charset="0"/>
              </a:rPr>
              <a:t>Une admission en maturité spécialisée </a:t>
            </a:r>
            <a:r>
              <a:rPr lang="fr-CH" sz="2000" u="sng" spc="-1" dirty="0">
                <a:solidFill>
                  <a:srgbClr val="000000"/>
                </a:solidFill>
                <a:latin typeface="Arial" panose="020B0604020202020204" pitchFamily="34" charset="0"/>
                <a:ea typeface="DejaVu Sans"/>
                <a:cs typeface="Arial" panose="020B0604020202020204" pitchFamily="34" charset="0"/>
              </a:rPr>
              <a:t>jusqu'à trois ans après le certificat </a:t>
            </a:r>
            <a:r>
              <a:rPr lang="fr-CH" sz="2000" spc="-1" dirty="0">
                <a:solidFill>
                  <a:srgbClr val="000000"/>
                </a:solidFill>
                <a:latin typeface="Arial" panose="020B0604020202020204" pitchFamily="34" charset="0"/>
                <a:ea typeface="DejaVu Sans"/>
                <a:cs typeface="Arial" panose="020B0604020202020204" pitchFamily="34" charset="0"/>
              </a:rPr>
              <a:t>peut être accordée pour justes motifs (article 4, RECG – C1 10.70). </a:t>
            </a:r>
            <a:r>
              <a:rPr lang="fr-CH" altLang="fr-FR" sz="2000" kern="0" dirty="0"/>
              <a:t> </a:t>
            </a:r>
          </a:p>
          <a:p>
            <a:pPr marL="0" indent="0" algn="just">
              <a:spcBef>
                <a:spcPts val="600"/>
              </a:spcBef>
              <a:spcAft>
                <a:spcPts val="600"/>
              </a:spcAft>
              <a:buNone/>
            </a:pPr>
            <a:endParaRPr lang="fr-CH" altLang="fr-FR" sz="2000" kern="0" dirty="0"/>
          </a:p>
          <a:p>
            <a:pPr marL="0" indent="0" algn="just">
              <a:spcBef>
                <a:spcPts val="600"/>
              </a:spcBef>
              <a:spcAft>
                <a:spcPts val="600"/>
              </a:spcAft>
              <a:buClr>
                <a:srgbClr val="3366FF"/>
              </a:buClr>
              <a:buNone/>
            </a:pPr>
            <a:endParaRPr lang="en-GB" altLang="fr-FR" kern="0" dirty="0">
              <a:solidFill>
                <a:srgbClr val="000000"/>
              </a:solidFill>
            </a:endParaRPr>
          </a:p>
        </p:txBody>
      </p:sp>
      <p:sp>
        <p:nvSpPr>
          <p:cNvPr id="4"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27</a:t>
            </a:fld>
            <a:endParaRPr lang="en-US" dirty="0"/>
          </a:p>
        </p:txBody>
      </p:sp>
    </p:spTree>
    <p:extLst>
      <p:ext uri="{BB962C8B-B14F-4D97-AF65-F5344CB8AC3E}">
        <p14:creationId xmlns:p14="http://schemas.microsoft.com/office/powerpoint/2010/main" val="37771369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990927" y="148180"/>
            <a:ext cx="8229600" cy="922337"/>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rmAutofit/>
          </a:bodyPr>
          <a:lstStyle/>
          <a:p>
            <a:pPr algn="ctr" defTabSz="1300163" fontAlgn="base">
              <a:spcAft>
                <a:spcPct val="0"/>
              </a:spcAft>
            </a:pPr>
            <a:r>
              <a:rPr lang="fr-CH" altLang="fr-FR" sz="3200" b="1" kern="0" dirty="0">
                <a:solidFill>
                  <a:schemeClr val="accent6">
                    <a:lumMod val="75000"/>
                  </a:schemeClr>
                </a:solidFill>
              </a:rPr>
              <a:t>Les 4 semaines de stages préalables</a:t>
            </a:r>
            <a:endParaRPr lang="fr-FR" altLang="fr-FR" sz="3200" b="1" kern="0" dirty="0">
              <a:solidFill>
                <a:schemeClr val="accent6">
                  <a:lumMod val="75000"/>
                </a:schemeClr>
              </a:solidFill>
            </a:endParaRPr>
          </a:p>
        </p:txBody>
      </p:sp>
      <p:sp>
        <p:nvSpPr>
          <p:cNvPr id="5" name="Rectangle 3"/>
          <p:cNvSpPr txBox="1">
            <a:spLocks noChangeArrowheads="1"/>
          </p:cNvSpPr>
          <p:nvPr/>
        </p:nvSpPr>
        <p:spPr bwMode="auto">
          <a:xfrm>
            <a:off x="2208214" y="1196976"/>
            <a:ext cx="8135937" cy="547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SzPct val="9500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sz="16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just">
              <a:spcBef>
                <a:spcPts val="0"/>
              </a:spcBef>
              <a:spcAft>
                <a:spcPts val="0"/>
              </a:spcAft>
              <a:buClr>
                <a:schemeClr val="accent6">
                  <a:lumMod val="60000"/>
                  <a:lumOff val="40000"/>
                </a:schemeClr>
              </a:buClr>
              <a:defRPr/>
            </a:pPr>
            <a:r>
              <a:rPr lang="fr-CH" altLang="fr-FR" sz="1800" kern="0" dirty="0"/>
              <a:t>Objectifs:</a:t>
            </a:r>
          </a:p>
          <a:p>
            <a:pPr lvl="2" algn="just">
              <a:spcBef>
                <a:spcPts val="0"/>
              </a:spcBef>
              <a:spcAft>
                <a:spcPts val="0"/>
              </a:spcAft>
              <a:buClr>
                <a:schemeClr val="accent6">
                  <a:lumMod val="60000"/>
                  <a:lumOff val="40000"/>
                </a:schemeClr>
              </a:buClr>
              <a:buFont typeface="Wingdings" pitchFamily="2" charset="2"/>
              <a:buChar char="Ø"/>
              <a:defRPr/>
            </a:pPr>
            <a:r>
              <a:rPr lang="fr-CH" altLang="fr-FR" kern="0" dirty="0"/>
              <a:t>faire une expérience professionnelle à plein temps dans la </a:t>
            </a:r>
            <a:r>
              <a:rPr lang="fr-CH" altLang="fr-FR" i="1" kern="0" dirty="0"/>
              <a:t>continuité</a:t>
            </a:r>
            <a:r>
              <a:rPr lang="fr-CH" altLang="fr-FR" kern="0" dirty="0"/>
              <a:t> (adaptation, endurance, aptitude à assumer une vie professionnelle au quotidien)</a:t>
            </a:r>
          </a:p>
          <a:p>
            <a:pPr lvl="2" algn="just">
              <a:spcBef>
                <a:spcPts val="0"/>
              </a:spcBef>
              <a:spcAft>
                <a:spcPts val="0"/>
              </a:spcAft>
              <a:buClr>
                <a:schemeClr val="accent6">
                  <a:lumMod val="60000"/>
                  <a:lumOff val="40000"/>
                </a:schemeClr>
              </a:buClr>
              <a:buFont typeface="Wingdings" pitchFamily="2" charset="2"/>
              <a:buChar char="Ø"/>
              <a:defRPr/>
            </a:pPr>
            <a:r>
              <a:rPr lang="fr-CH" altLang="fr-FR" kern="0" dirty="0"/>
              <a:t>prendre connaissance des conditions de travail en dehors d'une situation de formation</a:t>
            </a:r>
          </a:p>
          <a:p>
            <a:pPr lvl="2" algn="just">
              <a:spcBef>
                <a:spcPts val="0"/>
              </a:spcBef>
              <a:spcAft>
                <a:spcPts val="0"/>
              </a:spcAft>
              <a:buClr>
                <a:schemeClr val="accent6">
                  <a:lumMod val="60000"/>
                  <a:lumOff val="40000"/>
                </a:schemeClr>
              </a:buClr>
              <a:buFont typeface="Wingdings" pitchFamily="2" charset="2"/>
              <a:buChar char="Ø"/>
              <a:defRPr/>
            </a:pPr>
            <a:r>
              <a:rPr lang="fr-CH" altLang="fr-FR" kern="0" dirty="0"/>
              <a:t>vérifier les activités du métier sur le terrain</a:t>
            </a:r>
          </a:p>
          <a:p>
            <a:pPr marL="914400" lvl="2" indent="0" algn="just">
              <a:spcBef>
                <a:spcPts val="0"/>
              </a:spcBef>
              <a:spcAft>
                <a:spcPts val="0"/>
              </a:spcAft>
              <a:buClr>
                <a:srgbClr val="3366FF"/>
              </a:buClr>
              <a:buNone/>
              <a:defRPr/>
            </a:pPr>
            <a:endParaRPr lang="fr-CH" altLang="fr-FR" sz="900" kern="0" dirty="0"/>
          </a:p>
          <a:p>
            <a:pPr algn="just">
              <a:spcBef>
                <a:spcPts val="0"/>
              </a:spcBef>
              <a:spcAft>
                <a:spcPts val="0"/>
              </a:spcAft>
              <a:buClr>
                <a:schemeClr val="accent6">
                  <a:lumMod val="60000"/>
                  <a:lumOff val="40000"/>
                </a:schemeClr>
              </a:buClr>
              <a:defRPr/>
            </a:pPr>
            <a:r>
              <a:rPr lang="fr-CH" altLang="fr-FR" sz="1800" kern="0" dirty="0"/>
              <a:t>Dans le domaine santé:</a:t>
            </a:r>
          </a:p>
          <a:p>
            <a:pPr lvl="2" algn="just">
              <a:spcBef>
                <a:spcPts val="0"/>
              </a:spcBef>
              <a:spcAft>
                <a:spcPts val="0"/>
              </a:spcAft>
              <a:buClr>
                <a:schemeClr val="accent6">
                  <a:lumMod val="60000"/>
                  <a:lumOff val="40000"/>
                </a:schemeClr>
              </a:buClr>
              <a:buFont typeface="Wingdings" panose="05000000000000000000" pitchFamily="2" charset="2"/>
              <a:buChar char="Ø"/>
              <a:defRPr/>
            </a:pPr>
            <a:r>
              <a:rPr lang="fr-CH" altLang="fr-FR" kern="0" dirty="0"/>
              <a:t>Activités d’aide à autrui en situation de dépendance: </a:t>
            </a:r>
            <a:r>
              <a:rPr lang="fr-CH" altLang="fr-FR" kern="0" dirty="0">
                <a:solidFill>
                  <a:schemeClr val="tx1">
                    <a:lumMod val="95000"/>
                    <a:lumOff val="5000"/>
                  </a:schemeClr>
                </a:solidFill>
              </a:rPr>
              <a:t>soins à la personne dans un établissement sanitaire dans la durée (hospitalisation de plusieurs jours à plusieurs semaines ou résidence en EMS)</a:t>
            </a:r>
          </a:p>
          <a:p>
            <a:pPr marL="914400" lvl="2" indent="0" algn="just">
              <a:spcBef>
                <a:spcPts val="0"/>
              </a:spcBef>
              <a:spcAft>
                <a:spcPts val="0"/>
              </a:spcAft>
              <a:buClr>
                <a:srgbClr val="3366FF"/>
              </a:buClr>
              <a:buNone/>
              <a:defRPr/>
            </a:pPr>
            <a:endParaRPr lang="fr-CH" altLang="fr-FR" sz="1400" kern="0" dirty="0">
              <a:solidFill>
                <a:srgbClr val="6600FF"/>
              </a:solidFill>
            </a:endParaRPr>
          </a:p>
          <a:p>
            <a:pPr algn="just">
              <a:spcBef>
                <a:spcPts val="0"/>
              </a:spcBef>
              <a:spcAft>
                <a:spcPts val="0"/>
              </a:spcAft>
              <a:buClr>
                <a:schemeClr val="accent6">
                  <a:lumMod val="60000"/>
                  <a:lumOff val="40000"/>
                </a:schemeClr>
              </a:buClr>
              <a:defRPr/>
            </a:pPr>
            <a:r>
              <a:rPr lang="fr-CH" altLang="fr-FR" sz="1800" kern="0" dirty="0"/>
              <a:t>Lieux possibles (avec nuitées obligatoires):</a:t>
            </a:r>
          </a:p>
          <a:p>
            <a:pPr lvl="2" algn="just">
              <a:spcBef>
                <a:spcPts val="0"/>
              </a:spcBef>
              <a:spcAft>
                <a:spcPts val="0"/>
              </a:spcAft>
              <a:buClr>
                <a:schemeClr val="accent6">
                  <a:lumMod val="60000"/>
                  <a:lumOff val="40000"/>
                </a:schemeClr>
              </a:buClr>
              <a:buFont typeface="Wingdings" pitchFamily="2" charset="2"/>
              <a:buChar char="Ø"/>
              <a:defRPr/>
            </a:pPr>
            <a:r>
              <a:rPr lang="fr-FR" altLang="fr-FR" kern="0" dirty="0">
                <a:solidFill>
                  <a:srgbClr val="000000"/>
                </a:solidFill>
              </a:rPr>
              <a:t>Hôpitaux et clinique</a:t>
            </a:r>
          </a:p>
          <a:p>
            <a:pPr lvl="2" algn="just">
              <a:spcBef>
                <a:spcPts val="0"/>
              </a:spcBef>
              <a:spcAft>
                <a:spcPts val="0"/>
              </a:spcAft>
              <a:buClr>
                <a:schemeClr val="accent6">
                  <a:lumMod val="60000"/>
                  <a:lumOff val="40000"/>
                </a:schemeClr>
              </a:buClr>
              <a:buFont typeface="Wingdings" pitchFamily="2" charset="2"/>
              <a:buChar char="Ø"/>
              <a:defRPr/>
            </a:pPr>
            <a:r>
              <a:rPr lang="fr-FR" altLang="fr-FR" kern="0" dirty="0">
                <a:solidFill>
                  <a:srgbClr val="000000"/>
                </a:solidFill>
              </a:rPr>
              <a:t>établissements médico-sociaux (EMS)</a:t>
            </a:r>
          </a:p>
          <a:p>
            <a:pPr lvl="2" algn="just">
              <a:spcBef>
                <a:spcPts val="0"/>
              </a:spcBef>
              <a:spcAft>
                <a:spcPts val="0"/>
              </a:spcAft>
              <a:buClr>
                <a:schemeClr val="accent6">
                  <a:lumMod val="60000"/>
                  <a:lumOff val="40000"/>
                </a:schemeClr>
              </a:buClr>
              <a:buFont typeface="Wingdings" pitchFamily="2" charset="2"/>
              <a:buChar char="Ø"/>
              <a:defRPr/>
            </a:pPr>
            <a:r>
              <a:rPr lang="fr-FR" altLang="fr-FR" kern="0" dirty="0">
                <a:solidFill>
                  <a:srgbClr val="000000"/>
                </a:solidFill>
              </a:rPr>
              <a:t>centres de traitement et de réadaptation</a:t>
            </a:r>
          </a:p>
          <a:p>
            <a:pPr marL="914400" lvl="2" indent="0" algn="just">
              <a:spcBef>
                <a:spcPts val="0"/>
              </a:spcBef>
              <a:spcAft>
                <a:spcPts val="0"/>
              </a:spcAft>
              <a:buClr>
                <a:srgbClr val="3366FF"/>
              </a:buClr>
              <a:buNone/>
              <a:defRPr/>
            </a:pPr>
            <a:endParaRPr lang="fr-FR" altLang="fr-FR" sz="1400" kern="0" dirty="0">
              <a:solidFill>
                <a:srgbClr val="6600FF"/>
              </a:solidFill>
            </a:endParaRPr>
          </a:p>
          <a:p>
            <a:pPr algn="just">
              <a:spcBef>
                <a:spcPts val="0"/>
              </a:spcBef>
              <a:spcAft>
                <a:spcPts val="0"/>
              </a:spcAft>
              <a:buClr>
                <a:schemeClr val="accent6">
                  <a:lumMod val="60000"/>
                  <a:lumOff val="40000"/>
                </a:schemeClr>
              </a:buClr>
              <a:defRPr/>
            </a:pPr>
            <a:r>
              <a:rPr lang="fr-CH" altLang="fr-FR" sz="1800" kern="0" dirty="0"/>
              <a:t>Ne sont pas admis pour les stages préalables:</a:t>
            </a:r>
          </a:p>
          <a:p>
            <a:pPr lvl="2" algn="just">
              <a:spcBef>
                <a:spcPts val="0"/>
              </a:spcBef>
              <a:spcAft>
                <a:spcPts val="0"/>
              </a:spcAft>
              <a:buClr>
                <a:schemeClr val="accent6">
                  <a:lumMod val="60000"/>
                  <a:lumOff val="40000"/>
                </a:schemeClr>
              </a:buClr>
              <a:buFont typeface="Wingdings" pitchFamily="2" charset="2"/>
              <a:buChar char="Ø"/>
              <a:defRPr/>
            </a:pPr>
            <a:r>
              <a:rPr lang="fr-CH" altLang="fr-FR" kern="0" dirty="0"/>
              <a:t>aide en pharmacie, assistant de vétérinaire, institut de beauté</a:t>
            </a:r>
          </a:p>
          <a:p>
            <a:pPr lvl="2" algn="just">
              <a:spcBef>
                <a:spcPts val="0"/>
              </a:spcBef>
              <a:spcAft>
                <a:spcPts val="0"/>
              </a:spcAft>
              <a:buClr>
                <a:schemeClr val="accent6">
                  <a:lumMod val="60000"/>
                  <a:lumOff val="40000"/>
                </a:schemeClr>
              </a:buClr>
              <a:buFont typeface="Wingdings" pitchFamily="2" charset="2"/>
              <a:buChar char="Ø"/>
              <a:defRPr/>
            </a:pPr>
            <a:r>
              <a:rPr lang="fr-CH" altLang="fr-FR" kern="0" dirty="0"/>
              <a:t>les cabinets médicaux, centres de physiothérapie ou radiologie</a:t>
            </a:r>
          </a:p>
          <a:p>
            <a:pPr lvl="2" algn="just">
              <a:spcBef>
                <a:spcPts val="0"/>
              </a:spcBef>
              <a:spcAft>
                <a:spcPts val="0"/>
              </a:spcAft>
              <a:buClr>
                <a:schemeClr val="accent6">
                  <a:lumMod val="60000"/>
                  <a:lumOff val="40000"/>
                </a:schemeClr>
              </a:buClr>
              <a:buFont typeface="Wingdings" pitchFamily="2" charset="2"/>
              <a:buChar char="Ø"/>
              <a:defRPr/>
            </a:pPr>
            <a:r>
              <a:rPr lang="fr-CH" altLang="fr-FR" kern="0" dirty="0"/>
              <a:t>Les centres aérés ou institutions sociales</a:t>
            </a:r>
          </a:p>
        </p:txBody>
      </p:sp>
      <p:sp>
        <p:nvSpPr>
          <p:cNvPr id="6"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28</a:t>
            </a:fld>
            <a:endParaRPr lang="en-US" dirty="0"/>
          </a:p>
        </p:txBody>
      </p:sp>
    </p:spTree>
    <p:extLst>
      <p:ext uri="{BB962C8B-B14F-4D97-AF65-F5344CB8AC3E}">
        <p14:creationId xmlns:p14="http://schemas.microsoft.com/office/powerpoint/2010/main" val="41012207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3"/>
          <p:cNvSpPr txBox="1">
            <a:spLocks noChangeArrowheads="1"/>
          </p:cNvSpPr>
          <p:nvPr/>
        </p:nvSpPr>
        <p:spPr bwMode="auto">
          <a:xfrm>
            <a:off x="2081408" y="1643796"/>
            <a:ext cx="8229600" cy="5040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SzPct val="9500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sz="16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just">
              <a:lnSpc>
                <a:spcPct val="80000"/>
              </a:lnSpc>
              <a:buClr>
                <a:schemeClr val="accent6">
                  <a:lumMod val="60000"/>
                  <a:lumOff val="40000"/>
                </a:schemeClr>
              </a:buClr>
              <a:defRPr/>
            </a:pPr>
            <a:r>
              <a:rPr lang="fr-CH" altLang="fr-FR" sz="1800" kern="0" dirty="0"/>
              <a:t>Ces stages sont comptabilisés </a:t>
            </a:r>
            <a:r>
              <a:rPr lang="fr-CH" altLang="fr-FR" sz="1800" kern="0" dirty="0">
                <a:solidFill>
                  <a:schemeClr val="accent6">
                    <a:lumMod val="75000"/>
                  </a:schemeClr>
                </a:solidFill>
              </a:rPr>
              <a:t>après</a:t>
            </a:r>
            <a:r>
              <a:rPr lang="fr-CH" altLang="fr-FR" sz="1800" kern="0" dirty="0"/>
              <a:t> l'obtention du certificat. </a:t>
            </a:r>
          </a:p>
          <a:p>
            <a:pPr marL="0" indent="0" algn="just">
              <a:lnSpc>
                <a:spcPct val="80000"/>
              </a:lnSpc>
              <a:buClr>
                <a:srgbClr val="3366FF"/>
              </a:buClr>
              <a:buNone/>
              <a:defRPr/>
            </a:pPr>
            <a:endParaRPr lang="fr-CH" altLang="fr-FR" sz="1600" kern="0" dirty="0"/>
          </a:p>
          <a:p>
            <a:pPr algn="just">
              <a:lnSpc>
                <a:spcPct val="80000"/>
              </a:lnSpc>
              <a:buClr>
                <a:schemeClr val="accent6">
                  <a:lumMod val="60000"/>
                  <a:lumOff val="40000"/>
                </a:schemeClr>
              </a:buClr>
              <a:defRPr/>
            </a:pPr>
            <a:r>
              <a:rPr lang="fr-CH" altLang="fr-FR" sz="1800" kern="0" dirty="0"/>
              <a:t>Les 4 semaines ne sont pas fractionnables.</a:t>
            </a:r>
          </a:p>
          <a:p>
            <a:pPr algn="just">
              <a:lnSpc>
                <a:spcPct val="80000"/>
              </a:lnSpc>
              <a:buClr>
                <a:schemeClr val="accent6">
                  <a:lumMod val="60000"/>
                  <a:lumOff val="40000"/>
                </a:schemeClr>
              </a:buClr>
              <a:defRPr/>
            </a:pPr>
            <a:endParaRPr lang="fr-CH" altLang="fr-FR" sz="1800" kern="0" dirty="0"/>
          </a:p>
          <a:p>
            <a:pPr algn="just">
              <a:lnSpc>
                <a:spcPct val="80000"/>
              </a:lnSpc>
              <a:buClr>
                <a:schemeClr val="accent6">
                  <a:lumMod val="60000"/>
                  <a:lumOff val="40000"/>
                </a:schemeClr>
              </a:buClr>
              <a:defRPr/>
            </a:pPr>
            <a:r>
              <a:rPr lang="fr-CH" altLang="fr-FR" sz="1800" kern="0" dirty="0"/>
              <a:t>ECG </a:t>
            </a:r>
            <a:r>
              <a:rPr lang="fr-CH" altLang="fr-FR" sz="1800" b="1" kern="0" dirty="0"/>
              <a:t>valide le choix de l'institution </a:t>
            </a:r>
            <a:r>
              <a:rPr lang="fr-CH" altLang="fr-FR" sz="1800" kern="0" dirty="0"/>
              <a:t>par le biais d'un formulaire à rendre au/à la doyen.ne de l'ECG au 29 juin 2027</a:t>
            </a:r>
          </a:p>
          <a:p>
            <a:pPr algn="just">
              <a:lnSpc>
                <a:spcPct val="80000"/>
              </a:lnSpc>
              <a:buClr>
                <a:srgbClr val="92D050"/>
              </a:buClr>
              <a:defRPr/>
            </a:pPr>
            <a:endParaRPr lang="fr-CH" altLang="fr-FR" sz="1600" kern="0" dirty="0"/>
          </a:p>
          <a:p>
            <a:pPr algn="just">
              <a:lnSpc>
                <a:spcPct val="80000"/>
              </a:lnSpc>
              <a:buClr>
                <a:schemeClr val="accent6">
                  <a:lumMod val="60000"/>
                  <a:lumOff val="40000"/>
                </a:schemeClr>
              </a:buClr>
              <a:defRPr/>
            </a:pPr>
            <a:r>
              <a:rPr lang="fr-FR" altLang="fr-FR" sz="1800" kern="0" dirty="0"/>
              <a:t>Calcul du nombre de semaines à temps partiel pour être équivalent à 4 semaines de stages:</a:t>
            </a:r>
          </a:p>
          <a:p>
            <a:pPr marL="0" indent="0" algn="just">
              <a:lnSpc>
                <a:spcPct val="80000"/>
              </a:lnSpc>
              <a:buClr>
                <a:srgbClr val="92D050"/>
              </a:buClr>
              <a:buNone/>
              <a:defRPr/>
            </a:pPr>
            <a:endParaRPr lang="fr-FR" altLang="fr-FR" sz="1050" kern="0" dirty="0"/>
          </a:p>
          <a:p>
            <a:pPr lvl="2" algn="just">
              <a:lnSpc>
                <a:spcPct val="80000"/>
              </a:lnSpc>
              <a:buClr>
                <a:schemeClr val="accent6">
                  <a:lumMod val="60000"/>
                  <a:lumOff val="40000"/>
                </a:schemeClr>
              </a:buClr>
              <a:buFont typeface="Wingdings" pitchFamily="2" charset="2"/>
              <a:buChar char="Ø"/>
              <a:defRPr/>
            </a:pPr>
            <a:r>
              <a:rPr lang="fr-FR" altLang="fr-FR" sz="1800" kern="0" dirty="0"/>
              <a:t>100%	= 40 heures hebdomadaires  = 4  semaines</a:t>
            </a:r>
          </a:p>
          <a:p>
            <a:pPr lvl="2" algn="just">
              <a:lnSpc>
                <a:spcPct val="80000"/>
              </a:lnSpc>
              <a:buClr>
                <a:schemeClr val="accent6">
                  <a:lumMod val="60000"/>
                  <a:lumOff val="40000"/>
                </a:schemeClr>
              </a:buClr>
              <a:buFont typeface="Wingdings" pitchFamily="2" charset="2"/>
              <a:buChar char="Ø"/>
              <a:defRPr/>
            </a:pPr>
            <a:r>
              <a:rPr lang="fr-FR" altLang="fr-FR" sz="1800" kern="0" dirty="0"/>
              <a:t>80% 	= 32 heures hebdomadaires  = 5 semaines</a:t>
            </a:r>
          </a:p>
          <a:p>
            <a:pPr lvl="2" algn="just">
              <a:lnSpc>
                <a:spcPct val="80000"/>
              </a:lnSpc>
              <a:buClr>
                <a:schemeClr val="accent6">
                  <a:lumMod val="60000"/>
                  <a:lumOff val="40000"/>
                </a:schemeClr>
              </a:buClr>
              <a:buFont typeface="Wingdings" pitchFamily="2" charset="2"/>
              <a:buChar char="Ø"/>
              <a:defRPr/>
            </a:pPr>
            <a:r>
              <a:rPr lang="fr-FR" altLang="fr-FR" sz="1800" kern="0" dirty="0"/>
              <a:t>75% 	= 30 heures hebdomadaires  = 5.3 semaines</a:t>
            </a:r>
            <a:endParaRPr lang="fr-CH" altLang="fr-FR" sz="1400" kern="0" dirty="0"/>
          </a:p>
          <a:p>
            <a:pPr marL="0" indent="0" algn="just">
              <a:lnSpc>
                <a:spcPct val="80000"/>
              </a:lnSpc>
              <a:buClr>
                <a:srgbClr val="3366FF"/>
              </a:buClr>
              <a:buNone/>
              <a:defRPr/>
            </a:pPr>
            <a:endParaRPr lang="fr-CH" altLang="fr-FR" sz="1200" kern="0" dirty="0"/>
          </a:p>
          <a:p>
            <a:pPr algn="just">
              <a:lnSpc>
                <a:spcPct val="80000"/>
              </a:lnSpc>
              <a:buClr>
                <a:schemeClr val="accent6">
                  <a:lumMod val="60000"/>
                  <a:lumOff val="40000"/>
                </a:schemeClr>
              </a:buClr>
              <a:defRPr/>
            </a:pPr>
            <a:r>
              <a:rPr lang="fr-CH" altLang="fr-FR" sz="1800" kern="0" dirty="0"/>
              <a:t>Les stages préalables doivent </a:t>
            </a:r>
            <a:r>
              <a:rPr lang="fr-CH" altLang="ja-JP" sz="1800" kern="0" dirty="0">
                <a:ea typeface="MS PGothic" pitchFamily="34" charset="-128"/>
              </a:rPr>
              <a:t>être validés sur la base d'une évaluation de stage :</a:t>
            </a:r>
          </a:p>
          <a:p>
            <a:pPr marL="0" indent="0" algn="just">
              <a:lnSpc>
                <a:spcPct val="80000"/>
              </a:lnSpc>
              <a:buClr>
                <a:srgbClr val="3366FF"/>
              </a:buClr>
              <a:buNone/>
              <a:defRPr/>
            </a:pPr>
            <a:endParaRPr lang="fr-CH" altLang="fr-FR" sz="1050" kern="0" dirty="0"/>
          </a:p>
          <a:p>
            <a:pPr lvl="2" algn="just">
              <a:lnSpc>
                <a:spcPct val="80000"/>
              </a:lnSpc>
              <a:buClr>
                <a:schemeClr val="accent6">
                  <a:lumMod val="60000"/>
                  <a:lumOff val="40000"/>
                </a:schemeClr>
              </a:buClr>
              <a:buFont typeface="Wingdings" pitchFamily="2" charset="2"/>
              <a:buChar char="Ø"/>
              <a:defRPr/>
            </a:pPr>
            <a:r>
              <a:rPr lang="fr-CH" altLang="fr-FR" sz="1800" kern="0" dirty="0">
                <a:solidFill>
                  <a:schemeClr val="accent6">
                    <a:lumMod val="75000"/>
                  </a:schemeClr>
                </a:solidFill>
              </a:rPr>
              <a:t>les dates précises de la durée du stage</a:t>
            </a:r>
          </a:p>
          <a:p>
            <a:pPr lvl="2" algn="just">
              <a:lnSpc>
                <a:spcPct val="80000"/>
              </a:lnSpc>
              <a:buClr>
                <a:schemeClr val="accent6">
                  <a:lumMod val="60000"/>
                  <a:lumOff val="40000"/>
                </a:schemeClr>
              </a:buClr>
              <a:buFont typeface="Wingdings" pitchFamily="2" charset="2"/>
              <a:buChar char="Ø"/>
              <a:defRPr/>
            </a:pPr>
            <a:r>
              <a:rPr lang="fr-CH" altLang="fr-FR" sz="1800" kern="0" dirty="0">
                <a:solidFill>
                  <a:schemeClr val="accent6">
                    <a:lumMod val="75000"/>
                  </a:schemeClr>
                </a:solidFill>
              </a:rPr>
              <a:t>le taux d’activité et le nombre d’heures hebdomadaires</a:t>
            </a:r>
          </a:p>
          <a:p>
            <a:pPr marL="914400" lvl="2" indent="0" algn="just">
              <a:lnSpc>
                <a:spcPct val="80000"/>
              </a:lnSpc>
              <a:buClr>
                <a:srgbClr val="3366FF"/>
              </a:buClr>
              <a:buNone/>
              <a:defRPr/>
            </a:pPr>
            <a:endParaRPr lang="fr-CH" altLang="fr-FR" sz="1100" kern="0" dirty="0"/>
          </a:p>
        </p:txBody>
      </p:sp>
      <p:sp>
        <p:nvSpPr>
          <p:cNvPr id="10" name="Rectangle 2"/>
          <p:cNvSpPr>
            <a:spLocks noGrp="1" noChangeArrowheads="1"/>
          </p:cNvSpPr>
          <p:nvPr>
            <p:ph type="title"/>
          </p:nvPr>
        </p:nvSpPr>
        <p:spPr>
          <a:xfrm>
            <a:off x="1981200" y="158261"/>
            <a:ext cx="8229600" cy="922337"/>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rmAutofit/>
          </a:bodyPr>
          <a:lstStyle/>
          <a:p>
            <a:pPr algn="ctr" defTabSz="1300163" fontAlgn="base">
              <a:spcAft>
                <a:spcPct val="0"/>
              </a:spcAft>
            </a:pPr>
            <a:r>
              <a:rPr lang="fr-CH" altLang="fr-FR" sz="3200" b="1" kern="0" dirty="0">
                <a:solidFill>
                  <a:schemeClr val="accent6">
                    <a:lumMod val="75000"/>
                  </a:schemeClr>
                </a:solidFill>
              </a:rPr>
              <a:t>Les 4 semaines de stages préalables</a:t>
            </a:r>
            <a:endParaRPr lang="fr-FR" altLang="fr-FR" sz="3200" b="1" kern="0" dirty="0">
              <a:solidFill>
                <a:schemeClr val="accent6">
                  <a:lumMod val="75000"/>
                </a:schemeClr>
              </a:solidFill>
            </a:endParaRPr>
          </a:p>
        </p:txBody>
      </p:sp>
      <p:sp>
        <p:nvSpPr>
          <p:cNvPr id="4"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29</a:t>
            </a:fld>
            <a:endParaRPr lang="en-US" dirty="0"/>
          </a:p>
        </p:txBody>
      </p:sp>
    </p:spTree>
    <p:extLst>
      <p:ext uri="{BB962C8B-B14F-4D97-AF65-F5344CB8AC3E}">
        <p14:creationId xmlns:p14="http://schemas.microsoft.com/office/powerpoint/2010/main" val="4646424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a:xfrm>
            <a:off x="2340133" y="216270"/>
            <a:ext cx="7374890" cy="1008062"/>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rmAutofit/>
          </a:bodyPr>
          <a:lstStyle/>
          <a:p>
            <a:pPr algn="ctr" defTabSz="1300163" fontAlgn="base">
              <a:spcAft>
                <a:spcPct val="0"/>
              </a:spcAft>
            </a:pPr>
            <a:r>
              <a:rPr lang="fr-CH" altLang="fr-FR" sz="3200" b="1" kern="0" dirty="0">
                <a:solidFill>
                  <a:schemeClr val="accent6">
                    <a:lumMod val="75000"/>
                  </a:schemeClr>
                </a:solidFill>
              </a:rPr>
              <a:t>B. Contenus de la formation</a:t>
            </a:r>
            <a:endParaRPr lang="fr-FR" altLang="fr-FR" sz="3200" b="1" kern="0" dirty="0">
              <a:solidFill>
                <a:schemeClr val="accent6">
                  <a:lumMod val="75000"/>
                </a:schemeClr>
              </a:solidFill>
            </a:endParaRPr>
          </a:p>
        </p:txBody>
      </p:sp>
      <p:sp>
        <p:nvSpPr>
          <p:cNvPr id="13" name="Rectangle 3"/>
          <p:cNvSpPr txBox="1">
            <a:spLocks noChangeArrowheads="1"/>
          </p:cNvSpPr>
          <p:nvPr/>
        </p:nvSpPr>
        <p:spPr bwMode="auto">
          <a:xfrm>
            <a:off x="1856508" y="1148919"/>
            <a:ext cx="5353396" cy="540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SzPct val="9500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sz="16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274638" indent="0">
              <a:lnSpc>
                <a:spcPct val="80000"/>
              </a:lnSpc>
              <a:buNone/>
            </a:pPr>
            <a:endParaRPr lang="fr-CH" altLang="fr-FR" sz="1800" kern="0" dirty="0"/>
          </a:p>
          <a:p>
            <a:pPr marL="274638" indent="0">
              <a:lnSpc>
                <a:spcPct val="80000"/>
              </a:lnSpc>
              <a:buClr>
                <a:srgbClr val="000000"/>
              </a:buClr>
              <a:buNone/>
            </a:pPr>
            <a:r>
              <a:rPr lang="fr-CH" altLang="fr-FR" sz="1800" kern="0" dirty="0"/>
              <a:t>La MSSA est une formation généraliste d'un an, commune à toutes les filières.</a:t>
            </a:r>
          </a:p>
          <a:p>
            <a:pPr marL="274638" indent="0">
              <a:lnSpc>
                <a:spcPct val="80000"/>
              </a:lnSpc>
              <a:buClr>
                <a:srgbClr val="000000"/>
              </a:buClr>
              <a:buNone/>
            </a:pPr>
            <a:endParaRPr lang="fr-CH" altLang="fr-FR" sz="1800" kern="0" dirty="0"/>
          </a:p>
          <a:p>
            <a:pPr marL="274638" indent="0">
              <a:lnSpc>
                <a:spcPct val="80000"/>
              </a:lnSpc>
              <a:buClr>
                <a:srgbClr val="000000"/>
              </a:buClr>
              <a:buNone/>
            </a:pPr>
            <a:r>
              <a:rPr lang="fr-CH" altLang="fr-FR" sz="1800" kern="0" dirty="0"/>
              <a:t>Elle comprend :</a:t>
            </a:r>
          </a:p>
          <a:p>
            <a:pPr marL="274638" indent="0">
              <a:lnSpc>
                <a:spcPct val="80000"/>
              </a:lnSpc>
              <a:buClr>
                <a:srgbClr val="000000"/>
              </a:buClr>
              <a:buNone/>
            </a:pPr>
            <a:endParaRPr lang="fr-CH" altLang="fr-FR" sz="400" kern="0" dirty="0"/>
          </a:p>
          <a:p>
            <a:pPr marL="560388" indent="-285750">
              <a:lnSpc>
                <a:spcPct val="80000"/>
              </a:lnSpc>
              <a:buClr>
                <a:srgbClr val="000000"/>
              </a:buClr>
            </a:pPr>
            <a:r>
              <a:rPr lang="fr-CH" altLang="fr-FR" sz="1600" kern="0" dirty="0"/>
              <a:t>des modules complémentaires à la Haute Ecole  de Santé (</a:t>
            </a:r>
            <a:r>
              <a:rPr lang="fr-CH" altLang="fr-FR" sz="1600" kern="0" dirty="0" err="1"/>
              <a:t>HEdS</a:t>
            </a:r>
            <a:r>
              <a:rPr lang="fr-CH" altLang="fr-FR" sz="1600" kern="0" dirty="0"/>
              <a:t>)</a:t>
            </a:r>
          </a:p>
          <a:p>
            <a:pPr marL="274638" indent="0">
              <a:lnSpc>
                <a:spcPct val="80000"/>
              </a:lnSpc>
              <a:buClr>
                <a:srgbClr val="000000"/>
              </a:buClr>
              <a:buNone/>
            </a:pPr>
            <a:endParaRPr lang="fr-CH" altLang="fr-FR" sz="1600" kern="0" dirty="0"/>
          </a:p>
          <a:p>
            <a:pPr marL="560388" indent="-285750">
              <a:lnSpc>
                <a:spcPct val="80000"/>
              </a:lnSpc>
              <a:buClr>
                <a:srgbClr val="000000"/>
              </a:buClr>
            </a:pPr>
            <a:r>
              <a:rPr lang="fr-CH" altLang="fr-FR" sz="1600" kern="0" dirty="0"/>
              <a:t>des cours théoriques</a:t>
            </a:r>
          </a:p>
          <a:p>
            <a:pPr marL="560388" indent="-285750">
              <a:lnSpc>
                <a:spcPct val="80000"/>
              </a:lnSpc>
              <a:buClr>
                <a:srgbClr val="000000"/>
              </a:buClr>
            </a:pPr>
            <a:endParaRPr lang="fr-CH" altLang="fr-FR" sz="1600" kern="0" dirty="0"/>
          </a:p>
          <a:p>
            <a:pPr marL="560388" indent="-285750">
              <a:lnSpc>
                <a:spcPct val="80000"/>
              </a:lnSpc>
              <a:buClr>
                <a:srgbClr val="000000"/>
              </a:buClr>
            </a:pPr>
            <a:r>
              <a:rPr lang="fr-CH" altLang="fr-FR" sz="1600" kern="0" dirty="0"/>
              <a:t>des cours d'introduction à la pratique professionnelle </a:t>
            </a:r>
          </a:p>
          <a:p>
            <a:pPr marL="560388" indent="-285750">
              <a:lnSpc>
                <a:spcPct val="80000"/>
              </a:lnSpc>
              <a:buClr>
                <a:srgbClr val="000000"/>
              </a:buClr>
            </a:pPr>
            <a:endParaRPr lang="fr-CH" altLang="fr-FR" sz="1600" kern="0" dirty="0"/>
          </a:p>
          <a:p>
            <a:pPr marL="560388" indent="-285750">
              <a:lnSpc>
                <a:spcPct val="80000"/>
              </a:lnSpc>
              <a:buClr>
                <a:srgbClr val="000000"/>
              </a:buClr>
            </a:pPr>
            <a:r>
              <a:rPr lang="fr-CH" altLang="fr-FR" sz="1600" kern="0" dirty="0"/>
              <a:t>un stage pratique de 8 semaines, encadré par des praticiens formateurs</a:t>
            </a:r>
          </a:p>
          <a:p>
            <a:pPr marL="560388" indent="-285750">
              <a:lnSpc>
                <a:spcPct val="80000"/>
              </a:lnSpc>
              <a:buClr>
                <a:srgbClr val="000000"/>
              </a:buClr>
            </a:pPr>
            <a:endParaRPr lang="fr-CH" altLang="fr-FR" sz="1600" kern="0" dirty="0"/>
          </a:p>
          <a:p>
            <a:pPr marL="560388" indent="-285750">
              <a:lnSpc>
                <a:spcPct val="80000"/>
              </a:lnSpc>
              <a:buClr>
                <a:srgbClr val="000000"/>
              </a:buClr>
            </a:pPr>
            <a:r>
              <a:rPr lang="fr-CH" altLang="fr-FR" sz="1600" kern="0" dirty="0"/>
              <a:t>une expérience professionnelle de 6 semaines  dans le monde du travail au sens large</a:t>
            </a:r>
          </a:p>
          <a:p>
            <a:pPr marL="560388" indent="-285750">
              <a:lnSpc>
                <a:spcPct val="80000"/>
              </a:lnSpc>
              <a:buClr>
                <a:srgbClr val="000000"/>
              </a:buClr>
            </a:pPr>
            <a:endParaRPr lang="fr-CH" altLang="fr-FR" sz="1600" kern="0" dirty="0"/>
          </a:p>
          <a:p>
            <a:pPr marL="560388" indent="-285750">
              <a:lnSpc>
                <a:spcPct val="80000"/>
              </a:lnSpc>
              <a:buClr>
                <a:srgbClr val="000000"/>
              </a:buClr>
            </a:pPr>
            <a:r>
              <a:rPr lang="fr-CH" altLang="fr-FR" sz="1600" kern="0" dirty="0"/>
              <a:t>un travail de maturité spécialisée.</a:t>
            </a:r>
          </a:p>
          <a:p>
            <a:pPr marL="274638" indent="0">
              <a:lnSpc>
                <a:spcPct val="80000"/>
              </a:lnSpc>
              <a:buNone/>
            </a:pPr>
            <a:endParaRPr lang="fr-CH" altLang="fr-FR" sz="1600" kern="0" dirty="0"/>
          </a:p>
          <a:p>
            <a:pPr marL="274638" indent="0">
              <a:lnSpc>
                <a:spcPct val="80000"/>
              </a:lnSpc>
              <a:buClr>
                <a:schemeClr val="tx1"/>
              </a:buClr>
              <a:buNone/>
            </a:pPr>
            <a:endParaRPr lang="fr-CH" altLang="fr-FR" sz="1600" kern="0" dirty="0"/>
          </a:p>
          <a:p>
            <a:pPr marL="1595438" lvl="2">
              <a:lnSpc>
                <a:spcPct val="80000"/>
              </a:lnSpc>
              <a:buClr>
                <a:schemeClr val="tx1"/>
              </a:buClr>
              <a:buNone/>
            </a:pPr>
            <a:endParaRPr lang="fr-CH" altLang="fr-FR" kern="0" dirty="0"/>
          </a:p>
        </p:txBody>
      </p:sp>
      <p:pic>
        <p:nvPicPr>
          <p:cNvPr id="17" name="Imag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3441" y="1694152"/>
            <a:ext cx="1783372" cy="3977696"/>
          </a:xfrm>
          <a:prstGeom prst="rect">
            <a:avLst/>
          </a:prstGeom>
        </p:spPr>
      </p:pic>
      <p:sp>
        <p:nvSpPr>
          <p:cNvPr id="5"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30</a:t>
            </a:fld>
            <a:endParaRPr lang="en-US" dirty="0"/>
          </a:p>
        </p:txBody>
      </p:sp>
    </p:spTree>
    <p:extLst>
      <p:ext uri="{BB962C8B-B14F-4D97-AF65-F5344CB8AC3E}">
        <p14:creationId xmlns:p14="http://schemas.microsoft.com/office/powerpoint/2010/main" val="33374400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2596615" y="238332"/>
            <a:ext cx="6998770" cy="11430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rmAutofit/>
          </a:bodyPr>
          <a:lstStyle/>
          <a:p>
            <a:pPr algn="ctr" defTabSz="1300163" fontAlgn="base">
              <a:spcAft>
                <a:spcPct val="0"/>
              </a:spcAft>
            </a:pPr>
            <a:r>
              <a:rPr lang="fr-CH" altLang="fr-FR" sz="3200" b="1" kern="0" dirty="0">
                <a:solidFill>
                  <a:schemeClr val="accent6">
                    <a:lumMod val="75000"/>
                  </a:schemeClr>
                </a:solidFill>
              </a:rPr>
              <a:t>C. Travail de maturité spécialisé (</a:t>
            </a:r>
            <a:r>
              <a:rPr lang="fr-CH" altLang="fr-FR" sz="3200" b="1" kern="0" dirty="0" err="1">
                <a:solidFill>
                  <a:schemeClr val="accent6">
                    <a:lumMod val="75000"/>
                  </a:schemeClr>
                </a:solidFill>
              </a:rPr>
              <a:t>TMsp</a:t>
            </a:r>
            <a:r>
              <a:rPr lang="fr-CH" altLang="fr-FR" sz="3200" b="1" kern="0" dirty="0">
                <a:solidFill>
                  <a:schemeClr val="accent6">
                    <a:lumMod val="75000"/>
                  </a:schemeClr>
                </a:solidFill>
              </a:rPr>
              <a:t>)</a:t>
            </a:r>
            <a:endParaRPr lang="fr-FR" altLang="fr-FR" sz="3200" b="1" kern="0" dirty="0">
              <a:solidFill>
                <a:schemeClr val="accent6">
                  <a:lumMod val="75000"/>
                </a:schemeClr>
              </a:solidFill>
            </a:endParaRPr>
          </a:p>
        </p:txBody>
      </p:sp>
      <p:sp>
        <p:nvSpPr>
          <p:cNvPr id="6" name="Rectangle 3"/>
          <p:cNvSpPr txBox="1">
            <a:spLocks noChangeArrowheads="1"/>
          </p:cNvSpPr>
          <p:nvPr/>
        </p:nvSpPr>
        <p:spPr bwMode="auto">
          <a:xfrm>
            <a:off x="1981200" y="1697802"/>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SzPct val="9500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sz="16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lnSpc>
                <a:spcPct val="80000"/>
              </a:lnSpc>
              <a:buNone/>
            </a:pPr>
            <a:r>
              <a:rPr lang="fr-CH" altLang="fr-FR" sz="2000" i="1" kern="0" dirty="0">
                <a:solidFill>
                  <a:schemeClr val="accent6">
                    <a:lumMod val="75000"/>
                  </a:schemeClr>
                </a:solidFill>
              </a:rPr>
              <a:t>Contenu du </a:t>
            </a:r>
            <a:r>
              <a:rPr lang="fr-CH" altLang="fr-FR" sz="2000" i="1" kern="0" dirty="0" err="1">
                <a:solidFill>
                  <a:schemeClr val="accent6">
                    <a:lumMod val="75000"/>
                  </a:schemeClr>
                </a:solidFill>
              </a:rPr>
              <a:t>TMsp</a:t>
            </a:r>
            <a:r>
              <a:rPr lang="fr-CH" altLang="fr-FR" sz="2000" kern="0" dirty="0">
                <a:solidFill>
                  <a:schemeClr val="accent6">
                    <a:lumMod val="75000"/>
                  </a:schemeClr>
                </a:solidFill>
              </a:rPr>
              <a:t>:</a:t>
            </a:r>
          </a:p>
          <a:p>
            <a:pPr marL="0" indent="0" algn="just">
              <a:lnSpc>
                <a:spcPct val="80000"/>
              </a:lnSpc>
              <a:buNone/>
            </a:pPr>
            <a:r>
              <a:rPr lang="fr-CH" altLang="fr-FR" sz="2000" kern="0" dirty="0"/>
              <a:t>Le travail de maturité porte sur une problématique et une réflexion personnelle basée sur le stage effectué pendant l’année de maturité spécialisée. Il est présenté sous la forme d’un dossier écrit de 12 à 15 pages. Il est suivi d'une soutenance orale.</a:t>
            </a:r>
          </a:p>
          <a:p>
            <a:pPr marL="0" indent="0" algn="just">
              <a:lnSpc>
                <a:spcPct val="80000"/>
              </a:lnSpc>
            </a:pPr>
            <a:endParaRPr lang="fr-CH" altLang="fr-FR" sz="2000" i="1" kern="0" dirty="0"/>
          </a:p>
          <a:p>
            <a:pPr marL="0" indent="0" algn="just">
              <a:lnSpc>
                <a:spcPct val="80000"/>
              </a:lnSpc>
              <a:buNone/>
            </a:pPr>
            <a:r>
              <a:rPr lang="fr-CH" altLang="fr-FR" sz="2000" i="1" kern="0" dirty="0">
                <a:solidFill>
                  <a:schemeClr val="accent6">
                    <a:lumMod val="75000"/>
                  </a:schemeClr>
                </a:solidFill>
              </a:rPr>
              <a:t>Encadrement</a:t>
            </a:r>
            <a:r>
              <a:rPr lang="fr-CH" altLang="fr-FR" sz="2000" kern="0" dirty="0">
                <a:solidFill>
                  <a:schemeClr val="accent6">
                    <a:lumMod val="75000"/>
                  </a:schemeClr>
                </a:solidFill>
              </a:rPr>
              <a:t>:</a:t>
            </a:r>
          </a:p>
          <a:p>
            <a:pPr marL="0" indent="0" algn="just">
              <a:lnSpc>
                <a:spcPct val="80000"/>
              </a:lnSpc>
              <a:buNone/>
            </a:pPr>
            <a:r>
              <a:rPr lang="fr-CH" altLang="fr-FR" sz="2000" kern="0" dirty="0"/>
              <a:t>Le suivi du </a:t>
            </a:r>
            <a:r>
              <a:rPr lang="fr-CH" altLang="fr-FR" sz="2000" kern="0" dirty="0" err="1"/>
              <a:t>TMsp</a:t>
            </a:r>
            <a:r>
              <a:rPr lang="fr-CH" altLang="fr-FR" sz="2000" kern="0" dirty="0"/>
              <a:t> est assuré par un référent ECG et par un référent de la </a:t>
            </a:r>
            <a:r>
              <a:rPr lang="fr-CH" altLang="fr-FR" sz="2000" kern="0" dirty="0" err="1"/>
              <a:t>HEdS</a:t>
            </a:r>
            <a:r>
              <a:rPr lang="fr-CH" altLang="fr-FR" sz="2000" kern="0" dirty="0"/>
              <a:t> auxquels l'étudiant peut s'adresser pour la réalisation des différentes étapes de son travail. </a:t>
            </a:r>
          </a:p>
          <a:p>
            <a:pPr marL="0" indent="0" algn="just">
              <a:lnSpc>
                <a:spcPct val="80000"/>
              </a:lnSpc>
            </a:pPr>
            <a:endParaRPr lang="fr-CH" altLang="fr-FR" sz="2000" kern="0" dirty="0"/>
          </a:p>
          <a:p>
            <a:pPr marL="0" indent="0" algn="just">
              <a:lnSpc>
                <a:spcPct val="80000"/>
              </a:lnSpc>
              <a:buNone/>
            </a:pPr>
            <a:r>
              <a:rPr lang="fr-CH" altLang="fr-FR" sz="2000" i="1" kern="0" dirty="0">
                <a:solidFill>
                  <a:schemeClr val="accent6">
                    <a:lumMod val="75000"/>
                  </a:schemeClr>
                </a:solidFill>
              </a:rPr>
              <a:t>Evaluation</a:t>
            </a:r>
            <a:r>
              <a:rPr lang="fr-CH" altLang="fr-FR" sz="2000" kern="0" dirty="0">
                <a:solidFill>
                  <a:schemeClr val="accent6">
                    <a:lumMod val="75000"/>
                  </a:schemeClr>
                </a:solidFill>
              </a:rPr>
              <a:t>:</a:t>
            </a:r>
          </a:p>
          <a:p>
            <a:pPr marL="0" indent="0" algn="just">
              <a:lnSpc>
                <a:spcPct val="80000"/>
              </a:lnSpc>
              <a:buNone/>
            </a:pPr>
            <a:r>
              <a:rPr lang="fr-CH" altLang="fr-FR" sz="2000" kern="0" dirty="0"/>
              <a:t>Le </a:t>
            </a:r>
            <a:r>
              <a:rPr lang="fr-CH" altLang="fr-FR" sz="2000" kern="0" dirty="0" err="1"/>
              <a:t>TMsp</a:t>
            </a:r>
            <a:r>
              <a:rPr lang="fr-CH" altLang="fr-FR" sz="2000" kern="0" dirty="0"/>
              <a:t> et la soutenance sont évalués par le référent ECG et le référent de la </a:t>
            </a:r>
            <a:r>
              <a:rPr lang="fr-CH" altLang="fr-FR" sz="2000" kern="0" dirty="0" err="1"/>
              <a:t>HEdS</a:t>
            </a:r>
            <a:r>
              <a:rPr lang="fr-CH" altLang="fr-FR" sz="2000" kern="0" dirty="0"/>
              <a:t>. Le </a:t>
            </a:r>
            <a:r>
              <a:rPr lang="fr-CH" altLang="fr-FR" sz="2000" kern="0" dirty="0" err="1"/>
              <a:t>TMsp</a:t>
            </a:r>
            <a:r>
              <a:rPr lang="fr-CH" altLang="fr-FR" sz="2000" kern="0" dirty="0"/>
              <a:t> est réussi lorsque le dossier et la soutenance obtiennent la mention "suffisant".</a:t>
            </a:r>
            <a:endParaRPr lang="fr-FR" altLang="fr-FR" sz="2000" kern="0" dirty="0"/>
          </a:p>
          <a:p>
            <a:pPr marL="0" indent="0">
              <a:lnSpc>
                <a:spcPct val="90000"/>
              </a:lnSpc>
              <a:spcBef>
                <a:spcPct val="0"/>
              </a:spcBef>
              <a:buNone/>
            </a:pPr>
            <a:endParaRPr lang="fr-FR" altLang="fr-FR" sz="2000" kern="0" dirty="0"/>
          </a:p>
          <a:p>
            <a:pPr marL="0" indent="0">
              <a:lnSpc>
                <a:spcPct val="80000"/>
              </a:lnSpc>
              <a:spcBef>
                <a:spcPct val="0"/>
              </a:spcBef>
              <a:buNone/>
            </a:pPr>
            <a:endParaRPr lang="fr-FR" altLang="fr-FR" sz="2000" kern="0" dirty="0"/>
          </a:p>
        </p:txBody>
      </p:sp>
      <p:sp>
        <p:nvSpPr>
          <p:cNvPr id="7"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31</a:t>
            </a:fld>
            <a:endParaRPr lang="en-US" dirty="0"/>
          </a:p>
        </p:txBody>
      </p:sp>
    </p:spTree>
    <p:extLst>
      <p:ext uri="{BB962C8B-B14F-4D97-AF65-F5344CB8AC3E}">
        <p14:creationId xmlns:p14="http://schemas.microsoft.com/office/powerpoint/2010/main" val="35324823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0241" y="498764"/>
            <a:ext cx="2968362" cy="2153572"/>
          </a:xfrm>
          <a:prstGeom prst="rect">
            <a:avLst/>
          </a:prstGeom>
        </p:spPr>
      </p:pic>
      <p:sp>
        <p:nvSpPr>
          <p:cNvPr id="4" name="Rectangle 2"/>
          <p:cNvSpPr>
            <a:spLocks noGrp="1" noChangeArrowheads="1"/>
          </p:cNvSpPr>
          <p:nvPr>
            <p:ph type="title"/>
          </p:nvPr>
        </p:nvSpPr>
        <p:spPr>
          <a:xfrm>
            <a:off x="1243136" y="170108"/>
            <a:ext cx="8229600" cy="11430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rmAutofit/>
          </a:bodyPr>
          <a:lstStyle/>
          <a:p>
            <a:pPr algn="ctr" defTabSz="1300163" fontAlgn="base">
              <a:spcAft>
                <a:spcPct val="0"/>
              </a:spcAft>
            </a:pPr>
            <a:r>
              <a:rPr lang="fr-CH" altLang="fr-FR" sz="3200" b="1" kern="0" dirty="0">
                <a:solidFill>
                  <a:schemeClr val="accent6">
                    <a:lumMod val="75000"/>
                  </a:schemeClr>
                </a:solidFill>
              </a:rPr>
              <a:t>D. Réussite de la MSSA</a:t>
            </a:r>
            <a:endParaRPr lang="fr-FR" altLang="fr-FR" sz="3200" b="1" kern="0" dirty="0">
              <a:solidFill>
                <a:schemeClr val="accent6">
                  <a:lumMod val="75000"/>
                </a:schemeClr>
              </a:solidFill>
            </a:endParaRPr>
          </a:p>
        </p:txBody>
      </p:sp>
      <p:sp>
        <p:nvSpPr>
          <p:cNvPr id="5" name="Rectangle 3"/>
          <p:cNvSpPr txBox="1">
            <a:spLocks noChangeArrowheads="1"/>
          </p:cNvSpPr>
          <p:nvPr/>
        </p:nvSpPr>
        <p:spPr bwMode="auto">
          <a:xfrm>
            <a:off x="2097578" y="2127452"/>
            <a:ext cx="8229600" cy="4231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SzPct val="9500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sz="16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lgn="just">
              <a:buNone/>
              <a:defRPr/>
            </a:pPr>
            <a:r>
              <a:rPr lang="fr-CH" altLang="fr-FR" b="1" kern="0" dirty="0">
                <a:solidFill>
                  <a:schemeClr val="accent6">
                    <a:lumMod val="75000"/>
                  </a:schemeClr>
                </a:solidFill>
              </a:rPr>
              <a:t>Conditions d'obtention:</a:t>
            </a:r>
          </a:p>
          <a:p>
            <a:pPr marL="0" indent="0" algn="just">
              <a:buNone/>
              <a:defRPr/>
            </a:pPr>
            <a:endParaRPr lang="fr-CH" altLang="fr-FR" sz="1400" kern="0" dirty="0">
              <a:solidFill>
                <a:srgbClr val="3366FF"/>
              </a:solidFill>
            </a:endParaRPr>
          </a:p>
          <a:p>
            <a:pPr algn="just">
              <a:defRPr/>
            </a:pPr>
            <a:r>
              <a:rPr lang="fr-CH" altLang="fr-FR" sz="2000" kern="0" dirty="0"/>
              <a:t>Avoir réussi les modules complémentaires à la </a:t>
            </a:r>
            <a:r>
              <a:rPr lang="fr-CH" altLang="fr-FR" sz="2000" kern="0" dirty="0" err="1"/>
              <a:t>HEdS</a:t>
            </a:r>
            <a:r>
              <a:rPr lang="fr-CH" altLang="fr-FR" sz="2000" kern="0" dirty="0"/>
              <a:t> </a:t>
            </a:r>
            <a:r>
              <a:rPr lang="fr-CH" altLang="fr-FR" sz="1600" kern="0" dirty="0"/>
              <a:t>(cours théoriques et pratiques, stage de santé et stage dans le monde du travail au sens large).</a:t>
            </a:r>
          </a:p>
          <a:p>
            <a:pPr marL="0" indent="0" algn="just">
              <a:buNone/>
              <a:defRPr/>
            </a:pPr>
            <a:endParaRPr lang="fr-CH" altLang="fr-FR" sz="1600" kern="0" dirty="0"/>
          </a:p>
          <a:p>
            <a:pPr algn="just">
              <a:defRPr/>
            </a:pPr>
            <a:r>
              <a:rPr lang="en-GB" altLang="fr-FR" sz="2000" kern="0" dirty="0" err="1"/>
              <a:t>Avoir</a:t>
            </a:r>
            <a:r>
              <a:rPr lang="en-GB" altLang="fr-FR" sz="2000" kern="0" dirty="0"/>
              <a:t> </a:t>
            </a:r>
            <a:r>
              <a:rPr lang="en-GB" altLang="fr-FR" sz="2000" kern="0" dirty="0" err="1"/>
              <a:t>réussi</a:t>
            </a:r>
            <a:r>
              <a:rPr lang="en-GB" altLang="fr-FR" sz="2000" kern="0" dirty="0"/>
              <a:t> son travail de </a:t>
            </a:r>
            <a:r>
              <a:rPr lang="en-GB" altLang="fr-FR" sz="2000" kern="0" dirty="0" err="1"/>
              <a:t>maturité</a:t>
            </a:r>
            <a:r>
              <a:rPr lang="en-GB" altLang="fr-FR" sz="2000" kern="0" dirty="0"/>
              <a:t> avec la mention "</a:t>
            </a:r>
            <a:r>
              <a:rPr lang="en-GB" altLang="fr-FR" sz="2000" b="1" kern="0" dirty="0" err="1">
                <a:solidFill>
                  <a:schemeClr val="accent6">
                    <a:lumMod val="75000"/>
                  </a:schemeClr>
                </a:solidFill>
              </a:rPr>
              <a:t>suffisant</a:t>
            </a:r>
            <a:r>
              <a:rPr lang="en-GB" altLang="fr-FR" sz="2000" kern="0" dirty="0"/>
              <a:t>" au </a:t>
            </a:r>
            <a:r>
              <a:rPr lang="en-GB" altLang="fr-FR" sz="2000" kern="0" dirty="0" err="1"/>
              <a:t>moins</a:t>
            </a:r>
            <a:r>
              <a:rPr lang="en-GB" altLang="fr-FR" sz="2000" kern="0" dirty="0"/>
              <a:t> </a:t>
            </a:r>
            <a:r>
              <a:rPr lang="en-GB" altLang="fr-FR" sz="1600" kern="0" dirty="0"/>
              <a:t>(dossier et </a:t>
            </a:r>
            <a:r>
              <a:rPr lang="en-GB" altLang="fr-FR" sz="1600" kern="0" dirty="0" err="1"/>
              <a:t>soutenance</a:t>
            </a:r>
            <a:r>
              <a:rPr lang="en-GB" altLang="fr-FR" sz="1600" kern="0" dirty="0"/>
              <a:t>).</a:t>
            </a:r>
          </a:p>
          <a:p>
            <a:pPr marL="0" indent="0" algn="just">
              <a:buNone/>
              <a:defRPr/>
            </a:pPr>
            <a:endParaRPr lang="en-GB" altLang="fr-FR" sz="2000" kern="0" dirty="0">
              <a:solidFill>
                <a:schemeClr val="accent6">
                  <a:lumMod val="75000"/>
                </a:schemeClr>
              </a:solidFill>
            </a:endParaRPr>
          </a:p>
          <a:p>
            <a:pPr algn="just">
              <a:defRPr/>
            </a:pPr>
            <a:r>
              <a:rPr lang="en-GB" altLang="fr-FR" sz="2000" b="1" u="sng" kern="0" dirty="0" err="1">
                <a:solidFill>
                  <a:schemeClr val="accent6">
                    <a:lumMod val="75000"/>
                  </a:schemeClr>
                </a:solidFill>
              </a:rPr>
              <a:t>En</a:t>
            </a:r>
            <a:r>
              <a:rPr lang="en-GB" altLang="fr-FR" sz="2000" b="1" u="sng" kern="0" dirty="0">
                <a:solidFill>
                  <a:schemeClr val="accent6">
                    <a:lumMod val="75000"/>
                  </a:schemeClr>
                </a:solidFill>
              </a:rPr>
              <a:t> </a:t>
            </a:r>
            <a:r>
              <a:rPr lang="en-GB" altLang="fr-FR" sz="2000" b="1" u="sng" kern="0" dirty="0" err="1">
                <a:solidFill>
                  <a:schemeClr val="accent6">
                    <a:lumMod val="75000"/>
                  </a:schemeClr>
                </a:solidFill>
              </a:rPr>
              <a:t>cas</a:t>
            </a:r>
            <a:r>
              <a:rPr lang="en-GB" altLang="fr-FR" sz="2000" b="1" u="sng" kern="0" dirty="0">
                <a:solidFill>
                  <a:schemeClr val="accent6">
                    <a:lumMod val="75000"/>
                  </a:schemeClr>
                </a:solidFill>
              </a:rPr>
              <a:t> </a:t>
            </a:r>
            <a:r>
              <a:rPr lang="en-GB" altLang="fr-FR" sz="2000" b="1" u="sng" kern="0" dirty="0" err="1">
                <a:solidFill>
                  <a:schemeClr val="accent6">
                    <a:lumMod val="75000"/>
                  </a:schemeClr>
                </a:solidFill>
              </a:rPr>
              <a:t>d'échec</a:t>
            </a:r>
            <a:r>
              <a:rPr lang="en-GB" altLang="fr-FR" sz="2000" b="1" u="sng" kern="0" dirty="0">
                <a:solidFill>
                  <a:schemeClr val="accent6">
                    <a:lumMod val="75000"/>
                  </a:schemeClr>
                </a:solidFill>
              </a:rPr>
              <a:t> au </a:t>
            </a:r>
            <a:r>
              <a:rPr lang="en-GB" altLang="fr-FR" sz="2000" b="1" u="sng" kern="0" dirty="0" err="1">
                <a:solidFill>
                  <a:schemeClr val="accent6">
                    <a:lumMod val="75000"/>
                  </a:schemeClr>
                </a:solidFill>
              </a:rPr>
              <a:t>TMsp</a:t>
            </a:r>
            <a:r>
              <a:rPr lang="en-GB" altLang="fr-FR" sz="2000" b="1" u="sng" kern="0" dirty="0">
                <a:solidFill>
                  <a:schemeClr val="accent6">
                    <a:lumMod val="75000"/>
                  </a:schemeClr>
                </a:solidFill>
              </a:rPr>
              <a:t>, </a:t>
            </a:r>
            <a:r>
              <a:rPr lang="en-GB" altLang="fr-FR" sz="2000" b="1" u="sng" kern="0" dirty="0" err="1">
                <a:solidFill>
                  <a:schemeClr val="accent6">
                    <a:lumMod val="75000"/>
                  </a:schemeClr>
                </a:solidFill>
              </a:rPr>
              <a:t>l'année</a:t>
            </a:r>
            <a:r>
              <a:rPr lang="en-GB" altLang="fr-FR" sz="2000" b="1" u="sng" kern="0" dirty="0">
                <a:solidFill>
                  <a:schemeClr val="accent6">
                    <a:lumMod val="75000"/>
                  </a:schemeClr>
                </a:solidFill>
              </a:rPr>
              <a:t> de MS ne </a:t>
            </a:r>
            <a:r>
              <a:rPr lang="en-GB" altLang="fr-FR" sz="2000" b="1" u="sng" kern="0" dirty="0" err="1">
                <a:solidFill>
                  <a:schemeClr val="accent6">
                    <a:lumMod val="75000"/>
                  </a:schemeClr>
                </a:solidFill>
              </a:rPr>
              <a:t>peut</a:t>
            </a:r>
            <a:r>
              <a:rPr lang="en-GB" altLang="fr-FR" sz="2000" b="1" u="sng" kern="0" dirty="0">
                <a:solidFill>
                  <a:schemeClr val="accent6">
                    <a:lumMod val="75000"/>
                  </a:schemeClr>
                </a:solidFill>
              </a:rPr>
              <a:t> </a:t>
            </a:r>
            <a:r>
              <a:rPr lang="en-GB" altLang="fr-FR" sz="2000" b="1" u="sng" kern="0" dirty="0" err="1">
                <a:solidFill>
                  <a:schemeClr val="accent6">
                    <a:lumMod val="75000"/>
                  </a:schemeClr>
                </a:solidFill>
              </a:rPr>
              <a:t>être</a:t>
            </a:r>
            <a:r>
              <a:rPr lang="en-GB" altLang="fr-FR" sz="2000" b="1" u="sng" kern="0" dirty="0">
                <a:solidFill>
                  <a:schemeClr val="accent6">
                    <a:lumMod val="75000"/>
                  </a:schemeClr>
                </a:solidFill>
              </a:rPr>
              <a:t> </a:t>
            </a:r>
            <a:r>
              <a:rPr lang="en-GB" altLang="fr-FR" sz="2000" b="1" u="sng" kern="0" dirty="0" err="1">
                <a:solidFill>
                  <a:schemeClr val="accent6">
                    <a:lumMod val="75000"/>
                  </a:schemeClr>
                </a:solidFill>
              </a:rPr>
              <a:t>répétée</a:t>
            </a:r>
            <a:r>
              <a:rPr lang="en-GB" altLang="fr-FR" sz="2000" kern="0" dirty="0"/>
              <a:t>. </a:t>
            </a:r>
            <a:r>
              <a:rPr lang="en-GB" altLang="fr-FR" sz="1600" i="1" kern="0" dirty="0"/>
              <a:t>Le travail de </a:t>
            </a:r>
            <a:r>
              <a:rPr lang="en-GB" altLang="fr-FR" sz="1600" i="1" kern="0" dirty="0" err="1"/>
              <a:t>maturité</a:t>
            </a:r>
            <a:r>
              <a:rPr lang="en-GB" altLang="fr-FR" sz="1600" i="1" kern="0" dirty="0"/>
              <a:t> </a:t>
            </a:r>
            <a:r>
              <a:rPr lang="en-GB" altLang="fr-FR" sz="1600" i="1" kern="0" dirty="0" err="1"/>
              <a:t>spécialisée</a:t>
            </a:r>
            <a:r>
              <a:rPr lang="en-GB" altLang="fr-FR" sz="1600" i="1" kern="0" dirty="0"/>
              <a:t> </a:t>
            </a:r>
            <a:r>
              <a:rPr lang="en-GB" altLang="fr-FR" sz="1600" i="1" kern="0" dirty="0" err="1"/>
              <a:t>peut</a:t>
            </a:r>
            <a:r>
              <a:rPr lang="en-GB" altLang="fr-FR" sz="1600" i="1" kern="0" dirty="0"/>
              <a:t> </a:t>
            </a:r>
            <a:r>
              <a:rPr lang="en-GB" altLang="fr-FR" sz="1600" i="1" kern="0" dirty="0" err="1"/>
              <a:t>être</a:t>
            </a:r>
            <a:r>
              <a:rPr lang="en-GB" altLang="fr-FR" sz="1600" i="1" kern="0" dirty="0"/>
              <a:t> </a:t>
            </a:r>
            <a:r>
              <a:rPr lang="en-GB" altLang="fr-FR" sz="1600" i="1" kern="0" dirty="0" err="1"/>
              <a:t>repris</a:t>
            </a:r>
            <a:r>
              <a:rPr lang="en-GB" altLang="fr-FR" sz="1600" i="1" kern="0" dirty="0"/>
              <a:t> </a:t>
            </a:r>
            <a:r>
              <a:rPr lang="en-GB" altLang="fr-FR" sz="1600" i="1" kern="0" dirty="0" err="1"/>
              <a:t>selon</a:t>
            </a:r>
            <a:r>
              <a:rPr lang="en-GB" altLang="fr-FR" sz="1600" i="1" kern="0" dirty="0"/>
              <a:t> les directives </a:t>
            </a:r>
            <a:r>
              <a:rPr lang="en-GB" altLang="fr-FR" sz="1600" i="1" kern="0" dirty="0" err="1"/>
              <a:t>prévues</a:t>
            </a:r>
            <a:r>
              <a:rPr lang="en-GB" altLang="fr-FR" sz="1600" i="1" kern="0" dirty="0"/>
              <a:t> </a:t>
            </a:r>
            <a:r>
              <a:rPr lang="en-GB" altLang="fr-FR" sz="1600" i="1" kern="0" dirty="0" err="1"/>
              <a:t>lors</a:t>
            </a:r>
            <a:r>
              <a:rPr lang="en-GB" altLang="fr-FR" sz="1600" i="1" kern="0" dirty="0"/>
              <a:t> </a:t>
            </a:r>
            <a:r>
              <a:rPr lang="en-GB" altLang="fr-FR" sz="1600" i="1" kern="0" dirty="0" err="1"/>
              <a:t>d'une</a:t>
            </a:r>
            <a:r>
              <a:rPr lang="en-GB" altLang="fr-FR" sz="1600" i="1" kern="0" dirty="0"/>
              <a:t> </a:t>
            </a:r>
            <a:r>
              <a:rPr lang="en-GB" altLang="fr-FR" sz="1600" i="1" kern="0" dirty="0" err="1"/>
              <a:t>remédiation</a:t>
            </a:r>
            <a:r>
              <a:rPr lang="en-GB" altLang="fr-FR" sz="1600" i="1" kern="0" dirty="0"/>
              <a:t> AVANT la </a:t>
            </a:r>
            <a:r>
              <a:rPr lang="en-GB" altLang="fr-FR" sz="1600" i="1" kern="0" dirty="0" err="1"/>
              <a:t>soutenance</a:t>
            </a:r>
            <a:r>
              <a:rPr lang="en-GB" altLang="fr-FR" sz="1600" i="1" kern="0" dirty="0"/>
              <a:t>.</a:t>
            </a:r>
            <a:endParaRPr lang="en-GB" altLang="fr-FR" sz="1800" i="1" kern="0" dirty="0"/>
          </a:p>
          <a:p>
            <a:pPr marL="457200" lvl="1" indent="0">
              <a:buNone/>
              <a:defRPr/>
            </a:pPr>
            <a:endParaRPr lang="fr-FR" altLang="fr-FR" sz="2400" kern="0" dirty="0"/>
          </a:p>
        </p:txBody>
      </p:sp>
      <p:sp>
        <p:nvSpPr>
          <p:cNvPr id="6"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32</a:t>
            </a:fld>
            <a:endParaRPr lang="en-US" dirty="0"/>
          </a:p>
        </p:txBody>
      </p:sp>
    </p:spTree>
    <p:extLst>
      <p:ext uri="{BB962C8B-B14F-4D97-AF65-F5344CB8AC3E}">
        <p14:creationId xmlns:p14="http://schemas.microsoft.com/office/powerpoint/2010/main" val="17522677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re 1"/>
          <p:cNvSpPr>
            <a:spLocks noGrp="1"/>
          </p:cNvSpPr>
          <p:nvPr>
            <p:ph type="title"/>
          </p:nvPr>
        </p:nvSpPr>
        <p:spPr>
          <a:xfrm>
            <a:off x="1919287" y="404813"/>
            <a:ext cx="9600359" cy="360362"/>
          </a:xfrm>
        </p:spPr>
        <p:txBody>
          <a:bodyPr>
            <a:normAutofit fontScale="90000"/>
          </a:bodyPr>
          <a:lstStyle/>
          <a:p>
            <a:pPr algn="ct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endParaRPr lang="fr-CH" altLang="fr-FR" sz="3600" dirty="0">
              <a:solidFill>
                <a:srgbClr val="92D050"/>
              </a:solidFill>
            </a:endParaRPr>
          </a:p>
        </p:txBody>
      </p:sp>
      <p:sp>
        <p:nvSpPr>
          <p:cNvPr id="5" name="Espace réservé du contenu 2"/>
          <p:cNvSpPr>
            <a:spLocks noGrp="1"/>
          </p:cNvSpPr>
          <p:nvPr>
            <p:ph idx="1"/>
          </p:nvPr>
        </p:nvSpPr>
        <p:spPr>
          <a:xfrm>
            <a:off x="2136281" y="2371582"/>
            <a:ext cx="8507413" cy="3988121"/>
          </a:xfrm>
        </p:spPr>
        <p:txBody>
          <a:bodyPr>
            <a:normAutofit/>
          </a:bodyPr>
          <a:lstStyle/>
          <a:p>
            <a:pPr algn="just">
              <a:buClr>
                <a:schemeClr val="tx1"/>
              </a:buClr>
              <a:defRPr/>
            </a:pPr>
            <a:r>
              <a:rPr lang="fr-FR" altLang="fr-FR" dirty="0">
                <a:latin typeface="Arial" panose="020B0604020202020204" pitchFamily="34" charset="0"/>
                <a:cs typeface="Arial" panose="020B0604020202020204" pitchFamily="34" charset="0"/>
              </a:rPr>
              <a:t>Passerelle DUBS</a:t>
            </a:r>
          </a:p>
          <a:p>
            <a:pPr algn="just">
              <a:buClr>
                <a:schemeClr val="tx1"/>
              </a:buClr>
              <a:defRPr/>
            </a:pPr>
            <a:endParaRPr lang="fr-FR" altLang="fr-FR" dirty="0">
              <a:latin typeface="Arial" panose="020B0604020202020204" pitchFamily="34" charset="0"/>
              <a:cs typeface="Arial" panose="020B0604020202020204" pitchFamily="34" charset="0"/>
            </a:endParaRPr>
          </a:p>
          <a:p>
            <a:pPr algn="just">
              <a:buClr>
                <a:schemeClr val="tx1"/>
              </a:buClr>
              <a:defRPr/>
            </a:pPr>
            <a:r>
              <a:rPr lang="fr-FR" altLang="fr-FR" dirty="0">
                <a:latin typeface="Arial" panose="020B0604020202020204" pitchFamily="34" charset="0"/>
                <a:cs typeface="Arial" panose="020B0604020202020204" pitchFamily="34" charset="0"/>
              </a:rPr>
              <a:t>Maturité gymnasiale</a:t>
            </a:r>
          </a:p>
          <a:p>
            <a:pPr algn="just">
              <a:buClr>
                <a:schemeClr val="tx1"/>
              </a:buClr>
              <a:defRPr/>
            </a:pPr>
            <a:endParaRPr lang="fr-FR" altLang="fr-FR" dirty="0">
              <a:latin typeface="Arial" panose="020B0604020202020204" pitchFamily="34" charset="0"/>
              <a:cs typeface="Arial" panose="020B0604020202020204" pitchFamily="34" charset="0"/>
            </a:endParaRPr>
          </a:p>
          <a:p>
            <a:pPr algn="just">
              <a:buClr>
                <a:schemeClr val="tx1"/>
              </a:buClr>
              <a:defRPr/>
            </a:pPr>
            <a:r>
              <a:rPr lang="fr-FR" altLang="fr-FR" dirty="0">
                <a:latin typeface="Arial" panose="020B0604020202020204" pitchFamily="34" charset="0"/>
                <a:cs typeface="Arial" panose="020B0604020202020204" pitchFamily="34" charset="0"/>
              </a:rPr>
              <a:t>Informations générales</a:t>
            </a:r>
          </a:p>
          <a:p>
            <a:pPr algn="just">
              <a:buClr>
                <a:schemeClr val="tx1"/>
              </a:buClr>
              <a:defRPr/>
            </a:pPr>
            <a:endParaRPr lang="fr-CH" altLang="fr-FR" dirty="0"/>
          </a:p>
        </p:txBody>
      </p:sp>
      <p:sp>
        <p:nvSpPr>
          <p:cNvPr id="3" name="Espace réservé du numéro de diapositive 2"/>
          <p:cNvSpPr>
            <a:spLocks noGrp="1"/>
          </p:cNvSpPr>
          <p:nvPr>
            <p:ph type="sldNum" sz="quarter" idx="12"/>
          </p:nvPr>
        </p:nvSpPr>
        <p:spPr/>
        <p:txBody>
          <a:bodyPr/>
          <a:lstStyle/>
          <a:p>
            <a:fld id="{69E57DC2-970A-4B3E-BB1C-7A09969E49DF}" type="slidenum">
              <a:rPr lang="en-US" smtClean="0"/>
              <a:t>33</a:t>
            </a:fld>
            <a:endParaRPr lang="en-US" dirty="0"/>
          </a:p>
        </p:txBody>
      </p:sp>
      <p:sp>
        <p:nvSpPr>
          <p:cNvPr id="7"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647273" y="472787"/>
            <a:ext cx="11354018" cy="646331"/>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rPr>
              <a:t>7. Collège pour </a:t>
            </a:r>
            <a:r>
              <a:rPr lang="en-US" sz="3600" b="1" dirty="0" err="1">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rPr>
              <a:t>Adultes</a:t>
            </a:r>
            <a:r>
              <a:rPr lang="en-US"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rPr>
              <a:t>      </a:t>
            </a:r>
            <a:endParaRPr lang="en-US" b="1"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0744347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re 1"/>
          <p:cNvSpPr>
            <a:spLocks noGrp="1"/>
          </p:cNvSpPr>
          <p:nvPr>
            <p:ph type="title"/>
          </p:nvPr>
        </p:nvSpPr>
        <p:spPr>
          <a:xfrm>
            <a:off x="1919287" y="404813"/>
            <a:ext cx="9600359" cy="360362"/>
          </a:xfrm>
        </p:spPr>
        <p:txBody>
          <a:bodyPr>
            <a:normAutofit fontScale="90000"/>
          </a:bodyPr>
          <a:lstStyle/>
          <a:p>
            <a:pPr algn="ct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endParaRPr lang="fr-CH" altLang="fr-FR" sz="3600" dirty="0">
              <a:solidFill>
                <a:srgbClr val="92D050"/>
              </a:solidFill>
            </a:endParaRPr>
          </a:p>
        </p:txBody>
      </p:sp>
      <p:sp>
        <p:nvSpPr>
          <p:cNvPr id="5" name="Espace réservé du contenu 2"/>
          <p:cNvSpPr>
            <a:spLocks noGrp="1"/>
          </p:cNvSpPr>
          <p:nvPr>
            <p:ph idx="1"/>
          </p:nvPr>
        </p:nvSpPr>
        <p:spPr>
          <a:xfrm>
            <a:off x="1786959" y="1241425"/>
            <a:ext cx="8507413" cy="5616575"/>
          </a:xfrm>
        </p:spPr>
        <p:txBody>
          <a:bodyPr/>
          <a:lstStyle/>
          <a:p>
            <a:pPr algn="just">
              <a:spcBef>
                <a:spcPts val="600"/>
              </a:spcBef>
              <a:spcAft>
                <a:spcPts val="600"/>
              </a:spcAft>
              <a:buClr>
                <a:schemeClr val="tx1"/>
              </a:buClr>
              <a:defRPr/>
            </a:pPr>
            <a:r>
              <a:rPr lang="fr-CH" altLang="fr-FR" sz="1600" dirty="0">
                <a:latin typeface="+mj-lt"/>
                <a:cs typeface="Arial" panose="020B0604020202020204" pitchFamily="34" charset="0"/>
              </a:rPr>
              <a:t>La passerelle DUBS est une année de cours préparatoire à un examen complémentaire. </a:t>
            </a:r>
          </a:p>
          <a:p>
            <a:pPr marL="0" indent="0" algn="just">
              <a:spcBef>
                <a:spcPts val="600"/>
              </a:spcBef>
              <a:spcAft>
                <a:spcPts val="600"/>
              </a:spcAft>
              <a:buClr>
                <a:srgbClr val="92D050"/>
              </a:buClr>
              <a:buNone/>
              <a:defRPr/>
            </a:pPr>
            <a:endParaRPr lang="fr-CH" altLang="fr-FR" sz="1600" dirty="0">
              <a:latin typeface="+mj-lt"/>
              <a:cs typeface="Arial" panose="020B0604020202020204" pitchFamily="34" charset="0"/>
            </a:endParaRPr>
          </a:p>
          <a:p>
            <a:pPr algn="just">
              <a:spcBef>
                <a:spcPts val="0"/>
              </a:spcBef>
              <a:spcAft>
                <a:spcPts val="0"/>
              </a:spcAft>
              <a:buClr>
                <a:schemeClr val="tx1"/>
              </a:buClr>
              <a:defRPr/>
            </a:pPr>
            <a:r>
              <a:rPr lang="fr-CH" altLang="fr-FR" sz="1600" dirty="0">
                <a:latin typeface="+mj-lt"/>
                <a:cs typeface="Arial" panose="020B0604020202020204" pitchFamily="34" charset="0"/>
              </a:rPr>
              <a:t>Certificat MS + examen complémentaire DUBS réussi </a:t>
            </a:r>
          </a:p>
          <a:p>
            <a:pPr algn="just">
              <a:spcBef>
                <a:spcPts val="0"/>
              </a:spcBef>
              <a:spcAft>
                <a:spcPts val="0"/>
              </a:spcAft>
              <a:buClr>
                <a:schemeClr val="tx1"/>
              </a:buClr>
              <a:defRPr/>
            </a:pPr>
            <a:endParaRPr lang="fr-CH" altLang="fr-FR" sz="1600" dirty="0">
              <a:latin typeface="+mj-lt"/>
              <a:cs typeface="Arial" panose="020B0604020202020204" pitchFamily="34" charset="0"/>
            </a:endParaRPr>
          </a:p>
          <a:p>
            <a:pPr marL="0" indent="0" algn="just">
              <a:spcBef>
                <a:spcPts val="0"/>
              </a:spcBef>
              <a:spcAft>
                <a:spcPts val="0"/>
              </a:spcAft>
              <a:buClr>
                <a:schemeClr val="tx1"/>
              </a:buClr>
              <a:buNone/>
              <a:defRPr/>
            </a:pPr>
            <a:r>
              <a:rPr lang="fr-CH" altLang="fr-FR" sz="1600" dirty="0">
                <a:latin typeface="+mj-lt"/>
                <a:cs typeface="Arial" panose="020B0604020202020204" pitchFamily="34" charset="0"/>
                <a:sym typeface="Wingdings" panose="05000000000000000000" pitchFamily="2" charset="2"/>
              </a:rPr>
              <a:t>     	</a:t>
            </a:r>
          </a:p>
          <a:p>
            <a:pPr marL="0" indent="0" algn="just">
              <a:spcBef>
                <a:spcPts val="0"/>
              </a:spcBef>
              <a:spcAft>
                <a:spcPts val="0"/>
              </a:spcAft>
              <a:buClr>
                <a:schemeClr val="tx1"/>
              </a:buClr>
              <a:buNone/>
              <a:defRPr/>
            </a:pPr>
            <a:r>
              <a:rPr lang="fr-CH" altLang="fr-FR" sz="1600" dirty="0">
                <a:latin typeface="+mj-lt"/>
                <a:cs typeface="Arial" panose="020B0604020202020204" pitchFamily="34" charset="0"/>
                <a:sym typeface="Wingdings" panose="05000000000000000000" pitchFamily="2" charset="2"/>
              </a:rPr>
              <a:t>            </a:t>
            </a:r>
            <a:r>
              <a:rPr lang="fr-CH" altLang="fr-FR" sz="1600" dirty="0">
                <a:latin typeface="+mj-lt"/>
                <a:cs typeface="Arial" panose="020B0604020202020204" pitchFamily="34" charset="0"/>
              </a:rPr>
              <a:t>admission dans une Haute Ecole </a:t>
            </a:r>
            <a:r>
              <a:rPr lang="fr-CH" altLang="fr-FR" sz="1600" dirty="0">
                <a:solidFill>
                  <a:schemeClr val="accent5">
                    <a:lumMod val="75000"/>
                  </a:schemeClr>
                </a:solidFill>
                <a:latin typeface="+mj-lt"/>
                <a:cs typeface="Arial" panose="020B0604020202020204" pitchFamily="34" charset="0"/>
              </a:rPr>
              <a:t>Universitaire</a:t>
            </a:r>
          </a:p>
          <a:p>
            <a:pPr marL="0" indent="0" algn="just">
              <a:spcBef>
                <a:spcPts val="0"/>
              </a:spcBef>
              <a:spcAft>
                <a:spcPts val="0"/>
              </a:spcAft>
              <a:buClr>
                <a:schemeClr val="tx1"/>
              </a:buClr>
              <a:buNone/>
              <a:defRPr/>
            </a:pPr>
            <a:r>
              <a:rPr lang="fr-CH" altLang="fr-FR" sz="1600" dirty="0">
                <a:solidFill>
                  <a:srgbClr val="92D050"/>
                </a:solidFill>
                <a:latin typeface="+mj-lt"/>
                <a:cs typeface="Arial" panose="020B0604020202020204" pitchFamily="34" charset="0"/>
              </a:rPr>
              <a:t> </a:t>
            </a:r>
            <a:r>
              <a:rPr lang="fr-CH" altLang="fr-FR" sz="1600" i="1" dirty="0">
                <a:latin typeface="+mj-lt"/>
                <a:cs typeface="Arial" panose="020B0604020202020204" pitchFamily="34" charset="0"/>
              </a:rPr>
              <a:t>(toutes les facultés des universités et des écoles polytechniques fédérales)</a:t>
            </a:r>
          </a:p>
          <a:p>
            <a:pPr marL="0" indent="0" algn="just">
              <a:spcBef>
                <a:spcPts val="0"/>
              </a:spcBef>
              <a:spcAft>
                <a:spcPts val="0"/>
              </a:spcAft>
              <a:buClr>
                <a:schemeClr val="tx1"/>
              </a:buClr>
              <a:buNone/>
              <a:defRPr/>
            </a:pPr>
            <a:endParaRPr lang="fr-FR" altLang="fr-FR" sz="1600" i="1" dirty="0">
              <a:latin typeface="+mj-lt"/>
              <a:cs typeface="Arial" panose="020B0604020202020204" pitchFamily="34" charset="0"/>
            </a:endParaRPr>
          </a:p>
          <a:p>
            <a:pPr algn="just">
              <a:spcBef>
                <a:spcPts val="600"/>
              </a:spcBef>
              <a:spcAft>
                <a:spcPts val="600"/>
              </a:spcAft>
              <a:buClr>
                <a:schemeClr val="tx1"/>
              </a:buClr>
              <a:defRPr/>
            </a:pPr>
            <a:r>
              <a:rPr lang="fr-FR" altLang="fr-FR" sz="1600" dirty="0">
                <a:latin typeface="+mj-lt"/>
                <a:cs typeface="Arial" panose="020B0604020202020204" pitchFamily="34" charset="0"/>
              </a:rPr>
              <a:t>La passerelle DUBS s'adresse aux élèves qui ont un projet d'études universitaires (5 ans d'études au minimum après le certificat de l'ECG). Une solide motivation, de très bons résultats scolaires et d'excellentes méthodes de travail sont nécessaires. </a:t>
            </a:r>
          </a:p>
          <a:p>
            <a:pPr>
              <a:spcBef>
                <a:spcPts val="600"/>
              </a:spcBef>
              <a:spcAft>
                <a:spcPts val="600"/>
              </a:spcAft>
              <a:buClr>
                <a:schemeClr val="tx1"/>
              </a:buClr>
              <a:defRPr/>
            </a:pPr>
            <a:r>
              <a:rPr lang="fr-CH" altLang="fr-FR" sz="1600" dirty="0">
                <a:solidFill>
                  <a:schemeClr val="accent5">
                    <a:lumMod val="75000"/>
                  </a:schemeClr>
                </a:solidFill>
                <a:latin typeface="+mj-lt"/>
                <a:cs typeface="Arial" panose="020B0604020202020204" pitchFamily="34" charset="0"/>
              </a:rPr>
              <a:t>Disciplines d'examen: </a:t>
            </a:r>
            <a:r>
              <a:rPr lang="fr-CH" altLang="fr-FR" sz="1600" dirty="0">
                <a:latin typeface="+mj-lt"/>
                <a:cs typeface="Arial" panose="020B0604020202020204" pitchFamily="34" charset="0"/>
              </a:rPr>
              <a:t>français, allemand ou anglais (niveau B2 selon CECR), mathématiques, sciences expérimentales (biologie, chimie, physique), sciences humaines (histoire, géographie)</a:t>
            </a:r>
            <a:endParaRPr lang="fr-CH" altLang="fr-FR" sz="1600" dirty="0">
              <a:solidFill>
                <a:srgbClr val="FF0000"/>
              </a:solidFill>
              <a:latin typeface="+mj-lt"/>
              <a:cs typeface="Arial" panose="020B0604020202020204" pitchFamily="34" charset="0"/>
            </a:endParaRPr>
          </a:p>
          <a:p>
            <a:pPr>
              <a:spcBef>
                <a:spcPts val="600"/>
              </a:spcBef>
              <a:spcAft>
                <a:spcPts val="0"/>
              </a:spcAft>
              <a:buClr>
                <a:schemeClr val="tx1"/>
              </a:buClr>
              <a:defRPr/>
            </a:pPr>
            <a:r>
              <a:rPr lang="fr-CH" altLang="fr-FR" sz="1600" dirty="0">
                <a:solidFill>
                  <a:schemeClr val="accent5">
                    <a:lumMod val="75000"/>
                  </a:schemeClr>
                </a:solidFill>
                <a:latin typeface="+mj-lt"/>
                <a:cs typeface="Arial" panose="020B0604020202020204" pitchFamily="34" charset="0"/>
              </a:rPr>
              <a:t>Recommandations à l'admission:</a:t>
            </a:r>
          </a:p>
          <a:p>
            <a:pPr marL="0" indent="0">
              <a:spcBef>
                <a:spcPts val="600"/>
              </a:spcBef>
              <a:spcAft>
                <a:spcPts val="0"/>
              </a:spcAft>
              <a:buClr>
                <a:schemeClr val="tx1"/>
              </a:buClr>
              <a:buNone/>
              <a:defRPr/>
            </a:pPr>
            <a:r>
              <a:rPr lang="fr-CH" altLang="fr-FR" sz="1600" dirty="0">
                <a:latin typeface="+mj-lt"/>
                <a:cs typeface="Arial" panose="020B0604020202020204" pitchFamily="34" charset="0"/>
              </a:rPr>
              <a:t>	- allemand (niveau B1 selon CECR)</a:t>
            </a:r>
          </a:p>
          <a:p>
            <a:pPr marL="800100" lvl="2" indent="0">
              <a:spcBef>
                <a:spcPts val="600"/>
              </a:spcBef>
              <a:spcAft>
                <a:spcPts val="0"/>
              </a:spcAft>
              <a:buClr>
                <a:schemeClr val="tx1"/>
              </a:buClr>
              <a:buNone/>
              <a:defRPr/>
            </a:pPr>
            <a:r>
              <a:rPr lang="fr-CH" altLang="fr-FR" sz="1600" dirty="0">
                <a:latin typeface="+mj-lt"/>
                <a:cs typeface="Arial" panose="020B0604020202020204" pitchFamily="34" charset="0"/>
              </a:rPr>
              <a:t>	- anglais (niveau B1 selon CECR)</a:t>
            </a:r>
          </a:p>
          <a:p>
            <a:pPr marL="800100" lvl="2" indent="0">
              <a:spcBef>
                <a:spcPts val="600"/>
              </a:spcBef>
              <a:spcAft>
                <a:spcPts val="0"/>
              </a:spcAft>
              <a:buClr>
                <a:schemeClr val="tx1"/>
              </a:buClr>
              <a:buNone/>
              <a:defRPr/>
            </a:pPr>
            <a:r>
              <a:rPr lang="fr-CH" altLang="fr-FR" sz="1600" dirty="0">
                <a:latin typeface="+mj-lt"/>
                <a:cs typeface="Arial" panose="020B0604020202020204" pitchFamily="34" charset="0"/>
              </a:rPr>
              <a:t>	- bon niveau en français et en mathématiques</a:t>
            </a:r>
          </a:p>
          <a:p>
            <a:pPr algn="just">
              <a:buClr>
                <a:srgbClr val="3366FF"/>
              </a:buClr>
              <a:defRPr/>
            </a:pPr>
            <a:endParaRPr lang="fr-FR" altLang="fr-FR" sz="1600" dirty="0">
              <a:latin typeface="+mj-lt"/>
              <a:cs typeface="Arial" panose="020B0604020202020204" pitchFamily="34" charset="0"/>
            </a:endParaRPr>
          </a:p>
          <a:p>
            <a:pPr algn="just">
              <a:buClr>
                <a:srgbClr val="3366FF"/>
              </a:buClr>
              <a:defRPr/>
            </a:pPr>
            <a:endParaRPr lang="fr-CH" altLang="fr-FR" sz="2400" dirty="0">
              <a:latin typeface="+mj-lt"/>
            </a:endParaRPr>
          </a:p>
        </p:txBody>
      </p:sp>
      <p:sp>
        <p:nvSpPr>
          <p:cNvPr id="3" name="Espace réservé du numéro de diapositive 2"/>
          <p:cNvSpPr>
            <a:spLocks noGrp="1"/>
          </p:cNvSpPr>
          <p:nvPr>
            <p:ph type="sldNum" sz="quarter" idx="12"/>
          </p:nvPr>
        </p:nvSpPr>
        <p:spPr/>
        <p:txBody>
          <a:bodyPr/>
          <a:lstStyle/>
          <a:p>
            <a:fld id="{69E57DC2-970A-4B3E-BB1C-7A09969E49DF}" type="slidenum">
              <a:rPr lang="en-US" smtClean="0"/>
              <a:t>34</a:t>
            </a:fld>
            <a:endParaRPr lang="en-US" dirty="0"/>
          </a:p>
        </p:txBody>
      </p:sp>
      <p:sp>
        <p:nvSpPr>
          <p:cNvPr id="6"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863030" y="404813"/>
            <a:ext cx="10576338" cy="646331"/>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rPr>
              <a:t>7. Collège pour </a:t>
            </a:r>
            <a:r>
              <a:rPr lang="en-US" sz="3600" b="1" dirty="0" err="1">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rPr>
              <a:t>Adultes</a:t>
            </a:r>
            <a:r>
              <a:rPr lang="en-US"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rPr>
              <a:t>               </a:t>
            </a:r>
            <a:r>
              <a:rPr lang="en-US" b="1" dirty="0" err="1">
                <a:ln w="12700">
                  <a:solidFill>
                    <a:schemeClr val="tx2">
                      <a:satMod val="155000"/>
                    </a:schemeClr>
                  </a:solidFill>
                  <a:prstDash val="solid"/>
                </a:ln>
                <a:effectLst>
                  <a:outerShdw blurRad="41275" dist="20320" dir="1800000" algn="tl" rotWithShape="0">
                    <a:srgbClr val="000000">
                      <a:alpha val="40000"/>
                    </a:srgbClr>
                  </a:outerShdw>
                </a:effectLst>
              </a:rPr>
              <a:t>Passerelle</a:t>
            </a:r>
            <a:r>
              <a:rPr lang="en-US" b="1" dirty="0">
                <a:ln w="12700">
                  <a:solidFill>
                    <a:schemeClr val="tx2">
                      <a:satMod val="155000"/>
                    </a:schemeClr>
                  </a:solidFill>
                  <a:prstDash val="solid"/>
                </a:ln>
                <a:effectLst>
                  <a:outerShdw blurRad="41275" dist="20320" dir="1800000" algn="tl" rotWithShape="0">
                    <a:srgbClr val="000000">
                      <a:alpha val="40000"/>
                    </a:srgbClr>
                  </a:outerShdw>
                </a:effectLst>
              </a:rPr>
              <a:t> DUBS</a:t>
            </a:r>
          </a:p>
        </p:txBody>
      </p:sp>
      <p:sp>
        <p:nvSpPr>
          <p:cNvPr id="7" name="Flèche vers le bas 6">
            <a:extLst>
              <a:ext uri="{FF2B5EF4-FFF2-40B4-BE49-F238E27FC236}">
                <a16:creationId xmlns:a16="http://schemas.microsoft.com/office/drawing/2014/main" id="{7CD4E943-16AB-33DC-CDB7-27E68CBDBE38}"/>
              </a:ext>
            </a:extLst>
          </p:cNvPr>
          <p:cNvSpPr/>
          <p:nvPr/>
        </p:nvSpPr>
        <p:spPr>
          <a:xfrm>
            <a:off x="4239559" y="2462212"/>
            <a:ext cx="287338" cy="3159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CH"/>
          </a:p>
        </p:txBody>
      </p:sp>
    </p:spTree>
    <p:extLst>
      <p:ext uri="{BB962C8B-B14F-4D97-AF65-F5344CB8AC3E}">
        <p14:creationId xmlns:p14="http://schemas.microsoft.com/office/powerpoint/2010/main" val="3550474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re 1"/>
          <p:cNvSpPr>
            <a:spLocks noGrp="1"/>
          </p:cNvSpPr>
          <p:nvPr>
            <p:ph type="title"/>
          </p:nvPr>
        </p:nvSpPr>
        <p:spPr>
          <a:xfrm>
            <a:off x="1919288" y="404813"/>
            <a:ext cx="8229600" cy="360362"/>
          </a:xfrm>
        </p:spPr>
        <p:txBody>
          <a:bodyPr>
            <a:normAutofit fontScale="90000"/>
          </a:bodyPr>
          <a:lstStyle/>
          <a:p>
            <a:pPr algn="ct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endParaRPr lang="fr-CH" altLang="fr-FR" sz="3600" dirty="0">
              <a:solidFill>
                <a:srgbClr val="92D050"/>
              </a:solidFill>
            </a:endParaRPr>
          </a:p>
        </p:txBody>
      </p:sp>
      <p:sp>
        <p:nvSpPr>
          <p:cNvPr id="3" name="Espace réservé du numéro de diapositive 2"/>
          <p:cNvSpPr>
            <a:spLocks noGrp="1"/>
          </p:cNvSpPr>
          <p:nvPr>
            <p:ph type="sldNum" sz="quarter" idx="12"/>
          </p:nvPr>
        </p:nvSpPr>
        <p:spPr/>
        <p:txBody>
          <a:bodyPr/>
          <a:lstStyle/>
          <a:p>
            <a:fld id="{69E57DC2-970A-4B3E-BB1C-7A09969E49DF}" type="slidenum">
              <a:rPr lang="en-US" smtClean="0"/>
              <a:t>35</a:t>
            </a:fld>
            <a:endParaRPr lang="en-US" dirty="0"/>
          </a:p>
        </p:txBody>
      </p:sp>
      <p:sp>
        <p:nvSpPr>
          <p:cNvPr id="6"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647273" y="472787"/>
            <a:ext cx="11354018" cy="646331"/>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rPr>
              <a:t>7. Collège pour </a:t>
            </a:r>
            <a:r>
              <a:rPr lang="en-US" sz="3600" b="1" dirty="0" err="1">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rPr>
              <a:t>Adultes</a:t>
            </a:r>
            <a:r>
              <a:rPr lang="en-US"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rPr>
              <a:t>               </a:t>
            </a:r>
            <a:r>
              <a:rPr lang="en-US" b="1" dirty="0" err="1">
                <a:ln w="12700">
                  <a:solidFill>
                    <a:schemeClr val="tx2">
                      <a:satMod val="155000"/>
                    </a:schemeClr>
                  </a:solidFill>
                  <a:prstDash val="solid"/>
                </a:ln>
                <a:effectLst>
                  <a:outerShdw blurRad="41275" dist="20320" dir="1800000" algn="tl" rotWithShape="0">
                    <a:srgbClr val="000000">
                      <a:alpha val="40000"/>
                    </a:srgbClr>
                  </a:outerShdw>
                </a:effectLst>
              </a:rPr>
              <a:t>Maturité</a:t>
            </a:r>
            <a:r>
              <a:rPr lang="en-US" b="1" dirty="0">
                <a:ln w="12700">
                  <a:solidFill>
                    <a:schemeClr val="tx2">
                      <a:satMod val="155000"/>
                    </a:schemeClr>
                  </a:solidFill>
                  <a:prstDash val="solid"/>
                </a:ln>
                <a:effectLst>
                  <a:outerShdw blurRad="41275" dist="20320" dir="1800000" algn="tl" rotWithShape="0">
                    <a:srgbClr val="000000">
                      <a:alpha val="40000"/>
                    </a:srgbClr>
                  </a:outerShdw>
                </a:effectLst>
              </a:rPr>
              <a:t> </a:t>
            </a:r>
            <a:r>
              <a:rPr lang="en-US" b="1" dirty="0" err="1">
                <a:ln w="12700">
                  <a:solidFill>
                    <a:schemeClr val="tx2">
                      <a:satMod val="155000"/>
                    </a:schemeClr>
                  </a:solidFill>
                  <a:prstDash val="solid"/>
                </a:ln>
                <a:effectLst>
                  <a:outerShdw blurRad="41275" dist="20320" dir="1800000" algn="tl" rotWithShape="0">
                    <a:srgbClr val="000000">
                      <a:alpha val="40000"/>
                    </a:srgbClr>
                  </a:outerShdw>
                </a:effectLst>
              </a:rPr>
              <a:t>Gymnasiale</a:t>
            </a:r>
            <a:endParaRPr lang="en-US" b="1"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sp>
        <p:nvSpPr>
          <p:cNvPr id="8" name="Espace réservé du contenu 2"/>
          <p:cNvSpPr>
            <a:spLocks noGrp="1"/>
          </p:cNvSpPr>
          <p:nvPr>
            <p:ph idx="1"/>
          </p:nvPr>
        </p:nvSpPr>
        <p:spPr>
          <a:xfrm>
            <a:off x="969008" y="1418340"/>
            <a:ext cx="10319881" cy="5616575"/>
          </a:xfrm>
        </p:spPr>
        <p:txBody>
          <a:bodyPr>
            <a:normAutofit/>
          </a:bodyPr>
          <a:lstStyle/>
          <a:p>
            <a:pPr algn="just">
              <a:spcBef>
                <a:spcPts val="600"/>
              </a:spcBef>
              <a:spcAft>
                <a:spcPts val="600"/>
              </a:spcAft>
              <a:buClr>
                <a:schemeClr val="tx1"/>
              </a:buClr>
              <a:defRPr/>
            </a:pPr>
            <a:r>
              <a:rPr lang="fr-CH" altLang="fr-FR" sz="1800" dirty="0">
                <a:latin typeface="Arial" panose="020B0604020202020204" pitchFamily="34" charset="0"/>
                <a:cs typeface="Arial" panose="020B0604020202020204" pitchFamily="34" charset="0"/>
              </a:rPr>
              <a:t>La formation gymnasiale proposée par le COPAD, se déroule sur 3 ans et repose sur un système articulé autour de différentes disciplines et de choix d’options:</a:t>
            </a:r>
          </a:p>
          <a:p>
            <a:pPr lvl="1" algn="just">
              <a:spcBef>
                <a:spcPts val="600"/>
              </a:spcBef>
              <a:spcAft>
                <a:spcPts val="600"/>
              </a:spcAft>
              <a:buClr>
                <a:schemeClr val="tx1"/>
              </a:buClr>
              <a:defRPr/>
            </a:pPr>
            <a:r>
              <a:rPr lang="fr-CH" altLang="fr-FR" sz="1800" u="sng" dirty="0">
                <a:solidFill>
                  <a:schemeClr val="accent5">
                    <a:lumMod val="75000"/>
                  </a:schemeClr>
                </a:solidFill>
                <a:latin typeface="Arial" panose="020B0604020202020204" pitchFamily="34" charset="0"/>
                <a:cs typeface="Arial" panose="020B0604020202020204" pitchFamily="34" charset="0"/>
              </a:rPr>
              <a:t>Disciplines fondamentales</a:t>
            </a:r>
            <a:r>
              <a:rPr lang="fr-CH" altLang="fr-FR" sz="1800" dirty="0">
                <a:solidFill>
                  <a:schemeClr val="accent5">
                    <a:lumMod val="75000"/>
                  </a:schemeClr>
                </a:solidFill>
                <a:latin typeface="Arial" panose="020B0604020202020204" pitchFamily="34" charset="0"/>
                <a:cs typeface="Arial" panose="020B0604020202020204" pitchFamily="34" charset="0"/>
              </a:rPr>
              <a:t> </a:t>
            </a:r>
            <a:r>
              <a:rPr lang="fr-CH" altLang="fr-FR" sz="1800" dirty="0">
                <a:solidFill>
                  <a:srgbClr val="92D050"/>
                </a:solidFill>
                <a:latin typeface="Arial" panose="020B0604020202020204" pitchFamily="34" charset="0"/>
                <a:cs typeface="Arial" panose="020B0604020202020204" pitchFamily="34" charset="0"/>
              </a:rPr>
              <a:t>: </a:t>
            </a:r>
            <a:r>
              <a:rPr lang="fr-CH" altLang="fr-FR" sz="1800" dirty="0">
                <a:latin typeface="Arial" panose="020B0604020202020204" pitchFamily="34" charset="0"/>
                <a:cs typeface="Arial" panose="020B0604020202020204" pitchFamily="34" charset="0"/>
              </a:rPr>
              <a:t>français, deux langues (allemand, anglais ou italien), mathématiques, sciences expérimentales (biologie, chimie, physique), sciences humaines (histoire, géographie), arts.</a:t>
            </a:r>
          </a:p>
          <a:p>
            <a:pPr lvl="1" algn="just">
              <a:spcBef>
                <a:spcPts val="600"/>
              </a:spcBef>
              <a:spcAft>
                <a:spcPts val="600"/>
              </a:spcAft>
              <a:buClr>
                <a:schemeClr val="tx1"/>
              </a:buClr>
              <a:defRPr/>
            </a:pPr>
            <a:r>
              <a:rPr lang="fr-CH" altLang="fr-FR" sz="1800" u="sng" dirty="0">
                <a:solidFill>
                  <a:schemeClr val="accent5">
                    <a:lumMod val="75000"/>
                  </a:schemeClr>
                </a:solidFill>
                <a:latin typeface="Arial" panose="020B0604020202020204" pitchFamily="34" charset="0"/>
                <a:cs typeface="Arial" panose="020B0604020202020204" pitchFamily="34" charset="0"/>
              </a:rPr>
              <a:t>Option spécifique</a:t>
            </a:r>
            <a:r>
              <a:rPr lang="fr-CH" altLang="fr-FR" sz="1800" dirty="0">
                <a:solidFill>
                  <a:schemeClr val="accent5">
                    <a:lumMod val="75000"/>
                  </a:schemeClr>
                </a:solidFill>
                <a:latin typeface="Arial" panose="020B0604020202020204" pitchFamily="34" charset="0"/>
                <a:cs typeface="Arial" panose="020B0604020202020204" pitchFamily="34" charset="0"/>
              </a:rPr>
              <a:t> : </a:t>
            </a:r>
            <a:r>
              <a:rPr lang="fr-CH" altLang="fr-FR" sz="1800" dirty="0">
                <a:latin typeface="Arial" panose="020B0604020202020204" pitchFamily="34" charset="0"/>
                <a:cs typeface="Arial" panose="020B0604020202020204" pitchFamily="34" charset="0"/>
              </a:rPr>
              <a:t>Chimie/biologie, physique/application des maths (avec MA niveau avancé), arts visuels, économie/droit. </a:t>
            </a:r>
          </a:p>
          <a:p>
            <a:pPr lvl="1" algn="just">
              <a:spcBef>
                <a:spcPts val="600"/>
              </a:spcBef>
              <a:spcAft>
                <a:spcPts val="600"/>
              </a:spcAft>
              <a:buClr>
                <a:schemeClr val="tx1"/>
              </a:buClr>
              <a:defRPr/>
            </a:pPr>
            <a:r>
              <a:rPr lang="fr-CH" altLang="fr-FR" sz="1800" u="sng" dirty="0">
                <a:solidFill>
                  <a:schemeClr val="accent5">
                    <a:lumMod val="75000"/>
                  </a:schemeClr>
                </a:solidFill>
                <a:latin typeface="Arial" panose="020B0604020202020204" pitchFamily="34" charset="0"/>
                <a:cs typeface="Arial" panose="020B0604020202020204" pitchFamily="34" charset="0"/>
              </a:rPr>
              <a:t>Option complémentaire</a:t>
            </a:r>
            <a:r>
              <a:rPr lang="fr-CH" altLang="fr-FR" sz="1800" dirty="0">
                <a:solidFill>
                  <a:schemeClr val="accent5">
                    <a:lumMod val="75000"/>
                  </a:schemeClr>
                </a:solidFill>
                <a:latin typeface="Arial" panose="020B0604020202020204" pitchFamily="34" charset="0"/>
                <a:cs typeface="Arial" panose="020B0604020202020204" pitchFamily="34" charset="0"/>
              </a:rPr>
              <a:t> </a:t>
            </a:r>
            <a:r>
              <a:rPr lang="fr-CH" altLang="fr-FR" sz="1800" dirty="0">
                <a:latin typeface="Arial" panose="020B0604020202020204" pitchFamily="34" charset="0"/>
                <a:cs typeface="Arial" panose="020B0604020202020204" pitchFamily="34" charset="0"/>
              </a:rPr>
              <a:t>: renforcement d’une discipline ou discipline transversale. </a:t>
            </a:r>
          </a:p>
          <a:p>
            <a:pPr lvl="1" algn="just">
              <a:spcBef>
                <a:spcPts val="600"/>
              </a:spcBef>
              <a:spcAft>
                <a:spcPts val="600"/>
              </a:spcAft>
              <a:buClr>
                <a:schemeClr val="tx1"/>
              </a:buClr>
              <a:defRPr/>
            </a:pPr>
            <a:r>
              <a:rPr lang="fr-CH" altLang="fr-FR" sz="1800" u="sng" dirty="0">
                <a:solidFill>
                  <a:schemeClr val="accent5">
                    <a:lumMod val="75000"/>
                  </a:schemeClr>
                </a:solidFill>
                <a:latin typeface="Arial" panose="020B0604020202020204" pitchFamily="34" charset="0"/>
                <a:cs typeface="Arial" panose="020B0604020202020204" pitchFamily="34" charset="0"/>
              </a:rPr>
              <a:t>Un travail de maturité </a:t>
            </a:r>
            <a:r>
              <a:rPr lang="fr-CH" altLang="fr-FR" sz="1800" dirty="0">
                <a:latin typeface="Arial" panose="020B0604020202020204" pitchFamily="34" charset="0"/>
                <a:cs typeface="Arial" panose="020B0604020202020204" pitchFamily="34" charset="0"/>
              </a:rPr>
              <a:t>: travail rédigé entre la 2e et la 3e et faisant l’objet d’un dossier écrit et d’une soutenance orale. </a:t>
            </a:r>
          </a:p>
          <a:p>
            <a:pPr algn="just">
              <a:spcBef>
                <a:spcPts val="600"/>
              </a:spcBef>
              <a:spcAft>
                <a:spcPts val="600"/>
              </a:spcAft>
              <a:buClr>
                <a:schemeClr val="tx1"/>
              </a:buClr>
              <a:defRPr/>
            </a:pPr>
            <a:r>
              <a:rPr lang="fr-CH" altLang="fr-FR" sz="1800" dirty="0">
                <a:latin typeface="Arial" panose="020B0604020202020204" pitchFamily="34" charset="0"/>
                <a:cs typeface="Arial" panose="020B0604020202020204" pitchFamily="34" charset="0"/>
              </a:rPr>
              <a:t>La maturité, obtenue après 3 ans d’études, est reconnue sur le plan fédéral et permet l’immatriculation dans toutes les facultés des universités et des écoles polytechniques fédérales.</a:t>
            </a:r>
          </a:p>
          <a:p>
            <a:pPr algn="just">
              <a:spcBef>
                <a:spcPts val="600"/>
              </a:spcBef>
              <a:spcAft>
                <a:spcPts val="600"/>
              </a:spcAft>
              <a:buClr>
                <a:schemeClr val="tx1"/>
              </a:buClr>
              <a:defRPr/>
            </a:pPr>
            <a:r>
              <a:rPr lang="fr-CH" altLang="fr-FR" sz="1800" dirty="0">
                <a:latin typeface="Arial" panose="020B0604020202020204" pitchFamily="34" charset="0"/>
                <a:cs typeface="Arial" panose="020B0604020202020204" pitchFamily="34" charset="0"/>
              </a:rPr>
              <a:t>Les élèves ayant </a:t>
            </a:r>
            <a:r>
              <a:rPr lang="fr-CH" altLang="fr-FR" sz="1800" u="sng" dirty="0">
                <a:latin typeface="Arial" panose="020B0604020202020204" pitchFamily="34" charset="0"/>
                <a:cs typeface="Arial" panose="020B0604020202020204" pitchFamily="34" charset="0"/>
              </a:rPr>
              <a:t>obtenu leur certificat à l’ECG </a:t>
            </a:r>
            <a:r>
              <a:rPr lang="fr-CH" altLang="fr-FR" sz="1800" dirty="0">
                <a:latin typeface="Arial" panose="020B0604020202020204" pitchFamily="34" charset="0"/>
                <a:cs typeface="Arial" panose="020B0604020202020204" pitchFamily="34" charset="0"/>
              </a:rPr>
              <a:t>rentrent en principe en 1</a:t>
            </a:r>
            <a:r>
              <a:rPr lang="fr-CH" altLang="fr-FR" sz="1800" baseline="30000" dirty="0">
                <a:latin typeface="Arial" panose="020B0604020202020204" pitchFamily="34" charset="0"/>
                <a:cs typeface="Arial" panose="020B0604020202020204" pitchFamily="34" charset="0"/>
              </a:rPr>
              <a:t>e</a:t>
            </a:r>
            <a:r>
              <a:rPr lang="fr-CH" altLang="fr-FR" sz="1800" dirty="0">
                <a:latin typeface="Arial" panose="020B0604020202020204" pitchFamily="34" charset="0"/>
                <a:cs typeface="Arial" panose="020B0604020202020204" pitchFamily="34" charset="0"/>
              </a:rPr>
              <a:t> année gymnasiale. Dans les cas de bons certificats ECG, la direction du COPAD peut proposer des tests d'admission pour une entrée en 2</a:t>
            </a:r>
            <a:r>
              <a:rPr lang="fr-CH" altLang="fr-FR" sz="1800" baseline="30000" dirty="0">
                <a:latin typeface="Arial" panose="020B0604020202020204" pitchFamily="34" charset="0"/>
                <a:cs typeface="Arial" panose="020B0604020202020204" pitchFamily="34" charset="0"/>
              </a:rPr>
              <a:t>e</a:t>
            </a:r>
            <a:r>
              <a:rPr lang="fr-CH" altLang="fr-FR" sz="1800" dirty="0">
                <a:latin typeface="Arial" panose="020B0604020202020204" pitchFamily="34" charset="0"/>
                <a:cs typeface="Arial" panose="020B0604020202020204" pitchFamily="34" charset="0"/>
              </a:rPr>
              <a:t> année.</a:t>
            </a:r>
          </a:p>
          <a:p>
            <a:pPr algn="just">
              <a:buClr>
                <a:schemeClr val="tx1"/>
              </a:buClr>
              <a:defRPr/>
            </a:pPr>
            <a:endParaRPr lang="fr-FR" altLang="fr-FR" sz="1800" dirty="0">
              <a:latin typeface="Arial" panose="020B0604020202020204" pitchFamily="34" charset="0"/>
              <a:cs typeface="Arial" panose="020B0604020202020204" pitchFamily="34" charset="0"/>
            </a:endParaRPr>
          </a:p>
          <a:p>
            <a:pPr algn="just">
              <a:buClr>
                <a:srgbClr val="3366FF"/>
              </a:buClr>
              <a:defRPr/>
            </a:pPr>
            <a:endParaRPr lang="fr-CH" altLang="fr-FR" sz="1800" dirty="0"/>
          </a:p>
        </p:txBody>
      </p:sp>
    </p:spTree>
    <p:extLst>
      <p:ext uri="{BB962C8B-B14F-4D97-AF65-F5344CB8AC3E}">
        <p14:creationId xmlns:p14="http://schemas.microsoft.com/office/powerpoint/2010/main" val="30391841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re 1"/>
          <p:cNvSpPr>
            <a:spLocks noGrp="1"/>
          </p:cNvSpPr>
          <p:nvPr>
            <p:ph type="title"/>
          </p:nvPr>
        </p:nvSpPr>
        <p:spPr>
          <a:xfrm>
            <a:off x="1919288" y="404813"/>
            <a:ext cx="8229600" cy="360362"/>
          </a:xfrm>
        </p:spPr>
        <p:txBody>
          <a:bodyPr>
            <a:normAutofit fontScale="90000"/>
          </a:bodyPr>
          <a:lstStyle/>
          <a:p>
            <a:pPr algn="ct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endParaRPr lang="fr-CH" altLang="fr-FR" sz="3600" dirty="0">
              <a:solidFill>
                <a:srgbClr val="92D050"/>
              </a:solidFill>
            </a:endParaRPr>
          </a:p>
        </p:txBody>
      </p:sp>
      <p:sp>
        <p:nvSpPr>
          <p:cNvPr id="3" name="Espace réservé du numéro de diapositive 2"/>
          <p:cNvSpPr>
            <a:spLocks noGrp="1"/>
          </p:cNvSpPr>
          <p:nvPr>
            <p:ph type="sldNum" sz="quarter" idx="12"/>
          </p:nvPr>
        </p:nvSpPr>
        <p:spPr/>
        <p:txBody>
          <a:bodyPr/>
          <a:lstStyle/>
          <a:p>
            <a:fld id="{69E57DC2-970A-4B3E-BB1C-7A09969E49DF}" type="slidenum">
              <a:rPr lang="en-US" smtClean="0"/>
              <a:t>36</a:t>
            </a:fld>
            <a:endParaRPr lang="en-US" dirty="0"/>
          </a:p>
        </p:txBody>
      </p:sp>
      <p:sp>
        <p:nvSpPr>
          <p:cNvPr id="6"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554804" y="517962"/>
            <a:ext cx="10890607" cy="646331"/>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rPr>
              <a:t>7. </a:t>
            </a:r>
            <a:r>
              <a:rPr lang="en-US" sz="3600" b="1" dirty="0" err="1">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rPr>
              <a:t>Collège</a:t>
            </a:r>
            <a:r>
              <a:rPr lang="en-US"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rPr>
              <a:t> pour </a:t>
            </a:r>
            <a:r>
              <a:rPr lang="en-US" sz="3600" b="1" dirty="0" err="1">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rPr>
              <a:t>Adultes</a:t>
            </a:r>
            <a:r>
              <a:rPr lang="en-US"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rPr>
              <a:t>         </a:t>
            </a:r>
            <a:r>
              <a:rPr lang="en-US" b="1" dirty="0" err="1">
                <a:ln w="12700">
                  <a:solidFill>
                    <a:schemeClr val="tx2">
                      <a:satMod val="155000"/>
                    </a:schemeClr>
                  </a:solidFill>
                  <a:prstDash val="solid"/>
                </a:ln>
                <a:effectLst>
                  <a:outerShdw blurRad="41275" dist="20320" dir="1800000" algn="tl" rotWithShape="0">
                    <a:srgbClr val="000000">
                      <a:alpha val="40000"/>
                    </a:srgbClr>
                  </a:outerShdw>
                </a:effectLst>
              </a:rPr>
              <a:t>Informations</a:t>
            </a:r>
            <a:r>
              <a:rPr lang="en-US" b="1" dirty="0">
                <a:ln w="12700">
                  <a:solidFill>
                    <a:schemeClr val="tx2">
                      <a:satMod val="155000"/>
                    </a:schemeClr>
                  </a:solidFill>
                  <a:prstDash val="solid"/>
                </a:ln>
                <a:effectLst>
                  <a:outerShdw blurRad="41275" dist="20320" dir="1800000" algn="tl" rotWithShape="0">
                    <a:srgbClr val="000000">
                      <a:alpha val="40000"/>
                    </a:srgbClr>
                  </a:outerShdw>
                </a:effectLst>
              </a:rPr>
              <a:t> </a:t>
            </a:r>
            <a:r>
              <a:rPr lang="en-US" b="1" dirty="0" err="1">
                <a:ln w="12700">
                  <a:solidFill>
                    <a:schemeClr val="tx2">
                      <a:satMod val="155000"/>
                    </a:schemeClr>
                  </a:solidFill>
                  <a:prstDash val="solid"/>
                </a:ln>
                <a:effectLst>
                  <a:outerShdw blurRad="41275" dist="20320" dir="1800000" algn="tl" rotWithShape="0">
                    <a:srgbClr val="000000">
                      <a:alpha val="40000"/>
                    </a:srgbClr>
                  </a:outerShdw>
                </a:effectLst>
              </a:rPr>
              <a:t>générales</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a:t>
            </a:r>
          </a:p>
        </p:txBody>
      </p:sp>
      <p:sp>
        <p:nvSpPr>
          <p:cNvPr id="8" name="Espace réservé du contenu 2"/>
          <p:cNvSpPr>
            <a:spLocks noGrp="1"/>
          </p:cNvSpPr>
          <p:nvPr>
            <p:ph idx="1"/>
          </p:nvPr>
        </p:nvSpPr>
        <p:spPr>
          <a:xfrm>
            <a:off x="1253067" y="1707591"/>
            <a:ext cx="10192344" cy="5027317"/>
          </a:xfrm>
        </p:spPr>
        <p:txBody>
          <a:bodyPr>
            <a:normAutofit/>
          </a:bodyPr>
          <a:lstStyle/>
          <a:p>
            <a:pPr algn="just">
              <a:spcBef>
                <a:spcPts val="600"/>
              </a:spcBef>
              <a:spcAft>
                <a:spcPts val="600"/>
              </a:spcAft>
              <a:buClr>
                <a:schemeClr val="tx1"/>
              </a:buClr>
              <a:defRPr/>
            </a:pPr>
            <a:r>
              <a:rPr lang="fr-CH" altLang="fr-FR" dirty="0">
                <a:latin typeface="Arial" panose="020B0604020202020204" pitchFamily="34" charset="0"/>
                <a:cs typeface="Arial" panose="020B0604020202020204" pitchFamily="34" charset="0"/>
              </a:rPr>
              <a:t>Toute inscription dans une des filières du COPAD se fait via le site : </a:t>
            </a:r>
            <a:r>
              <a:rPr lang="fr-CH" altLang="fr-FR" dirty="0">
                <a:latin typeface="Arial" panose="020B0604020202020204" pitchFamily="34" charset="0"/>
                <a:cs typeface="Arial" panose="020B0604020202020204" pitchFamily="34" charset="0"/>
                <a:hlinkClick r:id="rId2"/>
              </a:rPr>
              <a:t>https://edu.ge.ch/secondaire2/copad/inscriptions</a:t>
            </a:r>
            <a:r>
              <a:rPr lang="fr-CH" altLang="fr-FR" dirty="0">
                <a:latin typeface="Arial" panose="020B0604020202020204" pitchFamily="34" charset="0"/>
                <a:cs typeface="Arial" panose="020B0604020202020204" pitchFamily="34" charset="0"/>
              </a:rPr>
              <a:t>      courant février-mars.</a:t>
            </a:r>
          </a:p>
          <a:p>
            <a:pPr algn="just">
              <a:spcBef>
                <a:spcPts val="600"/>
              </a:spcBef>
              <a:spcAft>
                <a:spcPts val="600"/>
              </a:spcAft>
              <a:buClr>
                <a:schemeClr val="tx1"/>
              </a:buClr>
              <a:defRPr/>
            </a:pPr>
            <a:r>
              <a:rPr lang="fr-CH" altLang="fr-FR" dirty="0">
                <a:latin typeface="Arial" panose="020B0604020202020204" pitchFamily="34" charset="0"/>
                <a:cs typeface="Arial" panose="020B0604020202020204" pitchFamily="34" charset="0"/>
              </a:rPr>
              <a:t>La finalisation des inscriptions a lieu après un entretien individuel avec un ou une membre de la direction.</a:t>
            </a:r>
          </a:p>
          <a:p>
            <a:pPr algn="just">
              <a:spcBef>
                <a:spcPts val="600"/>
              </a:spcBef>
              <a:spcAft>
                <a:spcPts val="600"/>
              </a:spcAft>
              <a:buClr>
                <a:schemeClr val="tx1"/>
              </a:buClr>
              <a:defRPr/>
            </a:pPr>
            <a:r>
              <a:rPr lang="fr-CH" altLang="fr-FR" dirty="0">
                <a:latin typeface="Arial" panose="020B0604020202020204" pitchFamily="34" charset="0"/>
                <a:cs typeface="Arial" panose="020B0604020202020204" pitchFamily="34" charset="0"/>
              </a:rPr>
              <a:t>Des tests d’admission peuvent vous être nécessaires suite après cet entretien pour valider votre inscription dans une filière.</a:t>
            </a:r>
          </a:p>
          <a:p>
            <a:pPr algn="just">
              <a:spcBef>
                <a:spcPts val="600"/>
              </a:spcBef>
              <a:spcAft>
                <a:spcPts val="600"/>
              </a:spcAft>
              <a:buClr>
                <a:schemeClr val="tx1"/>
              </a:buClr>
              <a:defRPr/>
            </a:pPr>
            <a:r>
              <a:rPr lang="fr-CH" altLang="fr-FR" dirty="0">
                <a:latin typeface="Arial" panose="020B0604020202020204" pitchFamily="34" charset="0"/>
                <a:cs typeface="Arial" panose="020B0604020202020204" pitchFamily="34" charset="0"/>
              </a:rPr>
              <a:t>Prochaines séances d’information du COPAD : Elles seront indiquées sur le site du COPAD autour de la mi-novembre.</a:t>
            </a:r>
          </a:p>
          <a:p>
            <a:pPr lvl="1" algn="just">
              <a:spcBef>
                <a:spcPts val="600"/>
              </a:spcBef>
              <a:spcAft>
                <a:spcPts val="600"/>
              </a:spcAft>
              <a:buClr>
                <a:schemeClr val="tx1"/>
              </a:buClr>
              <a:defRPr/>
            </a:pPr>
            <a:r>
              <a:rPr lang="fr-CH" altLang="fr-FR" dirty="0">
                <a:latin typeface="Arial" panose="020B0604020202020204" pitchFamily="34" charset="0"/>
                <a:cs typeface="Arial" panose="020B0604020202020204" pitchFamily="34" charset="0"/>
              </a:rPr>
              <a:t>Pour toutes informations ou questions, veuillez contacter directement le secrétariat du COPAD</a:t>
            </a:r>
            <a:endParaRPr lang="fr-FR" altLang="fr-FR" dirty="0">
              <a:latin typeface="Arial" panose="020B0604020202020204" pitchFamily="34" charset="0"/>
              <a:cs typeface="Arial" panose="020B0604020202020204" pitchFamily="34" charset="0"/>
            </a:endParaRPr>
          </a:p>
          <a:p>
            <a:pPr algn="just">
              <a:spcBef>
                <a:spcPts val="600"/>
              </a:spcBef>
              <a:spcAft>
                <a:spcPts val="600"/>
              </a:spcAft>
              <a:buClr>
                <a:schemeClr val="tx1"/>
              </a:buClr>
              <a:defRPr/>
            </a:pPr>
            <a:endParaRPr lang="fr-FR" altLang="fr-FR" dirty="0">
              <a:latin typeface="Arial" panose="020B0604020202020204" pitchFamily="34" charset="0"/>
              <a:cs typeface="Arial" panose="020B0604020202020204" pitchFamily="34" charset="0"/>
            </a:endParaRPr>
          </a:p>
          <a:p>
            <a:pPr algn="just">
              <a:buClr>
                <a:srgbClr val="3366FF"/>
              </a:buClr>
              <a:defRPr/>
            </a:pPr>
            <a:endParaRPr lang="fr-CH" altLang="fr-F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75180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1992313" y="1255735"/>
            <a:ext cx="8229600" cy="534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896" tIns="50798" rIns="88896" bIns="50798" numCol="1" anchor="t" anchorCtr="0" compatLnSpc="1">
            <a:prstTxWarp prst="textNoShape">
              <a:avLst/>
            </a:prstTxWarp>
          </a:bodyPr>
          <a:lstStyle>
            <a:lvl1pPr marL="342900" indent="-342900" algn="l" rtl="0" eaLnBrk="1" fontAlgn="base" hangingPunct="1">
              <a:spcBef>
                <a:spcPct val="20000"/>
              </a:spcBef>
              <a:spcAft>
                <a:spcPct val="0"/>
              </a:spcAft>
              <a:buSzPct val="9500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sz="16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spcBef>
                <a:spcPct val="0"/>
              </a:spcBef>
              <a:buSzTx/>
              <a:defRPr/>
            </a:pPr>
            <a:r>
              <a:rPr lang="fr-FR" sz="1800" kern="0" dirty="0">
                <a:sym typeface="Helvetica" pitchFamily="34" charset="0"/>
              </a:rPr>
              <a:t>Site de l'Ecole de culture générale Ella-Maillart: </a:t>
            </a:r>
            <a:r>
              <a:rPr lang="fr-FR" altLang="fr-FR" sz="1800" dirty="0">
                <a:solidFill>
                  <a:srgbClr val="00B050"/>
                </a:solidFill>
                <a:latin typeface="Arial" pitchFamily="34" charset="0"/>
                <a:cs typeface="Arial" pitchFamily="34" charset="0"/>
                <a:sym typeface="Helvetica" pitchFamily="6" charset="0"/>
                <a:hlinkClick r:id="rId2"/>
              </a:rPr>
              <a:t>https://edu.ge.ch/secondaire2/maill/bienvenue-lecg-ella-maillart</a:t>
            </a:r>
            <a:endParaRPr lang="fr-FR" altLang="fr-FR" sz="1800" dirty="0">
              <a:solidFill>
                <a:srgbClr val="00B050"/>
              </a:solidFill>
              <a:latin typeface="Arial" pitchFamily="34" charset="0"/>
              <a:cs typeface="Arial" pitchFamily="34" charset="0"/>
              <a:sym typeface="Helvetica" pitchFamily="6" charset="0"/>
            </a:endParaRPr>
          </a:p>
          <a:p>
            <a:pPr marL="0" indent="0" defTabSz="1300163">
              <a:spcBef>
                <a:spcPts val="600"/>
              </a:spcBef>
              <a:spcAft>
                <a:spcPts val="600"/>
              </a:spcAft>
              <a:buClr>
                <a:srgbClr val="000000"/>
              </a:buClr>
              <a:buNone/>
              <a:defRPr/>
            </a:pPr>
            <a:endParaRPr lang="fr-FR" sz="1800" u="sng" kern="0" dirty="0">
              <a:solidFill>
                <a:srgbClr val="3366FF"/>
              </a:solidFill>
              <a:latin typeface="Helvetica" pitchFamily="34" charset="0"/>
              <a:sym typeface="Helvetica" pitchFamily="34" charset="0"/>
            </a:endParaRPr>
          </a:p>
          <a:p>
            <a:pPr>
              <a:spcBef>
                <a:spcPct val="0"/>
              </a:spcBef>
              <a:buSzTx/>
              <a:defRPr/>
            </a:pPr>
            <a:r>
              <a:rPr lang="fr-FR" altLang="fr-FR" sz="1800" dirty="0">
                <a:latin typeface="Arial" pitchFamily="34" charset="0"/>
                <a:cs typeface="Arial" pitchFamily="34" charset="0"/>
              </a:rPr>
              <a:t>Présentations des Maturités spécialisées à télécharger sur: </a:t>
            </a:r>
          </a:p>
          <a:p>
            <a:pPr marL="0" indent="0">
              <a:spcBef>
                <a:spcPct val="0"/>
              </a:spcBef>
              <a:buSzTx/>
              <a:buNone/>
              <a:defRPr/>
            </a:pPr>
            <a:r>
              <a:rPr lang="fr-FR" altLang="fr-FR" sz="1800" dirty="0">
                <a:solidFill>
                  <a:schemeClr val="accent5">
                    <a:lumMod val="75000"/>
                  </a:schemeClr>
                </a:solidFill>
                <a:latin typeface="Arial" pitchFamily="34" charset="0"/>
                <a:cs typeface="Arial" pitchFamily="34" charset="0"/>
                <a:hlinkClick r:id="rId3"/>
              </a:rPr>
              <a:t>https://www.ge.ch/document/brochure-maturites-specialisees-ecole-culture-generale-geneve</a:t>
            </a:r>
            <a:endParaRPr lang="fr-FR" altLang="fr-FR" sz="1800" dirty="0">
              <a:solidFill>
                <a:schemeClr val="accent5">
                  <a:lumMod val="75000"/>
                </a:schemeClr>
              </a:solidFill>
              <a:latin typeface="Arial" pitchFamily="34" charset="0"/>
              <a:cs typeface="Arial" pitchFamily="34" charset="0"/>
            </a:endParaRPr>
          </a:p>
          <a:p>
            <a:pPr marL="0" indent="0" defTabSz="1300163">
              <a:spcBef>
                <a:spcPts val="600"/>
              </a:spcBef>
              <a:spcAft>
                <a:spcPts val="600"/>
              </a:spcAft>
              <a:buClr>
                <a:srgbClr val="000000"/>
              </a:buClr>
              <a:buNone/>
              <a:defRPr/>
            </a:pPr>
            <a:endParaRPr lang="fr-FR" sz="1800" u="sng" kern="0" dirty="0">
              <a:solidFill>
                <a:srgbClr val="3366FF"/>
              </a:solidFill>
              <a:latin typeface="Helvetica" pitchFamily="34" charset="0"/>
              <a:sym typeface="Helvetica" pitchFamily="34" charset="0"/>
            </a:endParaRPr>
          </a:p>
          <a:p>
            <a:pPr>
              <a:spcBef>
                <a:spcPct val="0"/>
              </a:spcBef>
              <a:buClr>
                <a:srgbClr val="008000"/>
              </a:buClr>
              <a:buSzTx/>
              <a:defRPr/>
            </a:pPr>
            <a:r>
              <a:rPr lang="fr-FR" sz="1800" kern="0" dirty="0">
                <a:sym typeface="Helvetica" pitchFamily="34" charset="0"/>
              </a:rPr>
              <a:t>Brochures, éditées par le DIP, disponibles sur internet à l'adresse: </a:t>
            </a:r>
            <a:r>
              <a:rPr lang="fr-FR" altLang="fr-FR" sz="1800" dirty="0">
                <a:latin typeface="Arial" pitchFamily="34" charset="0"/>
                <a:cs typeface="Arial" pitchFamily="34" charset="0"/>
                <a:sym typeface="Helvetica" pitchFamily="6" charset="0"/>
                <a:hlinkClick r:id="rId4"/>
              </a:rPr>
              <a:t>https://edu.ge.ch/enseignement/esii-enseignement-secondaire-ii/ecg-ecole-de-culture-generale</a:t>
            </a:r>
            <a:endParaRPr lang="fr-FR" altLang="fr-FR" sz="1800" dirty="0">
              <a:latin typeface="Arial" pitchFamily="34" charset="0"/>
              <a:cs typeface="Arial" pitchFamily="34" charset="0"/>
              <a:sym typeface="Helvetica" pitchFamily="6" charset="0"/>
            </a:endParaRPr>
          </a:p>
          <a:p>
            <a:pPr marL="0" indent="0" defTabSz="1300163">
              <a:spcBef>
                <a:spcPts val="600"/>
              </a:spcBef>
              <a:spcAft>
                <a:spcPts val="600"/>
              </a:spcAft>
              <a:buClr>
                <a:srgbClr val="000000"/>
              </a:buClr>
              <a:buNone/>
              <a:defRPr/>
            </a:pPr>
            <a:endParaRPr lang="fr-FR" sz="1800" kern="0" dirty="0">
              <a:solidFill>
                <a:srgbClr val="3366FF"/>
              </a:solidFill>
              <a:sym typeface="Helvetica" pitchFamily="34" charset="0"/>
            </a:endParaRPr>
          </a:p>
          <a:p>
            <a:pPr marL="96838" indent="-96838" defTabSz="1300163">
              <a:spcBef>
                <a:spcPts val="600"/>
              </a:spcBef>
              <a:spcAft>
                <a:spcPts val="600"/>
              </a:spcAft>
              <a:buClr>
                <a:srgbClr val="000000"/>
              </a:buClr>
              <a:buFont typeface="ArialMT" charset="0"/>
              <a:buChar char="•"/>
              <a:defRPr/>
            </a:pPr>
            <a:r>
              <a:rPr lang="fr-FR" sz="1800" kern="0" dirty="0">
                <a:sym typeface="Helvetica" pitchFamily="34" charset="0"/>
              </a:rPr>
              <a:t>    Site de la </a:t>
            </a:r>
            <a:r>
              <a:rPr lang="fr-FR" sz="1800" kern="0" dirty="0" err="1">
                <a:sym typeface="Helvetica" pitchFamily="34" charset="0"/>
              </a:rPr>
              <a:t>HEdS</a:t>
            </a:r>
            <a:r>
              <a:rPr lang="fr-FR" sz="1800" kern="0" dirty="0">
                <a:sym typeface="Helvetica" pitchFamily="34" charset="0"/>
              </a:rPr>
              <a:t>:</a:t>
            </a:r>
            <a:r>
              <a:rPr lang="fr-FR" sz="1800" kern="0" dirty="0">
                <a:solidFill>
                  <a:srgbClr val="009999"/>
                </a:solidFill>
                <a:sym typeface="Helvetica" pitchFamily="34" charset="0"/>
              </a:rPr>
              <a:t> </a:t>
            </a:r>
            <a:r>
              <a:rPr lang="fr-FR" sz="1800" u="sng" kern="0" dirty="0">
                <a:solidFill>
                  <a:srgbClr val="3366FF"/>
                </a:solidFill>
                <a:sym typeface="Helvetica" pitchFamily="34" charset="0"/>
                <a:hlinkClick r:id="rId5"/>
              </a:rPr>
              <a:t>https://www.hesge.ch/heds/</a:t>
            </a:r>
            <a:endParaRPr lang="fr-FR" sz="1800" u="sng" kern="0" dirty="0">
              <a:solidFill>
                <a:srgbClr val="3366FF"/>
              </a:solidFill>
              <a:sym typeface="Helvetica" pitchFamily="34" charset="0"/>
            </a:endParaRPr>
          </a:p>
          <a:p>
            <a:pPr defTabSz="1300163">
              <a:spcBef>
                <a:spcPts val="600"/>
              </a:spcBef>
              <a:spcAft>
                <a:spcPts val="600"/>
              </a:spcAft>
              <a:buClr>
                <a:srgbClr val="000000"/>
              </a:buClr>
              <a:defRPr/>
            </a:pPr>
            <a:r>
              <a:rPr lang="fr-FR" altLang="fr-FR" sz="1800" dirty="0">
                <a:latin typeface="Arial" pitchFamily="34" charset="0"/>
                <a:cs typeface="Arial" pitchFamily="34" charset="0"/>
                <a:sym typeface="Helvetica" pitchFamily="6" charset="0"/>
              </a:rPr>
              <a:t>Site du CFP santé: </a:t>
            </a:r>
            <a:r>
              <a:rPr lang="fr-FR" sz="1800" u="sng" kern="0" dirty="0">
                <a:solidFill>
                  <a:srgbClr val="3366FF"/>
                </a:solidFill>
                <a:sym typeface="Helvetica" pitchFamily="34" charset="0"/>
              </a:rPr>
              <a:t>https://edu.ge.ch/secondaire2/cfpsa/accueil</a:t>
            </a:r>
          </a:p>
          <a:p>
            <a:pPr defTabSz="1300163">
              <a:spcBef>
                <a:spcPts val="600"/>
              </a:spcBef>
              <a:spcAft>
                <a:spcPts val="600"/>
              </a:spcAft>
              <a:buClr>
                <a:srgbClr val="000000"/>
              </a:buClr>
              <a:defRPr/>
            </a:pPr>
            <a:r>
              <a:rPr lang="fr-FR" altLang="fr-FR" sz="1800" dirty="0">
                <a:latin typeface="Arial" pitchFamily="34" charset="0"/>
                <a:cs typeface="Arial" pitchFamily="34" charset="0"/>
                <a:sym typeface="Helvetica" pitchFamily="6" charset="0"/>
              </a:rPr>
              <a:t>Site de la cité des métiers de Genève : </a:t>
            </a:r>
            <a:r>
              <a:rPr lang="fr-FR" altLang="fr-FR" sz="1800" dirty="0">
                <a:latin typeface="Arial" pitchFamily="34" charset="0"/>
                <a:cs typeface="Arial" pitchFamily="34" charset="0"/>
                <a:sym typeface="Helvetica" pitchFamily="6" charset="0"/>
                <a:hlinkClick r:id="rId6"/>
              </a:rPr>
              <a:t>https://www.citedesmetiers.ch/</a:t>
            </a:r>
            <a:endParaRPr lang="fr-FR" sz="1800" kern="0" dirty="0">
              <a:solidFill>
                <a:srgbClr val="3366FF"/>
              </a:solidFill>
              <a:sym typeface="Helvetica" pitchFamily="34" charset="0"/>
            </a:endParaRPr>
          </a:p>
          <a:p>
            <a:pPr defTabSz="1300163">
              <a:spcBef>
                <a:spcPts val="600"/>
              </a:spcBef>
              <a:spcAft>
                <a:spcPts val="600"/>
              </a:spcAft>
              <a:buClr>
                <a:srgbClr val="000000"/>
              </a:buClr>
              <a:buFont typeface="Arial" pitchFamily="34" charset="0"/>
              <a:buChar char="•"/>
              <a:defRPr/>
            </a:pPr>
            <a:r>
              <a:rPr lang="fr-FR" sz="1800" kern="0" dirty="0">
                <a:latin typeface="Helvetica" pitchFamily="34" charset="0"/>
                <a:sym typeface="Helvetica" pitchFamily="34" charset="0"/>
              </a:rPr>
              <a:t>Site de l'orientation: </a:t>
            </a:r>
            <a:r>
              <a:rPr lang="fr-FR" sz="1800" u="sng" kern="0" dirty="0">
                <a:solidFill>
                  <a:srgbClr val="3366FF"/>
                </a:solidFill>
                <a:sym typeface="Helvetica" pitchFamily="34" charset="0"/>
              </a:rPr>
              <a:t>www.orientation.ch/</a:t>
            </a:r>
            <a:endParaRPr lang="fr-FR" sz="1800" u="sng" kern="0" dirty="0">
              <a:solidFill>
                <a:srgbClr val="3366FF"/>
              </a:solidFill>
              <a:latin typeface="Helvetica" pitchFamily="34" charset="0"/>
              <a:sym typeface="Helvetica" pitchFamily="34" charset="0"/>
            </a:endParaRPr>
          </a:p>
          <a:p>
            <a:pPr marL="96838" indent="-96838" defTabSz="1300163">
              <a:lnSpc>
                <a:spcPct val="80000"/>
              </a:lnSpc>
              <a:spcBef>
                <a:spcPts val="700"/>
              </a:spcBef>
              <a:buNone/>
              <a:defRPr/>
            </a:pPr>
            <a:endParaRPr lang="fr-FR" sz="1700" b="1" kern="0" dirty="0">
              <a:solidFill>
                <a:srgbClr val="6600FF"/>
              </a:solidFill>
              <a:effectLst>
                <a:outerShdw blurRad="38100" dist="38100" dir="2700000" algn="tl">
                  <a:srgbClr val="C0C0C0"/>
                </a:outerShdw>
              </a:effectLst>
              <a:latin typeface="Helvetica" pitchFamily="34" charset="0"/>
              <a:sym typeface="Helvetica" pitchFamily="34" charset="0"/>
            </a:endParaRPr>
          </a:p>
          <a:p>
            <a:pPr marL="96838" indent="-96838" defTabSz="1300163">
              <a:lnSpc>
                <a:spcPct val="80000"/>
              </a:lnSpc>
              <a:spcBef>
                <a:spcPts val="700"/>
              </a:spcBef>
              <a:buNone/>
              <a:defRPr/>
            </a:pPr>
            <a:endParaRPr lang="fr-FR" sz="1900" kern="0" dirty="0">
              <a:cs typeface="Arial" pitchFamily="34" charset="0"/>
              <a:sym typeface="Arial" pitchFamily="34" charset="0"/>
            </a:endParaRPr>
          </a:p>
          <a:p>
            <a:pPr marL="96838" indent="-96838" defTabSz="1300163">
              <a:lnSpc>
                <a:spcPct val="80000"/>
              </a:lnSpc>
              <a:spcBef>
                <a:spcPts val="700"/>
              </a:spcBef>
              <a:buNone/>
              <a:defRPr/>
            </a:pPr>
            <a:endParaRPr lang="fr-FR" sz="1900" kern="0" dirty="0">
              <a:cs typeface="Arial" pitchFamily="34" charset="0"/>
              <a:sym typeface="Arial" pitchFamily="34" charset="0"/>
            </a:endParaRPr>
          </a:p>
          <a:p>
            <a:pPr marL="96838" indent="-96838" defTabSz="1300163">
              <a:lnSpc>
                <a:spcPct val="80000"/>
              </a:lnSpc>
              <a:spcBef>
                <a:spcPts val="700"/>
              </a:spcBef>
              <a:buNone/>
              <a:defRPr/>
            </a:pPr>
            <a:endParaRPr lang="fr-FR" sz="1900" kern="0" dirty="0">
              <a:cs typeface="Arial" pitchFamily="34" charset="0"/>
              <a:sym typeface="Arial" pitchFamily="34" charset="0"/>
            </a:endParaRPr>
          </a:p>
        </p:txBody>
      </p:sp>
      <p:sp>
        <p:nvSpPr>
          <p:cNvPr id="2" name="TextBox 2">
            <a:extLst>
              <a:ext uri="{FF2B5EF4-FFF2-40B4-BE49-F238E27FC236}">
                <a16:creationId xmlns:a16="http://schemas.microsoft.com/office/drawing/2014/main" id="{BFD5A62F-0453-1044-3E5F-281DD30EF5BB}"/>
              </a:ext>
            </a:extLst>
          </p:cNvPr>
          <p:cNvSpPr txBox="1">
            <a:spLocks noChangeArrowheads="1"/>
          </p:cNvSpPr>
          <p:nvPr/>
        </p:nvSpPr>
        <p:spPr bwMode="auto">
          <a:xfrm>
            <a:off x="554804" y="517962"/>
            <a:ext cx="10890607" cy="646331"/>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rPr>
              <a:t>8. Documents </a:t>
            </a:r>
            <a:r>
              <a:rPr lang="en-US" sz="3600" b="1" dirty="0" err="1">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rPr>
              <a:t>utiles</a:t>
            </a:r>
            <a:r>
              <a:rPr lang="en-US" sz="3600" b="1"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rPr>
              <a:t> et site </a:t>
            </a:r>
            <a:r>
              <a:rPr lang="en-US" sz="3600" b="1" dirty="0" err="1">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rPr>
              <a:t>d'inrofmation</a:t>
            </a:r>
            <a:endPar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endParaRPr>
          </a:p>
        </p:txBody>
      </p:sp>
      <p:sp>
        <p:nvSpPr>
          <p:cNvPr id="4" name="Espace réservé du numéro de diapositive 4"/>
          <p:cNvSpPr>
            <a:spLocks noGrp="1"/>
          </p:cNvSpPr>
          <p:nvPr>
            <p:ph type="sldNum" sz="quarter" idx="12"/>
          </p:nvPr>
        </p:nvSpPr>
        <p:spPr>
          <a:xfrm>
            <a:off x="9472736" y="6453386"/>
            <a:ext cx="1596292" cy="404614"/>
          </a:xfrm>
        </p:spPr>
        <p:txBody>
          <a:bodyPr/>
          <a:lstStyle/>
          <a:p>
            <a:fld id="{69E57DC2-970A-4B3E-BB1C-7A09969E49DF}" type="slidenum">
              <a:rPr lang="en-US" smtClean="0"/>
              <a:t>37</a:t>
            </a:fld>
            <a:endParaRPr lang="en-US" dirty="0"/>
          </a:p>
        </p:txBody>
      </p:sp>
    </p:spTree>
    <p:extLst>
      <p:ext uri="{BB962C8B-B14F-4D97-AF65-F5344CB8AC3E}">
        <p14:creationId xmlns:p14="http://schemas.microsoft.com/office/powerpoint/2010/main" val="42350175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69E57DC2-970A-4B3E-BB1C-7A09969E49DF}" type="slidenum">
              <a:rPr lang="en-US" smtClean="0"/>
              <a:t>38</a:t>
            </a:fld>
            <a:endParaRPr lang="en-US" dirty="0"/>
          </a:p>
        </p:txBody>
      </p:sp>
      <p:pic>
        <p:nvPicPr>
          <p:cNvPr id="3078" name="Picture 2"/>
          <p:cNvPicPr>
            <a:picLocks noChangeAspect="1" noChangeArrowheads="1"/>
          </p:cNvPicPr>
          <p:nvPr/>
        </p:nvPicPr>
        <p:blipFill>
          <a:blip r:embed="rId2"/>
          <a:srcRect/>
          <a:stretch>
            <a:fillRect/>
          </a:stretch>
        </p:blipFill>
        <p:spPr bwMode="auto">
          <a:xfrm>
            <a:off x="5235576" y="1958975"/>
            <a:ext cx="709613"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5127" name="ZoneTexte 11"/>
          <p:cNvSpPr txBox="1">
            <a:spLocks noChangeArrowheads="1"/>
          </p:cNvSpPr>
          <p:nvPr/>
        </p:nvSpPr>
        <p:spPr bwMode="auto">
          <a:xfrm>
            <a:off x="2167734" y="245856"/>
            <a:ext cx="75549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5000"/>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SzTx/>
              <a:buFontTx/>
              <a:buNone/>
            </a:pPr>
            <a:r>
              <a:rPr lang="fr-CH" altLang="fr-FR" sz="3600" dirty="0">
                <a:solidFill>
                  <a:srgbClr val="FF0000"/>
                </a:solidFill>
              </a:rPr>
              <a:t>ATTENTION</a:t>
            </a:r>
          </a:p>
        </p:txBody>
      </p:sp>
      <p:sp>
        <p:nvSpPr>
          <p:cNvPr id="5128" name="ZoneTexte 12"/>
          <p:cNvSpPr txBox="1">
            <a:spLocks noChangeArrowheads="1"/>
          </p:cNvSpPr>
          <p:nvPr/>
        </p:nvSpPr>
        <p:spPr bwMode="auto">
          <a:xfrm>
            <a:off x="1724027" y="2212226"/>
            <a:ext cx="8442325" cy="187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5000"/>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SzTx/>
              <a:buFontTx/>
              <a:buNone/>
            </a:pPr>
            <a:r>
              <a:rPr lang="fr-CH" altLang="fr-FR" sz="3600" dirty="0"/>
              <a:t>Séance d'information obligatoire sur </a:t>
            </a:r>
          </a:p>
          <a:p>
            <a:pPr algn="ctr" eaLnBrk="1" hangingPunct="1">
              <a:spcBef>
                <a:spcPct val="0"/>
              </a:spcBef>
              <a:buSzTx/>
              <a:buFontTx/>
              <a:buNone/>
            </a:pPr>
            <a:r>
              <a:rPr lang="fr-CH" altLang="fr-FR" sz="3600" dirty="0"/>
              <a:t>la maturité spécialisée</a:t>
            </a:r>
          </a:p>
          <a:p>
            <a:pPr algn="ctr" eaLnBrk="1" hangingPunct="1">
              <a:spcBef>
                <a:spcPct val="0"/>
              </a:spcBef>
              <a:buSzTx/>
              <a:buFontTx/>
              <a:buNone/>
            </a:pPr>
            <a:r>
              <a:rPr lang="fr-CH" altLang="fr-FR" sz="4400" b="1" dirty="0">
                <a:solidFill>
                  <a:schemeClr val="accent6">
                    <a:lumMod val="75000"/>
                  </a:schemeClr>
                </a:solidFill>
              </a:rPr>
              <a:t>SANTE</a:t>
            </a:r>
          </a:p>
        </p:txBody>
      </p:sp>
      <p:sp>
        <p:nvSpPr>
          <p:cNvPr id="5133" name="ZoneTexte 14"/>
          <p:cNvSpPr txBox="1">
            <a:spLocks noChangeArrowheads="1"/>
          </p:cNvSpPr>
          <p:nvPr/>
        </p:nvSpPr>
        <p:spPr bwMode="auto">
          <a:xfrm>
            <a:off x="2818091" y="1102306"/>
            <a:ext cx="62541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SzPct val="95000"/>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SzTx/>
              <a:buFontTx/>
              <a:buNone/>
            </a:pPr>
            <a:r>
              <a:rPr lang="fr-CH" altLang="fr-FR" sz="3600" dirty="0">
                <a:solidFill>
                  <a:srgbClr val="FF0000"/>
                </a:solidFill>
              </a:rPr>
              <a:t>Aux élèves de 3</a:t>
            </a:r>
            <a:r>
              <a:rPr lang="fr-CH" altLang="fr-FR" sz="3600" baseline="30000" dirty="0">
                <a:solidFill>
                  <a:srgbClr val="FF0000"/>
                </a:solidFill>
              </a:rPr>
              <a:t>e</a:t>
            </a:r>
            <a:r>
              <a:rPr lang="fr-CH" altLang="fr-FR" sz="3600" dirty="0">
                <a:solidFill>
                  <a:srgbClr val="FF0000"/>
                </a:solidFill>
              </a:rPr>
              <a:t> année</a:t>
            </a:r>
          </a:p>
        </p:txBody>
      </p:sp>
      <p:sp>
        <p:nvSpPr>
          <p:cNvPr id="5" name="ZoneTexte 15">
            <a:extLst>
              <a:ext uri="{FF2B5EF4-FFF2-40B4-BE49-F238E27FC236}">
                <a16:creationId xmlns:a16="http://schemas.microsoft.com/office/drawing/2014/main" id="{8472BAA8-5360-688A-86EE-E406215C4DCD}"/>
              </a:ext>
            </a:extLst>
          </p:cNvPr>
          <p:cNvSpPr txBox="1">
            <a:spLocks noChangeArrowheads="1"/>
          </p:cNvSpPr>
          <p:nvPr/>
        </p:nvSpPr>
        <p:spPr bwMode="auto">
          <a:xfrm>
            <a:off x="1978418" y="4671648"/>
            <a:ext cx="793354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SzPct val="95000"/>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SzTx/>
              <a:buNone/>
            </a:pPr>
            <a:r>
              <a:rPr lang="fr-CH" altLang="fr-FR" sz="3600" dirty="0">
                <a:solidFill>
                  <a:schemeClr val="accent6">
                    <a:lumMod val="75000"/>
                  </a:schemeClr>
                </a:solidFill>
              </a:rPr>
              <a:t>Fin-novembre / début décembre</a:t>
            </a:r>
          </a:p>
          <a:p>
            <a:pPr algn="ctr">
              <a:spcBef>
                <a:spcPct val="0"/>
              </a:spcBef>
              <a:buSzTx/>
              <a:buNone/>
            </a:pPr>
            <a:r>
              <a:rPr lang="fr-CH" altLang="fr-FR" sz="3600" dirty="0">
                <a:solidFill>
                  <a:schemeClr val="accent6">
                    <a:lumMod val="75000"/>
                  </a:schemeClr>
                </a:solidFill>
              </a:rPr>
              <a:t>Informations via les MG</a:t>
            </a:r>
            <a:endParaRPr lang="fr-CH" altLang="fr-FR" sz="2800" dirty="0">
              <a:solidFill>
                <a:schemeClr val="accent6">
                  <a:lumMod val="75000"/>
                </a:schemeClr>
              </a:solidFill>
            </a:endParaRPr>
          </a:p>
        </p:txBody>
      </p:sp>
      <p:sp>
        <p:nvSpPr>
          <p:cNvPr id="7" name="ZoneTexte 16">
            <a:extLst>
              <a:ext uri="{FF2B5EF4-FFF2-40B4-BE49-F238E27FC236}">
                <a16:creationId xmlns:a16="http://schemas.microsoft.com/office/drawing/2014/main" id="{DC12D0A8-FE8C-BF60-D9BC-671DC5C90208}"/>
              </a:ext>
            </a:extLst>
          </p:cNvPr>
          <p:cNvSpPr txBox="1">
            <a:spLocks noChangeArrowheads="1"/>
          </p:cNvSpPr>
          <p:nvPr/>
        </p:nvSpPr>
        <p:spPr bwMode="auto">
          <a:xfrm>
            <a:off x="2840832" y="6131818"/>
            <a:ext cx="6208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5000"/>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SzTx/>
              <a:buFontTx/>
              <a:buNone/>
            </a:pPr>
            <a:r>
              <a:rPr lang="fr-CH" altLang="fr-FR" sz="2800" dirty="0"/>
              <a:t>AULA de l'ECG Ella-Maillart</a:t>
            </a:r>
          </a:p>
        </p:txBody>
      </p:sp>
    </p:spTree>
    <p:extLst>
      <p:ext uri="{BB962C8B-B14F-4D97-AF65-F5344CB8AC3E}">
        <p14:creationId xmlns:p14="http://schemas.microsoft.com/office/powerpoint/2010/main" val="9051972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2031223" y="2217906"/>
            <a:ext cx="8229600" cy="1143000"/>
          </a:xfrm>
        </p:spPr>
        <p:txBody>
          <a:bodyPr vert="horz" lIns="88896" tIns="50798" rIns="88896" bIns="50798" rtlCol="0" anchor="t">
            <a:normAutofit/>
          </a:bodyPr>
          <a:lstStyle/>
          <a:p>
            <a:pPr algn="ctr" defTabSz="1300163"/>
            <a:r>
              <a:rPr lang="fr-FR" altLang="fr-FR" dirty="0">
                <a:solidFill>
                  <a:schemeClr val="accent6">
                    <a:lumMod val="75000"/>
                  </a:schemeClr>
                </a:solidFill>
                <a:sym typeface="Helvetica" panose="020B0604020202020204" pitchFamily="34" charset="0"/>
              </a:rPr>
              <a:t>DES QUESTIONS ??</a:t>
            </a:r>
            <a:endParaRPr lang="fr-FR" altLang="fr-FR" sz="3200" b="1" dirty="0">
              <a:solidFill>
                <a:schemeClr val="accent6">
                  <a:lumMod val="75000"/>
                </a:schemeClr>
              </a:solidFill>
            </a:endParaRPr>
          </a:p>
        </p:txBody>
      </p:sp>
    </p:spTree>
    <p:extLst>
      <p:ext uri="{BB962C8B-B14F-4D97-AF65-F5344CB8AC3E}">
        <p14:creationId xmlns:p14="http://schemas.microsoft.com/office/powerpoint/2010/main" val="1249108446"/>
      </p:ext>
    </p:extLst>
  </p:cSld>
  <p:clrMapOvr>
    <a:masterClrMapping/>
  </p:clrMapOvr>
</p:sld>
</file>

<file path=ppt/theme/theme1.xml><?xml version="1.0" encoding="utf-8"?>
<a:theme xmlns:a="http://schemas.openxmlformats.org/drawingml/2006/main" name="Cadrage">
  <a:themeElements>
    <a:clrScheme name="Cadrage">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adrage">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adra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Crop</Template>
  <TotalTime>2550</TotalTime>
  <Words>3911</Words>
  <Application>Microsoft Office PowerPoint</Application>
  <PresentationFormat>Grand écran</PresentationFormat>
  <Paragraphs>484</Paragraphs>
  <Slides>39</Slides>
  <Notes>1</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39</vt:i4>
      </vt:variant>
    </vt:vector>
  </HeadingPairs>
  <TitlesOfParts>
    <vt:vector size="52" baseType="lpstr">
      <vt:lpstr>ＭＳ Ｐゴシック</vt:lpstr>
      <vt:lpstr>Arial</vt:lpstr>
      <vt:lpstr>Arial Black</vt:lpstr>
      <vt:lpstr>ArialMT</vt:lpstr>
      <vt:lpstr>Calibri</vt:lpstr>
      <vt:lpstr>Franklin Gothic Book</vt:lpstr>
      <vt:lpstr>Helvetica</vt:lpstr>
      <vt:lpstr>Helvetica Light</vt:lpstr>
      <vt:lpstr>Lucida Sans Unicode</vt:lpstr>
      <vt:lpstr>Times New Roman</vt:lpstr>
      <vt:lpstr>Wingdings</vt:lpstr>
      <vt:lpstr>Wingdings 2</vt:lpstr>
      <vt:lpstr>Cadrage</vt:lpstr>
      <vt:lpstr>Présentation PowerPoint</vt:lpstr>
      <vt:lpstr>Présentation PowerPoint</vt:lpstr>
      <vt:lpstr>1. Le parcours de formation de l'OSP Santé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Formations professionnelles tertiaires  en Ecole Supérieure (ES)</vt:lpstr>
      <vt:lpstr>Présentation PowerPoint</vt:lpstr>
      <vt:lpstr>Présentation PowerPoint</vt:lpstr>
      <vt:lpstr>Ecole supérieure d'hygiénistes dentaires</vt:lpstr>
      <vt:lpstr>Ecole supérieure de podologues</vt:lpstr>
      <vt:lpstr>Ecole supérieure de podologues</vt:lpstr>
      <vt:lpstr>Ecole supérieure d'orthoptistes (Lausanne)</vt:lpstr>
      <vt:lpstr>Ecole supérieure d'orthoptistes (Lausanne)</vt:lpstr>
      <vt:lpstr>Ecole supérieure d'orthoptistes (Lausanne)</vt:lpstr>
      <vt:lpstr>Ecole supérieure des techniciens en analyses biomédicales</vt:lpstr>
      <vt:lpstr>Présentation PowerPoint</vt:lpstr>
      <vt:lpstr>Ecole supérieure des techniciens en salle d'opération (Lausanne)</vt:lpstr>
      <vt:lpstr>Présentation PowerPoint</vt:lpstr>
      <vt:lpstr>Présentation PowerPoint</vt:lpstr>
      <vt:lpstr>Présentation PowerPoint</vt:lpstr>
      <vt:lpstr>6. La MSSA - Maturité Spécialisée Santé</vt:lpstr>
      <vt:lpstr>A. Conditions d'admission</vt:lpstr>
      <vt:lpstr>Les 4 semaines de stages préalables</vt:lpstr>
      <vt:lpstr>Les 4 semaines de stages préalables</vt:lpstr>
      <vt:lpstr>B. Contenus de la formation</vt:lpstr>
      <vt:lpstr>C. Travail de maturité spécialisé (TMsp)</vt:lpstr>
      <vt:lpstr>D. Réussite de la MSSA</vt:lpstr>
      <vt:lpstr>    </vt:lpstr>
      <vt:lpstr>    </vt:lpstr>
      <vt:lpstr>    </vt:lpstr>
      <vt:lpstr>    </vt:lpstr>
      <vt:lpstr>Présentation PowerPoint</vt:lpstr>
      <vt:lpstr>Présentation PowerPoint</vt:lpstr>
      <vt:lpstr>DES QUESTIONS ??</vt:lpstr>
    </vt:vector>
  </TitlesOfParts>
  <Company>Etat de Genève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Zaky Ahmed (DIP)</dc:creator>
  <cp:lastModifiedBy>Andersson Céline (EDU)</cp:lastModifiedBy>
  <cp:revision>167</cp:revision>
  <cp:lastPrinted>2025-09-05T10:00:26Z</cp:lastPrinted>
  <dcterms:created xsi:type="dcterms:W3CDTF">2021-02-01T10:00:45Z</dcterms:created>
  <dcterms:modified xsi:type="dcterms:W3CDTF">2026-08-26T09:34:45Z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3" name="_NewReviewCycle">
    <vt:lpwstr/>
  </property>
</Properties>
</file>