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262" r:id="rId3"/>
    <p:sldId id="263" r:id="rId4"/>
    <p:sldId id="264" r:id="rId5"/>
    <p:sldId id="266" r:id="rId6"/>
    <p:sldId id="267" r:id="rId7"/>
    <p:sldId id="268" r:id="rId8"/>
    <p:sldId id="269" r:id="rId9"/>
    <p:sldId id="271" r:id="rId10"/>
    <p:sldId id="270" r:id="rId11"/>
    <p:sldId id="272" r:id="rId12"/>
    <p:sldId id="273" r:id="rId13"/>
    <p:sldId id="274" r:id="rId14"/>
    <p:sldId id="275" r:id="rId15"/>
    <p:sldId id="276" r:id="rId16"/>
    <p:sldId id="277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F9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3" autoAdjust="0"/>
    <p:restoredTop sz="94868" autoAdjust="0"/>
  </p:normalViewPr>
  <p:slideViewPr>
    <p:cSldViewPr snapToGrid="0">
      <p:cViewPr varScale="1">
        <p:scale>
          <a:sx n="109" d="100"/>
          <a:sy n="109" d="100"/>
        </p:scale>
        <p:origin x="66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ja Barthe" userId="56a6f9124cd62e80" providerId="LiveId" clId="{EC252F4E-3E20-4508-AD4C-CF99763F822D}"/>
    <pc:docChg chg="undo custSel addSld modSld modMainMaster">
      <pc:chgData name="Sonja Barthe" userId="56a6f9124cd62e80" providerId="LiveId" clId="{EC252F4E-3E20-4508-AD4C-CF99763F822D}" dt="2018-10-10T20:04:21.895" v="3017"/>
      <pc:docMkLst>
        <pc:docMk/>
      </pc:docMkLst>
      <pc:sldChg chg="addSp delSp modSp setBg">
        <pc:chgData name="Sonja Barthe" userId="56a6f9124cd62e80" providerId="LiveId" clId="{EC252F4E-3E20-4508-AD4C-CF99763F822D}" dt="2018-10-10T19:53:15.340" v="2918"/>
        <pc:sldMkLst>
          <pc:docMk/>
          <pc:sldMk cId="3552753773" sldId="256"/>
        </pc:sldMkLst>
        <pc:spChg chg="add del mod">
          <ac:chgData name="Sonja Barthe" userId="56a6f9124cd62e80" providerId="LiveId" clId="{EC252F4E-3E20-4508-AD4C-CF99763F822D}" dt="2018-10-10T19:25:04.173" v="1469" actId="767"/>
          <ac:spMkLst>
            <pc:docMk/>
            <pc:sldMk cId="3552753773" sldId="256"/>
            <ac:spMk id="6" creationId="{5A9CC105-8997-498A-B8D2-CCA3A3C5AAFA}"/>
          </ac:spMkLst>
        </pc:spChg>
        <pc:spChg chg="add del mod">
          <ac:chgData name="Sonja Barthe" userId="56a6f9124cd62e80" providerId="LiveId" clId="{EC252F4E-3E20-4508-AD4C-CF99763F822D}" dt="2018-10-10T19:30:04.598" v="1622" actId="478"/>
          <ac:spMkLst>
            <pc:docMk/>
            <pc:sldMk cId="3552753773" sldId="256"/>
            <ac:spMk id="7" creationId="{AB2EC25E-85F4-409C-A84A-72A74006C53B}"/>
          </ac:spMkLst>
        </pc:spChg>
      </pc:sldChg>
      <pc:sldChg chg="add">
        <pc:chgData name="Sonja Barthe" userId="56a6f9124cd62e80" providerId="LiveId" clId="{EC252F4E-3E20-4508-AD4C-CF99763F822D}" dt="2018-10-10T20:04:15.444" v="3016"/>
        <pc:sldMkLst>
          <pc:docMk/>
          <pc:sldMk cId="3267634601" sldId="259"/>
        </pc:sldMkLst>
      </pc:sldChg>
      <pc:sldChg chg="add">
        <pc:chgData name="Sonja Barthe" userId="56a6f9124cd62e80" providerId="LiveId" clId="{EC252F4E-3E20-4508-AD4C-CF99763F822D}" dt="2018-10-10T20:04:21.895" v="3017"/>
        <pc:sldMkLst>
          <pc:docMk/>
          <pc:sldMk cId="146007541" sldId="260"/>
        </pc:sldMkLst>
      </pc:sldChg>
      <pc:sldMasterChg chg="addSp delSp modSp setBg modSldLayout">
        <pc:chgData name="Sonja Barthe" userId="56a6f9124cd62e80" providerId="LiveId" clId="{EC252F4E-3E20-4508-AD4C-CF99763F822D}" dt="2018-10-10T20:02:54.182" v="3015" actId="208"/>
        <pc:sldMasterMkLst>
          <pc:docMk/>
          <pc:sldMasterMk cId="3493485194" sldId="2147483648"/>
        </pc:sldMasterMkLst>
        <pc:spChg chg="mod">
          <ac:chgData name="Sonja Barthe" userId="56a6f9124cd62e80" providerId="LiveId" clId="{EC252F4E-3E20-4508-AD4C-CF99763F822D}" dt="2018-10-10T19:12:31.395" v="946" actId="1076"/>
          <ac:spMkLst>
            <pc:docMk/>
            <pc:sldMasterMk cId="3493485194" sldId="2147483648"/>
            <ac:spMk id="2" creationId="{14634722-1763-4C3F-9614-02AA130FDEEB}"/>
          </ac:spMkLst>
        </pc:spChg>
        <pc:spChg chg="mod">
          <ac:chgData name="Sonja Barthe" userId="56a6f9124cd62e80" providerId="LiveId" clId="{EC252F4E-3E20-4508-AD4C-CF99763F822D}" dt="2018-10-10T19:42:22.722" v="1808" actId="207"/>
          <ac:spMkLst>
            <pc:docMk/>
            <pc:sldMasterMk cId="3493485194" sldId="2147483648"/>
            <ac:spMk id="3" creationId="{30855FD9-CC4E-4164-9357-E3C68C541C9E}"/>
          </ac:spMkLst>
        </pc:spChg>
        <pc:spChg chg="add del">
          <ac:chgData name="Sonja Barthe" userId="56a6f9124cd62e80" providerId="LiveId" clId="{EC252F4E-3E20-4508-AD4C-CF99763F822D}" dt="2018-10-10T19:09:35.511" v="451"/>
          <ac:spMkLst>
            <pc:docMk/>
            <pc:sldMasterMk cId="3493485194" sldId="2147483648"/>
            <ac:spMk id="8" creationId="{5A0FFC15-B2A3-41E5-B86A-D2B459757FE8}"/>
          </ac:spMkLst>
        </pc:spChg>
        <pc:spChg chg="add mod ord">
          <ac:chgData name="Sonja Barthe" userId="56a6f9124cd62e80" providerId="LiveId" clId="{EC252F4E-3E20-4508-AD4C-CF99763F822D}" dt="2018-10-10T20:02:40.367" v="3014" actId="208"/>
          <ac:spMkLst>
            <pc:docMk/>
            <pc:sldMasterMk cId="3493485194" sldId="2147483648"/>
            <ac:spMk id="9" creationId="{34BDEB30-A34B-4C47-A41E-F371EDFBA4BE}"/>
          </ac:spMkLst>
        </pc:spChg>
        <pc:spChg chg="add mod">
          <ac:chgData name="Sonja Barthe" userId="56a6f9124cd62e80" providerId="LiveId" clId="{EC252F4E-3E20-4508-AD4C-CF99763F822D}" dt="2018-10-10T20:01:14.860" v="3013" actId="1076"/>
          <ac:spMkLst>
            <pc:docMk/>
            <pc:sldMasterMk cId="3493485194" sldId="2147483648"/>
            <ac:spMk id="11" creationId="{B7FBBC6E-111B-4A21-8A95-4959BD212865}"/>
          </ac:spMkLst>
        </pc:spChg>
        <pc:spChg chg="add del mod">
          <ac:chgData name="Sonja Barthe" userId="56a6f9124cd62e80" providerId="LiveId" clId="{EC252F4E-3E20-4508-AD4C-CF99763F822D}" dt="2018-10-10T20:00:38.258" v="3009" actId="478"/>
          <ac:spMkLst>
            <pc:docMk/>
            <pc:sldMasterMk cId="3493485194" sldId="2147483648"/>
            <ac:spMk id="12" creationId="{FB1F0E2B-0BB7-4347-8450-45AEF97075C3}"/>
          </ac:spMkLst>
        </pc:spChg>
        <pc:spChg chg="del mod ord topLvl">
          <ac:chgData name="Sonja Barthe" userId="56a6f9124cd62e80" providerId="LiveId" clId="{EC252F4E-3E20-4508-AD4C-CF99763F822D}" dt="2018-10-10T20:00:48.872" v="3010" actId="478"/>
          <ac:spMkLst>
            <pc:docMk/>
            <pc:sldMasterMk cId="3493485194" sldId="2147483648"/>
            <ac:spMk id="14" creationId="{D4D9AD24-D026-43BC-87AD-F33AC0430BF6}"/>
          </ac:spMkLst>
        </pc:spChg>
        <pc:grpChg chg="add mod">
          <ac:chgData name="Sonja Barthe" userId="56a6f9124cd62e80" providerId="LiveId" clId="{EC252F4E-3E20-4508-AD4C-CF99763F822D}" dt="2018-10-10T20:01:05.483" v="3012" actId="1076"/>
          <ac:grpSpMkLst>
            <pc:docMk/>
            <pc:sldMasterMk cId="3493485194" sldId="2147483648"/>
            <ac:grpSpMk id="10" creationId="{27BD94AF-92AF-4CB4-9344-EEA7E02DCD92}"/>
          </ac:grpSpMkLst>
        </pc:grpChg>
        <pc:grpChg chg="add del mod">
          <ac:chgData name="Sonja Barthe" userId="56a6f9124cd62e80" providerId="LiveId" clId="{EC252F4E-3E20-4508-AD4C-CF99763F822D}" dt="2018-10-10T19:57:23.853" v="2992" actId="478"/>
          <ac:grpSpMkLst>
            <pc:docMk/>
            <pc:sldMasterMk cId="3493485194" sldId="2147483648"/>
            <ac:grpSpMk id="13" creationId="{B8459C9E-511D-4121-AB17-977FF8D4C651}"/>
          </ac:grpSpMkLst>
        </pc:grpChg>
        <pc:picChg chg="add mod ord">
          <ac:chgData name="Sonja Barthe" userId="56a6f9124cd62e80" providerId="LiveId" clId="{EC252F4E-3E20-4508-AD4C-CF99763F822D}" dt="2018-10-10T20:02:54.182" v="3015" actId="208"/>
          <ac:picMkLst>
            <pc:docMk/>
            <pc:sldMasterMk cId="3493485194" sldId="2147483648"/>
            <ac:picMk id="7" creationId="{71098555-F34D-47E7-83D5-FA505A78AF89}"/>
          </ac:picMkLst>
        </pc:picChg>
        <pc:picChg chg="del mod topLvl">
          <ac:chgData name="Sonja Barthe" userId="56a6f9124cd62e80" providerId="LiveId" clId="{EC252F4E-3E20-4508-AD4C-CF99763F822D}" dt="2018-10-10T19:57:23.853" v="2992" actId="478"/>
          <ac:picMkLst>
            <pc:docMk/>
            <pc:sldMasterMk cId="3493485194" sldId="2147483648"/>
            <ac:picMk id="15" creationId="{29670C9B-BE28-432D-A53E-31B03DB94E60}"/>
          </ac:picMkLst>
        </pc:picChg>
        <pc:sldLayoutChg chg="addSp delSp modSp 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2006500380" sldId="2147483649"/>
          </pc:sldLayoutMkLst>
          <pc:spChg chg="add del mod ord">
            <ac:chgData name="Sonja Barthe" userId="56a6f9124cd62e80" providerId="LiveId" clId="{EC252F4E-3E20-4508-AD4C-CF99763F822D}" dt="2018-10-10T19:36:18.654" v="1787" actId="478"/>
            <ac:spMkLst>
              <pc:docMk/>
              <pc:sldMasterMk cId="3493485194" sldId="2147483648"/>
              <pc:sldLayoutMk cId="2006500380" sldId="2147483649"/>
              <ac:spMk id="11" creationId="{A003F79A-DE2F-4C8A-BA2D-E9F2F7921D04}"/>
            </ac:spMkLst>
          </pc:spChg>
          <pc:picChg chg="del mod">
            <ac:chgData name="Sonja Barthe" userId="56a6f9124cd62e80" providerId="LiveId" clId="{EC252F4E-3E20-4508-AD4C-CF99763F822D}" dt="2018-10-10T19:35:18.172" v="1783" actId="478"/>
            <ac:picMkLst>
              <pc:docMk/>
              <pc:sldMasterMk cId="3493485194" sldId="2147483648"/>
              <pc:sldLayoutMk cId="2006500380" sldId="2147483649"/>
              <ac:picMk id="10" creationId="{D43CF572-36DB-48EE-9A53-AB7E8E90119B}"/>
            </ac:picMkLst>
          </pc:picChg>
          <pc:picChg chg="add del mod">
            <ac:chgData name="Sonja Barthe" userId="56a6f9124cd62e80" providerId="LiveId" clId="{EC252F4E-3E20-4508-AD4C-CF99763F822D}" dt="2018-10-10T19:08:53.602" v="448" actId="478"/>
            <ac:picMkLst>
              <pc:docMk/>
              <pc:sldMasterMk cId="3493485194" sldId="2147483648"/>
              <pc:sldLayoutMk cId="2006500380" sldId="2147483649"/>
              <ac:picMk id="12" creationId="{40B96263-D4B9-499E-AFE4-6F031087A47A}"/>
            </ac:picMkLst>
          </pc:picChg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719561105" sldId="2147483650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2599825891" sldId="2147483651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3972100125" sldId="2147483652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373332271" sldId="2147483653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1406622556" sldId="2147483654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2499355277" sldId="2147483655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3396079374" sldId="2147483656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772329042" sldId="2147483657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2169239107" sldId="2147483658"/>
          </pc:sldLayoutMkLst>
        </pc:sldLayoutChg>
        <pc:sldLayoutChg chg="setBg">
          <pc:chgData name="Sonja Barthe" userId="56a6f9124cd62e80" providerId="LiveId" clId="{EC252F4E-3E20-4508-AD4C-CF99763F822D}" dt="2018-10-10T19:53:15.340" v="2918"/>
          <pc:sldLayoutMkLst>
            <pc:docMk/>
            <pc:sldMasterMk cId="3493485194" sldId="2147483648"/>
            <pc:sldLayoutMk cId="4051858567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42C6A-BA29-4AC3-92B0-1C237B24FF38}" type="datetimeFigureOut">
              <a:rPr lang="fr-CH" smtClean="0"/>
              <a:t>04.10.2021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07B76-C171-4922-B22B-B34BD3CB101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270500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93378-9885-492E-80DE-6B00DBB480BE}" type="datetimeFigureOut">
              <a:rPr lang="fr-CH" smtClean="0"/>
              <a:t>04.10.2021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A9095-7FE0-4A96-8ADA-8A3E4F73618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580746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 alt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A3CCFA-C065-4419-AD3C-B5A645897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7AF7A4B-7D82-4A58-8221-6049AF5F1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3D7172-F2EF-4BC2-A8C0-9F113DEB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4D856-2B84-4E6F-82DA-CEABBFCFF223}" type="datetime1">
              <a:rPr lang="fr-CH" smtClean="0"/>
              <a:t>04.10.2021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69698C-9F9C-448F-B4CB-6A3DEDCB9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B94F96-5345-48AB-A0BD-379337CA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650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1A034B-7810-4F52-B99B-184373657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6166E3-2B93-4575-A460-7C668A43C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4D6F41-BDDA-46B3-927D-7DAA3AE2C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2E64E-6DEE-4C5F-A684-B72A5434D84C}" type="datetime1">
              <a:rPr lang="fr-CH" smtClean="0"/>
              <a:t>04.10.2021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4D8D51-2655-479A-85A5-3296D735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A12FA5-A743-4B3D-9BDD-90ED1981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92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D9A9244-2D96-4944-961D-D6745AFAF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946C199-64BE-457E-A7A5-E373C211C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76AFDE-564D-4F7C-9E9B-BB0B8C2D2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42B2A-D01E-47E7-A97A-7400D78F903A}" type="datetime1">
              <a:rPr lang="fr-CH" smtClean="0"/>
              <a:t>04.10.2021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3AA062-8D73-44D8-9340-1957B6219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D9AC56A-C4BE-4BC2-8031-A6598894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5185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5DE63C-5A44-4EB5-B91C-5657F6016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8A056B-1FC3-4D3F-B285-387ED13E7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91C22F-4081-48F1-AA88-E101886CB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6DADB-2729-47E2-8889-A1FB26762864}" type="datetime1">
              <a:rPr lang="fr-CH" smtClean="0"/>
              <a:t>04.10.2021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D18B2-4E57-4AEB-900E-B157ADFF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790406-945E-4397-90F5-6D2C05BEB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956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C82576-26FC-4275-8D51-A37B80346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17EE13-9804-4C3A-BDC2-00897E0A6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66259C-E752-42B5-979F-F03C2B46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979F8-9673-49C0-9CBC-DB2ED6D4EBC5}" type="datetime1">
              <a:rPr lang="fr-CH" smtClean="0"/>
              <a:t>04.10.2021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75694F-2B75-4FDD-9DA2-E7694ABD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3C9A-5E06-4D9D-AC23-B8267091A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982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70168B-39E2-4445-B93D-8E656B92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7A44FA-4866-48EB-8E06-9FB1F9C5EC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22F3D8-0A4D-432D-A234-A7155D20E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AE5714-D085-470A-BD31-9669FA3F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E5D3-06C0-43D3-991C-94C08CF13AE4}" type="datetime1">
              <a:rPr lang="fr-CH" smtClean="0"/>
              <a:t>04.10.2021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7D534C-151A-4FCF-A5C8-F53811D3F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D2B891-906B-4AC0-8B5E-3F629713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2100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85FA39-608D-4EE1-9761-BFA88A7CD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5BAF0E1-91AE-487A-8309-45100CD72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5E94D4-E938-4E03-BAE5-1C9F0D256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E75B9F-FD93-493F-95DA-768B2A2A8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20999C-FF6C-4D9C-A48B-0A6138CD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60F0E9-851E-4B87-8D75-42845C0B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A39DE-B640-45DE-9ADD-BBCC6F973A24}" type="datetime1">
              <a:rPr lang="fr-CH" smtClean="0"/>
              <a:t>04.10.2021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EBAA658-E9C0-4064-AC16-85786BEA4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D97F732-1B9F-4D8B-9837-75F19CAA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333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23D95-49B6-4A9F-AF22-4C6180EC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D26F757-EC20-4B4E-AA46-5057D7C08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B62-D755-4FC0-BAFB-2E26D77CFC1D}" type="datetime1">
              <a:rPr lang="fr-CH" smtClean="0"/>
              <a:t>04.10.2021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094841-FF45-4652-8782-AC3C4F9A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D8F757-0631-4D12-BA0E-3B7FF062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662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E00A9F-F25A-423E-9DC5-4E32A0BD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E1449-8ADD-44F2-8EC0-8D6F60FFCD5B}" type="datetime1">
              <a:rPr lang="fr-CH" smtClean="0"/>
              <a:t>04.10.2021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C243F35-A2CC-4DAB-B90C-0DF6C21F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D5C27E-5D72-4BFA-9DC7-0AAD46C9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935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8EE2D-EF0D-4A6B-831F-49F0B642F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778F4-A2BB-4E54-868E-B01E47458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14BB056-2A0B-4134-9EBC-907EBFE94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B91F5E8-0AFE-476C-A0EA-0E02C77F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A2F6-02C9-4C39-8BAB-3245B10A18B1}" type="datetime1">
              <a:rPr lang="fr-CH" smtClean="0"/>
              <a:t>04.10.2021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E602E8-69E2-49F9-A27F-91F83756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3BE130-F6A9-484D-816A-C3BF6170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607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3B8B30-2E3C-4171-9BA1-9A96E4177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66087AB-2DF7-49CD-8AAD-4AC8532BF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B65161-76E7-48FB-BB31-34E20521F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13AD66-F614-45A3-8928-0B8D75FE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84B8-A1DD-4B42-BC6B-B9435EECF63D}" type="datetime1">
              <a:rPr lang="fr-CH" smtClean="0"/>
              <a:t>04.10.2021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864A774-B328-4E19-B052-5B6852EC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CA7E58-56EB-4FBE-B68D-31906CA75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23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CCE1E3"/>
            </a:gs>
            <a:gs pos="7000">
              <a:schemeClr val="accent6">
                <a:lumMod val="20000"/>
                <a:lumOff val="80000"/>
              </a:schemeClr>
            </a:gs>
            <a:gs pos="69000">
              <a:srgbClr val="C4DCE6"/>
            </a:gs>
            <a:gs pos="84000">
              <a:schemeClr val="accent5">
                <a:lumMod val="45000"/>
                <a:lumOff val="55000"/>
              </a:schemeClr>
            </a:gs>
            <a:gs pos="95000">
              <a:schemeClr val="accent5">
                <a:alpha val="73000"/>
                <a:lumMod val="49000"/>
                <a:lumOff val="51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4634722-1763-4C3F-9614-02AA130FD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594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855FD9-CC4E-4164-9357-E3C68C541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D54B6E-BDA5-4D53-AC52-AE809BDB6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7B752-9496-4B0C-9A0A-982921C4E67B}" type="datetime1">
              <a:rPr lang="fr-CH" smtClean="0"/>
              <a:t>04.10.2021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3763AF-C339-42B7-93AD-97EB79F0C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5E1EB1-840A-44A8-8C71-1F86D5893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53B42-5D15-4D43-9C7A-2004794E9425}" type="slidenum">
              <a:rPr lang="fr-CH" smtClean="0"/>
              <a:t>‹N°›</a:t>
            </a:fld>
            <a:endParaRPr lang="fr-CH"/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7BD94AF-92AF-4CB4-9344-EEA7E02DCD92}"/>
              </a:ext>
            </a:extLst>
          </p:cNvPr>
          <p:cNvGrpSpPr/>
          <p:nvPr userDrawn="1"/>
        </p:nvGrpSpPr>
        <p:grpSpPr>
          <a:xfrm>
            <a:off x="0" y="5712277"/>
            <a:ext cx="12192000" cy="1117600"/>
            <a:chOff x="0" y="0"/>
            <a:chExt cx="12192000" cy="1122363"/>
          </a:xfrm>
          <a:gradFill flip="none" rotWithShape="1">
            <a:gsLst>
              <a:gs pos="62000">
                <a:schemeClr val="bg1">
                  <a:lumMod val="95000"/>
                </a:schemeClr>
              </a:gs>
              <a:gs pos="58000">
                <a:srgbClr val="B9F9EA"/>
              </a:gs>
              <a:gs pos="5000">
                <a:schemeClr val="bg2"/>
              </a:gs>
              <a:gs pos="98914">
                <a:srgbClr val="B8CAE8"/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4BDEB30-A34B-4C47-A41E-F371EDFBA4BE}"/>
                </a:ext>
              </a:extLst>
            </p:cNvPr>
            <p:cNvSpPr/>
            <p:nvPr userDrawn="1"/>
          </p:nvSpPr>
          <p:spPr>
            <a:xfrm>
              <a:off x="0" y="0"/>
              <a:ext cx="12192000" cy="1122363"/>
            </a:xfrm>
            <a:prstGeom prst="rect">
              <a:avLst/>
            </a:prstGeom>
            <a:gradFill flip="none" rotWithShape="1">
              <a:gsLst>
                <a:gs pos="15000">
                  <a:schemeClr val="accent5">
                    <a:lumMod val="5000"/>
                    <a:lumOff val="95000"/>
                  </a:schemeClr>
                </a:gs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alpha val="64000"/>
                    <a:lumMod val="54000"/>
                    <a:lumOff val="46000"/>
                  </a:schemeClr>
                </a:gs>
              </a:gsLst>
              <a:lin ang="0" scaled="1"/>
              <a:tileRect/>
            </a:gra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71098555-F34D-47E7-83D5-FA505A78AF8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950" y="51017"/>
              <a:ext cx="1485900" cy="85095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  <a:effectLst>
              <a:softEdge rad="0"/>
            </a:effectLst>
          </p:spPr>
        </p:pic>
      </p:grpSp>
      <p:sp>
        <p:nvSpPr>
          <p:cNvPr id="11" name="ZoneTexte 10">
            <a:extLst>
              <a:ext uri="{FF2B5EF4-FFF2-40B4-BE49-F238E27FC236}">
                <a16:creationId xmlns:a16="http://schemas.microsoft.com/office/drawing/2014/main" id="{B7FBBC6E-111B-4A21-8A95-4959BD212865}"/>
              </a:ext>
            </a:extLst>
          </p:cNvPr>
          <p:cNvSpPr txBox="1"/>
          <p:nvPr userDrawn="1"/>
        </p:nvSpPr>
        <p:spPr>
          <a:xfrm>
            <a:off x="5118716" y="5863583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Département de l’instruction publique, de la formation et de la </a:t>
            </a:r>
            <a:r>
              <a:rPr lang="fr-CH" dirty="0" smtClean="0"/>
              <a:t>jeunesse</a:t>
            </a:r>
            <a:endParaRPr lang="fr-CH" dirty="0"/>
          </a:p>
          <a:p>
            <a:r>
              <a:rPr lang="fr-CH" dirty="0"/>
              <a:t>Enseignement secondaire II </a:t>
            </a:r>
          </a:p>
        </p:txBody>
      </p:sp>
      <p:sp>
        <p:nvSpPr>
          <p:cNvPr id="8" name="ZoneTexte 7"/>
          <p:cNvSpPr txBox="1"/>
          <p:nvPr userDrawn="1"/>
        </p:nvSpPr>
        <p:spPr>
          <a:xfrm>
            <a:off x="514905" y="8878"/>
            <a:ext cx="64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sz="1200" baseline="0" dirty="0" err="1" smtClean="0"/>
              <a:t>MMBs</a:t>
            </a:r>
            <a:r>
              <a:rPr lang="fr-CH" sz="1200" baseline="0" dirty="0" smtClean="0"/>
              <a:t> - </a:t>
            </a:r>
            <a:r>
              <a:rPr lang="fr-CH" sz="1200" dirty="0" smtClean="0"/>
              <a:t>Présentation</a:t>
            </a:r>
            <a:r>
              <a:rPr lang="fr-CH" sz="1200" baseline="0" dirty="0" smtClean="0"/>
              <a:t> aux parents</a:t>
            </a:r>
            <a:endParaRPr lang="fr-CH" sz="1200" dirty="0"/>
          </a:p>
        </p:txBody>
      </p:sp>
    </p:spTree>
    <p:extLst>
      <p:ext uri="{BB962C8B-B14F-4D97-AF65-F5344CB8AC3E}">
        <p14:creationId xmlns:p14="http://schemas.microsoft.com/office/powerpoint/2010/main" val="349348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e.scherrer@etat.ge.ch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fernandez@etat.ge.ch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184276" y="3472205"/>
            <a:ext cx="10204449" cy="19389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4000" b="1" i="1" dirty="0"/>
              <a:t>pour les élèves actuellement en </a:t>
            </a:r>
            <a:r>
              <a:rPr lang="fr-FR" altLang="fr-FR" sz="4000" b="1" i="1" dirty="0" smtClean="0"/>
              <a:t>1</a:t>
            </a:r>
            <a:r>
              <a:rPr lang="fr-FR" altLang="fr-FR" sz="4000" b="1" i="1" baseline="30000" dirty="0" smtClean="0"/>
              <a:t>e</a:t>
            </a:r>
            <a:r>
              <a:rPr lang="fr-FR" altLang="fr-FR" sz="4000" b="1" i="1" dirty="0" smtClean="0"/>
              <a:t> </a:t>
            </a:r>
            <a:r>
              <a:rPr lang="fr-FR" altLang="fr-FR" sz="4000" b="1" i="1" dirty="0"/>
              <a:t>année </a:t>
            </a:r>
          </a:p>
          <a:p>
            <a:pPr algn="ctr"/>
            <a:r>
              <a:rPr lang="fr-FR" altLang="fr-FR" sz="4000" b="1" i="1" dirty="0"/>
              <a:t>inscrits dans la filière </a:t>
            </a:r>
            <a:r>
              <a:rPr lang="fr-FR" altLang="fr-FR" sz="4000" b="1" i="1" dirty="0" err="1"/>
              <a:t>MMBs</a:t>
            </a:r>
            <a:endParaRPr lang="fr-FR" altLang="fr-FR" sz="4000" b="1" i="1" dirty="0"/>
          </a:p>
          <a:p>
            <a:pPr algn="ctr"/>
            <a:endParaRPr lang="fr-FR" altLang="fr-FR" sz="4000" b="1" i="1" dirty="0"/>
          </a:p>
        </p:txBody>
      </p:sp>
      <p:sp>
        <p:nvSpPr>
          <p:cNvPr id="3076" name="ZoneTexte 1"/>
          <p:cNvSpPr txBox="1">
            <a:spLocks noChangeArrowheads="1"/>
          </p:cNvSpPr>
          <p:nvPr/>
        </p:nvSpPr>
        <p:spPr bwMode="auto">
          <a:xfrm>
            <a:off x="1310218" y="807710"/>
            <a:ext cx="9952567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Tx/>
              <a:buFontTx/>
              <a:buNone/>
            </a:pPr>
            <a:r>
              <a:rPr lang="fr-FR" altLang="fr-FR" sz="5000" b="1" dirty="0">
                <a:solidFill>
                  <a:srgbClr val="0070C0"/>
                </a:solidFill>
              </a:rPr>
              <a:t>Maturité mention bilingue</a:t>
            </a:r>
            <a:br>
              <a:rPr lang="fr-FR" altLang="fr-FR" sz="5000" b="1" dirty="0">
                <a:solidFill>
                  <a:srgbClr val="0070C0"/>
                </a:solidFill>
              </a:rPr>
            </a:br>
            <a:r>
              <a:rPr lang="fr-FR" altLang="fr-FR" sz="5000" b="1" dirty="0">
                <a:solidFill>
                  <a:srgbClr val="0070C0"/>
                </a:solidFill>
              </a:rPr>
              <a:t>par séjours </a:t>
            </a:r>
            <a:r>
              <a:rPr lang="fr-FR" altLang="fr-FR" sz="5000" b="1" dirty="0" smtClean="0">
                <a:solidFill>
                  <a:srgbClr val="0070C0"/>
                </a:solidFill>
              </a:rPr>
              <a:t>linguistiques et </a:t>
            </a:r>
            <a:r>
              <a:rPr lang="fr-FR" altLang="fr-FR" sz="5000" b="1" dirty="0">
                <a:solidFill>
                  <a:srgbClr val="0070C0"/>
                </a:solidFill>
              </a:rPr>
              <a:t>scolaires</a:t>
            </a:r>
          </a:p>
          <a:p>
            <a:pPr algn="ctr">
              <a:buClrTx/>
              <a:buFontTx/>
              <a:buNone/>
            </a:pPr>
            <a:r>
              <a:rPr lang="fr-FR" altLang="fr-FR" sz="5000" b="1" dirty="0">
                <a:solidFill>
                  <a:srgbClr val="0070C0"/>
                </a:solidFill>
              </a:rPr>
              <a:t>(</a:t>
            </a:r>
            <a:r>
              <a:rPr lang="fr-FR" altLang="fr-FR" sz="5000" b="1" dirty="0" err="1">
                <a:solidFill>
                  <a:srgbClr val="0070C0"/>
                </a:solidFill>
              </a:rPr>
              <a:t>MMBs</a:t>
            </a:r>
            <a:r>
              <a:rPr lang="fr-FR" altLang="fr-FR" sz="5000" b="1" dirty="0">
                <a:solidFill>
                  <a:srgbClr val="0070C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52622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575735" y="706917"/>
            <a:ext cx="10972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fr-FR" altLang="fr-FR" sz="5000" b="1" dirty="0">
                <a:solidFill>
                  <a:srgbClr val="0070C0"/>
                </a:solidFill>
                <a:latin typeface="+mj-lt"/>
              </a:rPr>
              <a:t>Retour d'un séjour court en 2</a:t>
            </a:r>
            <a:r>
              <a:rPr lang="fr-FR" altLang="fr-FR" sz="5000" b="1" baseline="30000" dirty="0">
                <a:solidFill>
                  <a:srgbClr val="0070C0"/>
                </a:solidFill>
                <a:latin typeface="+mj-lt"/>
              </a:rPr>
              <a:t>e</a:t>
            </a:r>
            <a:r>
              <a:rPr lang="fr-FR" altLang="fr-FR" sz="5000" b="1" dirty="0">
                <a:solidFill>
                  <a:srgbClr val="0070C0"/>
                </a:solidFill>
                <a:latin typeface="+mj-lt"/>
              </a:rPr>
              <a:t> année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19666" y="1711732"/>
            <a:ext cx="11008045" cy="372150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760" tIns="50760" rIns="50760" bIns="50760"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535353"/>
              </a:buCl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b="1" dirty="0">
                <a:solidFill>
                  <a:schemeClr val="tx1"/>
                </a:solidFill>
              </a:rPr>
              <a:t>Séjour au 1</a:t>
            </a:r>
            <a:r>
              <a:rPr lang="fr-FR" sz="3000" b="1" baseline="30000" dirty="0">
                <a:solidFill>
                  <a:schemeClr val="tx1"/>
                </a:solidFill>
              </a:rPr>
              <a:t>er</a:t>
            </a:r>
            <a:r>
              <a:rPr lang="fr-FR" sz="3000" b="1" dirty="0">
                <a:solidFill>
                  <a:schemeClr val="tx1"/>
                </a:solidFill>
              </a:rPr>
              <a:t> semestre</a:t>
            </a:r>
            <a:r>
              <a:rPr lang="fr-FR" sz="3000" dirty="0">
                <a:solidFill>
                  <a:schemeClr val="tx1"/>
                </a:solidFill>
              </a:rPr>
              <a:t>: </a:t>
            </a:r>
            <a:r>
              <a:rPr lang="fr-FR" sz="3000" dirty="0" smtClean="0">
                <a:solidFill>
                  <a:schemeClr val="tx1"/>
                </a:solidFill>
              </a:rPr>
              <a:t>l'élève </a:t>
            </a:r>
            <a:r>
              <a:rPr lang="fr-FR" sz="3000" dirty="0">
                <a:solidFill>
                  <a:schemeClr val="tx1"/>
                </a:solidFill>
              </a:rPr>
              <a:t>termine sa </a:t>
            </a:r>
            <a:r>
              <a:rPr lang="fr-FR" sz="3000" dirty="0" smtClean="0">
                <a:solidFill>
                  <a:schemeClr val="tx1"/>
                </a:solidFill>
              </a:rPr>
              <a:t>2</a:t>
            </a:r>
            <a:r>
              <a:rPr lang="fr-FR" sz="3000" baseline="30000" dirty="0" smtClean="0">
                <a:solidFill>
                  <a:schemeClr val="tx1"/>
                </a:solidFill>
              </a:rPr>
              <a:t>e</a:t>
            </a:r>
            <a:r>
              <a:rPr lang="fr-FR" sz="3000" dirty="0" smtClean="0">
                <a:solidFill>
                  <a:schemeClr val="tx1"/>
                </a:solidFill>
              </a:rPr>
              <a:t> année normalement. </a:t>
            </a:r>
            <a:r>
              <a:rPr lang="fr-FR" sz="3000" dirty="0"/>
              <a:t>L</a:t>
            </a:r>
            <a:r>
              <a:rPr lang="fr-FR" sz="3000" dirty="0" smtClean="0">
                <a:solidFill>
                  <a:schemeClr val="tx1"/>
                </a:solidFill>
              </a:rPr>
              <a:t>e 2</a:t>
            </a:r>
            <a:r>
              <a:rPr lang="fr-FR" sz="3000" baseline="30000" dirty="0" smtClean="0">
                <a:solidFill>
                  <a:schemeClr val="tx1"/>
                </a:solidFill>
              </a:rPr>
              <a:t>e</a:t>
            </a:r>
            <a:r>
              <a:rPr lang="fr-FR" sz="3000" dirty="0" smtClean="0">
                <a:solidFill>
                  <a:schemeClr val="tx1"/>
                </a:solidFill>
              </a:rPr>
              <a:t> semestre détermine </a:t>
            </a:r>
            <a:r>
              <a:rPr lang="fr-FR" sz="3000" dirty="0">
                <a:solidFill>
                  <a:schemeClr val="tx1"/>
                </a:solidFill>
              </a:rPr>
              <a:t>alors la </a:t>
            </a:r>
            <a:r>
              <a:rPr lang="fr-FR" sz="3000" dirty="0" smtClean="0">
                <a:solidFill>
                  <a:schemeClr val="tx1"/>
                </a:solidFill>
              </a:rPr>
              <a:t>promotion.</a:t>
            </a:r>
            <a:endParaRPr lang="fr-FR" sz="3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ClrTx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b="1" dirty="0" smtClean="0">
                <a:solidFill>
                  <a:schemeClr val="tx1"/>
                </a:solidFill>
              </a:rPr>
              <a:t>Pour </a:t>
            </a:r>
            <a:r>
              <a:rPr lang="fr-FR" sz="3000" b="1" dirty="0">
                <a:solidFill>
                  <a:schemeClr val="tx1"/>
                </a:solidFill>
              </a:rPr>
              <a:t>poursuivre son parcours en 3</a:t>
            </a:r>
            <a:r>
              <a:rPr lang="fr-FR" sz="3000" b="1" baseline="30000" dirty="0">
                <a:solidFill>
                  <a:schemeClr val="tx1"/>
                </a:solidFill>
              </a:rPr>
              <a:t>e </a:t>
            </a:r>
            <a:r>
              <a:rPr lang="fr-FR" sz="3000" b="1" dirty="0">
                <a:solidFill>
                  <a:schemeClr val="tx1"/>
                </a:solidFill>
              </a:rPr>
              <a:t>année </a:t>
            </a:r>
            <a:r>
              <a:rPr lang="fr-FR" sz="3000" b="1" dirty="0" err="1" smtClean="0">
                <a:solidFill>
                  <a:schemeClr val="tx1"/>
                </a:solidFill>
              </a:rPr>
              <a:t>MMBs</a:t>
            </a:r>
            <a:r>
              <a:rPr lang="fr-FR" sz="3000" b="1" dirty="0" smtClean="0">
                <a:solidFill>
                  <a:schemeClr val="tx1"/>
                </a:solidFill>
              </a:rPr>
              <a:t>, </a:t>
            </a:r>
            <a:r>
              <a:rPr lang="fr-FR" sz="3000" dirty="0" smtClean="0">
                <a:solidFill>
                  <a:schemeClr val="tx1"/>
                </a:solidFill>
              </a:rPr>
              <a:t>l'élève doit être promu </a:t>
            </a:r>
            <a:r>
              <a:rPr lang="fr-FR" sz="3000" dirty="0">
                <a:solidFill>
                  <a:schemeClr val="tx1"/>
                </a:solidFill>
              </a:rPr>
              <a:t>avec </a:t>
            </a:r>
            <a:r>
              <a:rPr lang="fr-FR" sz="3000" dirty="0" smtClean="0">
                <a:solidFill>
                  <a:schemeClr val="tx1"/>
                </a:solidFill>
              </a:rPr>
              <a:t>la note </a:t>
            </a:r>
            <a:r>
              <a:rPr lang="fr-FR" sz="3000" dirty="0">
                <a:solidFill>
                  <a:schemeClr val="tx1"/>
                </a:solidFill>
              </a:rPr>
              <a:t>de la langue d'immersion ≥ 4.5 si </a:t>
            </a:r>
            <a:r>
              <a:rPr lang="fr-FR" sz="3000" dirty="0" smtClean="0">
                <a:solidFill>
                  <a:schemeClr val="tx1"/>
                </a:solidFill>
              </a:rPr>
              <a:t>DF et ≥ </a:t>
            </a:r>
            <a:r>
              <a:rPr lang="fr-FR" sz="3000" dirty="0">
                <a:solidFill>
                  <a:schemeClr val="tx1"/>
                </a:solidFill>
              </a:rPr>
              <a:t>4.0 si </a:t>
            </a:r>
            <a:r>
              <a:rPr lang="fr-FR" sz="3000" dirty="0" smtClean="0">
                <a:solidFill>
                  <a:schemeClr val="tx1"/>
                </a:solidFill>
              </a:rPr>
              <a:t>OS.</a:t>
            </a:r>
            <a:endParaRPr lang="fr-FR" sz="3000" dirty="0">
              <a:solidFill>
                <a:schemeClr val="tx1"/>
              </a:solidFill>
            </a:endParaRPr>
          </a:p>
          <a:p>
            <a:pPr marL="342900" indent="-341313" algn="ctr">
              <a:spcBef>
                <a:spcPts val="600"/>
              </a:spcBef>
              <a:buClrTx/>
              <a:buSzPct val="95000"/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b="1" dirty="0">
                <a:solidFill>
                  <a:schemeClr val="tx1"/>
                </a:solidFill>
              </a:rPr>
              <a:t>	</a:t>
            </a:r>
            <a:r>
              <a:rPr lang="fr-FR" sz="3000" b="1" i="1" dirty="0" smtClean="0">
                <a:solidFill>
                  <a:schemeClr val="tx1"/>
                </a:solidFill>
              </a:rPr>
              <a:t>Si </a:t>
            </a:r>
            <a:r>
              <a:rPr lang="fr-FR" sz="3000" b="1" i="1" dirty="0">
                <a:solidFill>
                  <a:schemeClr val="tx1"/>
                </a:solidFill>
              </a:rPr>
              <a:t>ces conditions ne sont pas remplies, l'élève poursuit</a:t>
            </a:r>
            <a:br>
              <a:rPr lang="fr-FR" sz="3000" b="1" i="1" dirty="0">
                <a:solidFill>
                  <a:schemeClr val="tx1"/>
                </a:solidFill>
              </a:rPr>
            </a:br>
            <a:r>
              <a:rPr lang="fr-FR" sz="3000" b="1" i="1" dirty="0">
                <a:solidFill>
                  <a:schemeClr val="tx1"/>
                </a:solidFill>
              </a:rPr>
              <a:t>le parcours ordinaire.</a:t>
            </a:r>
          </a:p>
          <a:p>
            <a:pPr>
              <a:spcBef>
                <a:spcPts val="600"/>
              </a:spcBef>
              <a:buClr>
                <a:srgbClr val="5F5F5F"/>
              </a:buClr>
              <a:buSzPct val="95000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FR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5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6327776"/>
            <a:ext cx="673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6311901"/>
            <a:ext cx="673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75735" y="395373"/>
            <a:ext cx="1071761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5000" b="1" dirty="0" smtClean="0">
                <a:solidFill>
                  <a:srgbClr val="0070C0"/>
                </a:solidFill>
              </a:rPr>
              <a:t>Rattrapage des notes acquises</a:t>
            </a:r>
          </a:p>
          <a:p>
            <a:pPr algn="ctr"/>
            <a:r>
              <a:rPr lang="fr-CH" sz="5000" b="1" dirty="0" smtClean="0">
                <a:solidFill>
                  <a:srgbClr val="0070C0"/>
                </a:solidFill>
              </a:rPr>
              <a:t>pour la maturité</a:t>
            </a:r>
          </a:p>
          <a:p>
            <a:pPr algn="ctr"/>
            <a:r>
              <a:rPr lang="fr-FR" altLang="fr-FR" sz="2500" b="1" i="1" dirty="0" smtClean="0">
                <a:solidFill>
                  <a:srgbClr val="0070C0"/>
                </a:solidFill>
              </a:rPr>
              <a:t>Arts </a:t>
            </a:r>
            <a:r>
              <a:rPr lang="fr-FR" altLang="fr-FR" sz="2500" b="1" i="1" dirty="0">
                <a:solidFill>
                  <a:srgbClr val="0070C0"/>
                </a:solidFill>
              </a:rPr>
              <a:t>(musique/arts visuels), Chimie, Physique OS</a:t>
            </a:r>
          </a:p>
          <a:p>
            <a:pPr algn="ctr"/>
            <a:endParaRPr lang="fr-CH" sz="5000" b="1" dirty="0">
              <a:solidFill>
                <a:srgbClr val="0070C0"/>
              </a:solidFill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01061" y="2525469"/>
            <a:ext cx="11095567" cy="2879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760" tIns="50760" rIns="50760" bIns="50760"/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buClr>
                <a:srgbClr val="5F5F5F"/>
              </a:buClr>
              <a:buSzPct val="95000"/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b="1" dirty="0">
                <a:solidFill>
                  <a:schemeClr val="tx1"/>
                </a:solidFill>
              </a:rPr>
              <a:t>Séjour court au 1</a:t>
            </a:r>
            <a:r>
              <a:rPr lang="fr-FR" sz="3000" b="1" baseline="30000" dirty="0">
                <a:solidFill>
                  <a:schemeClr val="tx1"/>
                </a:solidFill>
              </a:rPr>
              <a:t>er</a:t>
            </a:r>
            <a:r>
              <a:rPr lang="fr-FR" sz="3000" b="1" dirty="0">
                <a:solidFill>
                  <a:schemeClr val="tx1"/>
                </a:solidFill>
              </a:rPr>
              <a:t> semestre de la </a:t>
            </a:r>
            <a:r>
              <a:rPr lang="fr-FR" sz="3000" b="1" dirty="0" smtClean="0">
                <a:solidFill>
                  <a:schemeClr val="tx1"/>
                </a:solidFill>
              </a:rPr>
              <a:t>2</a:t>
            </a:r>
            <a:r>
              <a:rPr lang="fr-FR" sz="3000" b="1" baseline="30000" dirty="0" smtClean="0">
                <a:solidFill>
                  <a:schemeClr val="tx1"/>
                </a:solidFill>
              </a:rPr>
              <a:t>e</a:t>
            </a:r>
            <a:r>
              <a:rPr lang="fr-FR" sz="3000" b="1" dirty="0" smtClean="0">
                <a:solidFill>
                  <a:schemeClr val="tx1"/>
                </a:solidFill>
              </a:rPr>
              <a:t> </a:t>
            </a:r>
            <a:r>
              <a:rPr lang="fr-FR" sz="3000" b="1" dirty="0">
                <a:solidFill>
                  <a:schemeClr val="tx1"/>
                </a:solidFill>
              </a:rPr>
              <a:t>année: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SzPct val="95000"/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dirty="0">
                <a:solidFill>
                  <a:schemeClr val="tx1"/>
                </a:solidFill>
              </a:rPr>
              <a:t>	</a:t>
            </a:r>
            <a:r>
              <a:rPr lang="fr-FR" sz="3000" dirty="0" smtClean="0">
                <a:solidFill>
                  <a:schemeClr val="tx1"/>
                </a:solidFill>
              </a:rPr>
              <a:t> 	Rattrapage </a:t>
            </a:r>
            <a:r>
              <a:rPr lang="fr-FR" sz="3000" dirty="0">
                <a:solidFill>
                  <a:schemeClr val="tx1"/>
                </a:solidFill>
              </a:rPr>
              <a:t>des notes au cours du </a:t>
            </a:r>
            <a:r>
              <a:rPr lang="fr-FR" sz="3000" dirty="0" smtClean="0">
                <a:solidFill>
                  <a:schemeClr val="tx1"/>
                </a:solidFill>
              </a:rPr>
              <a:t>2</a:t>
            </a:r>
            <a:r>
              <a:rPr lang="fr-FR" sz="3000" baseline="30000" dirty="0" smtClean="0">
                <a:solidFill>
                  <a:schemeClr val="tx1"/>
                </a:solidFill>
              </a:rPr>
              <a:t>e</a:t>
            </a:r>
            <a:r>
              <a:rPr lang="fr-FR" sz="3000" dirty="0" smtClean="0">
                <a:solidFill>
                  <a:schemeClr val="tx1"/>
                </a:solidFill>
              </a:rPr>
              <a:t> </a:t>
            </a:r>
            <a:r>
              <a:rPr lang="fr-FR" sz="3000" dirty="0">
                <a:solidFill>
                  <a:schemeClr val="tx1"/>
                </a:solidFill>
              </a:rPr>
              <a:t>semestre de la </a:t>
            </a:r>
            <a:r>
              <a:rPr lang="fr-FR" sz="3000" dirty="0" smtClean="0">
                <a:solidFill>
                  <a:schemeClr val="tx1"/>
                </a:solidFill>
              </a:rPr>
              <a:t>2</a:t>
            </a:r>
            <a:r>
              <a:rPr lang="fr-FR" sz="3000" baseline="30000" dirty="0" smtClean="0">
                <a:solidFill>
                  <a:schemeClr val="tx1"/>
                </a:solidFill>
              </a:rPr>
              <a:t>e</a:t>
            </a:r>
            <a:r>
              <a:rPr lang="fr-FR" sz="3000" dirty="0" smtClean="0">
                <a:solidFill>
                  <a:schemeClr val="tx1"/>
                </a:solidFill>
              </a:rPr>
              <a:t> </a:t>
            </a:r>
            <a:r>
              <a:rPr lang="fr-FR" sz="3000" dirty="0">
                <a:solidFill>
                  <a:schemeClr val="tx1"/>
                </a:solidFill>
              </a:rPr>
              <a:t>année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Clr>
                <a:srgbClr val="5F5F5F"/>
              </a:buClr>
              <a:buSzPct val="95000"/>
              <a:buFont typeface="Wingdings" charset="2"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FR" sz="3000" b="1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Clr>
                <a:srgbClr val="5F5F5F"/>
              </a:buClr>
              <a:buSzPct val="95000"/>
              <a:buFont typeface="Arial" panose="020B0604020202020204" pitchFamily="34" charset="0"/>
              <a:buChar char="•"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b="1" dirty="0" smtClean="0">
                <a:solidFill>
                  <a:schemeClr val="tx1"/>
                </a:solidFill>
              </a:rPr>
              <a:t>Séjour </a:t>
            </a:r>
            <a:r>
              <a:rPr lang="fr-FR" sz="3000" b="1" dirty="0">
                <a:solidFill>
                  <a:schemeClr val="tx1"/>
                </a:solidFill>
              </a:rPr>
              <a:t>long en </a:t>
            </a:r>
            <a:r>
              <a:rPr lang="fr-FR" sz="3000" b="1" dirty="0" smtClean="0">
                <a:solidFill>
                  <a:schemeClr val="tx1"/>
                </a:solidFill>
              </a:rPr>
              <a:t>2</a:t>
            </a:r>
            <a:r>
              <a:rPr lang="fr-FR" sz="3000" b="1" baseline="30000" dirty="0" smtClean="0">
                <a:solidFill>
                  <a:schemeClr val="tx1"/>
                </a:solidFill>
              </a:rPr>
              <a:t>e</a:t>
            </a:r>
            <a:r>
              <a:rPr lang="fr-FR" sz="3000" b="1" dirty="0" smtClean="0">
                <a:solidFill>
                  <a:schemeClr val="tx1"/>
                </a:solidFill>
              </a:rPr>
              <a:t> </a:t>
            </a:r>
            <a:r>
              <a:rPr lang="fr-FR" sz="3000" b="1" dirty="0">
                <a:solidFill>
                  <a:schemeClr val="tx1"/>
                </a:solidFill>
              </a:rPr>
              <a:t>année: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SzPct val="95000"/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dirty="0">
                <a:solidFill>
                  <a:schemeClr val="tx1"/>
                </a:solidFill>
              </a:rPr>
              <a:t>	</a:t>
            </a:r>
            <a:r>
              <a:rPr lang="fr-FR" sz="3000" dirty="0" smtClean="0">
                <a:solidFill>
                  <a:schemeClr val="tx1"/>
                </a:solidFill>
              </a:rPr>
              <a:t> 	Rattrapage </a:t>
            </a:r>
            <a:r>
              <a:rPr lang="fr-FR" sz="3000" dirty="0">
                <a:solidFill>
                  <a:schemeClr val="tx1"/>
                </a:solidFill>
              </a:rPr>
              <a:t>des notes au cours du 1</a:t>
            </a:r>
            <a:r>
              <a:rPr lang="fr-FR" sz="3000" baseline="30000" dirty="0">
                <a:solidFill>
                  <a:schemeClr val="tx1"/>
                </a:solidFill>
              </a:rPr>
              <a:t>er</a:t>
            </a:r>
            <a:r>
              <a:rPr lang="fr-FR" sz="3000" dirty="0">
                <a:solidFill>
                  <a:schemeClr val="tx1"/>
                </a:solidFill>
              </a:rPr>
              <a:t>  semestre de la </a:t>
            </a:r>
            <a:r>
              <a:rPr lang="fr-FR" sz="3000" dirty="0" smtClean="0">
                <a:solidFill>
                  <a:schemeClr val="tx1"/>
                </a:solidFill>
              </a:rPr>
              <a:t>3</a:t>
            </a:r>
            <a:r>
              <a:rPr lang="fr-FR" sz="3000" baseline="30000" dirty="0" smtClean="0">
                <a:solidFill>
                  <a:schemeClr val="tx1"/>
                </a:solidFill>
              </a:rPr>
              <a:t>e</a:t>
            </a:r>
            <a:r>
              <a:rPr lang="fr-FR" sz="3000" dirty="0" smtClean="0">
                <a:solidFill>
                  <a:schemeClr val="tx1"/>
                </a:solidFill>
              </a:rPr>
              <a:t> </a:t>
            </a:r>
            <a:r>
              <a:rPr lang="fr-FR" sz="3000" dirty="0">
                <a:solidFill>
                  <a:schemeClr val="tx1"/>
                </a:solidFill>
              </a:rPr>
              <a:t>année</a:t>
            </a: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SzPct val="95000"/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FR" sz="3000" dirty="0">
              <a:solidFill>
                <a:srgbClr val="535353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600"/>
              </a:spcBef>
              <a:buClrTx/>
              <a:buSzPct val="95000"/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FR" sz="3000" dirty="0">
              <a:solidFill>
                <a:srgbClr val="535353"/>
              </a:solidFill>
            </a:endParaRPr>
          </a:p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fr-FR" sz="3000" dirty="0">
              <a:solidFill>
                <a:srgbClr val="535353"/>
              </a:solidFill>
            </a:endParaRPr>
          </a:p>
          <a:p>
            <a:pPr marL="342900" indent="-341313">
              <a:spcBef>
                <a:spcPts val="600"/>
              </a:spcBef>
              <a:buClrTx/>
              <a:buFontTx/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fr-FR" sz="3000" dirty="0">
                <a:solidFill>
                  <a:srgbClr val="535353"/>
                </a:solidFill>
              </a:rPr>
              <a:t>	</a:t>
            </a:r>
          </a:p>
        </p:txBody>
      </p:sp>
      <p:pic>
        <p:nvPicPr>
          <p:cNvPr id="8" name="Picture 3" descr="C:\Users\barthecontis\AppData\Local\Microsoft\Windows\Temporary Internet Files\Content.IE5\3ZWVLAQS\arrow-1293400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7198" y="4376027"/>
            <a:ext cx="506818" cy="25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arthecontis\AppData\Local\Microsoft\Windows\Temporary Internet Files\Content.IE5\3ZWVLAQS\arrow-1293400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84575" y="3054047"/>
            <a:ext cx="506818" cy="25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1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508001" y="260350"/>
            <a:ext cx="11300884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fr-FR" altLang="fr-FR" sz="5000" b="1" dirty="0">
                <a:solidFill>
                  <a:srgbClr val="0070C0"/>
                </a:solidFill>
              </a:rPr>
              <a:t>Poursuite du parcours en 3</a:t>
            </a:r>
            <a:r>
              <a:rPr lang="fr-FR" altLang="fr-FR" sz="5000" b="1" baseline="30000" dirty="0">
                <a:solidFill>
                  <a:srgbClr val="0070C0"/>
                </a:solidFill>
              </a:rPr>
              <a:t>e</a:t>
            </a:r>
            <a:r>
              <a:rPr lang="fr-FR" altLang="fr-FR" sz="5000" b="1" dirty="0">
                <a:solidFill>
                  <a:srgbClr val="0070C0"/>
                </a:solidFill>
              </a:rPr>
              <a:t> et 4</a:t>
            </a:r>
            <a:r>
              <a:rPr lang="fr-FR" altLang="fr-FR" sz="5000" b="1" baseline="30000" dirty="0">
                <a:solidFill>
                  <a:srgbClr val="0070C0"/>
                </a:solidFill>
              </a:rPr>
              <a:t>e 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580731" y="1136871"/>
            <a:ext cx="11080749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0760" tIns="50760" rIns="50760" bIns="50760"/>
          <a:lstStyle>
            <a:lvl1pPr marL="342900" indent="-342900" eaLnBrk="0"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355600" eaLnBrk="0"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12800" algn="l"/>
                <a:tab pos="1727200" algn="l"/>
                <a:tab pos="2641600" algn="l"/>
                <a:tab pos="3556000" algn="l"/>
                <a:tab pos="4470400" algn="l"/>
                <a:tab pos="5384800" algn="l"/>
                <a:tab pos="6299200" algn="l"/>
                <a:tab pos="7213600" algn="l"/>
                <a:tab pos="8128000" algn="l"/>
                <a:tab pos="9042400" algn="l"/>
                <a:tab pos="99568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lvl="1" indent="0" algn="just" eaLnBrk="1">
              <a:lnSpc>
                <a:spcPct val="90000"/>
              </a:lnSpc>
              <a:spcAft>
                <a:spcPts val="600"/>
              </a:spcAft>
              <a:buClrTx/>
              <a:buFontTx/>
              <a:buNone/>
            </a:pPr>
            <a:r>
              <a:rPr lang="fr-FR" altLang="fr-FR" sz="2300" b="1" i="1" dirty="0">
                <a:solidFill>
                  <a:srgbClr val="000000"/>
                </a:solidFill>
                <a:latin typeface="+mj-lt"/>
              </a:rPr>
              <a:t>Elève parti en séjour court:</a:t>
            </a:r>
          </a:p>
          <a:p>
            <a:pPr marL="698500" lvl="1" indent="-342900" eaLnBrk="1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1 cours de sciences humaines en 3</a:t>
            </a:r>
            <a:r>
              <a:rPr lang="fr-FR" altLang="fr-FR" sz="2300" baseline="30000" dirty="0">
                <a:solidFill>
                  <a:srgbClr val="000000"/>
                </a:solidFill>
                <a:latin typeface="+mj-lt"/>
              </a:rPr>
              <a:t>e</a:t>
            </a: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 </a:t>
            </a:r>
            <a:r>
              <a:rPr lang="fr-FR" altLang="fr-FR" sz="2300" dirty="0" smtClean="0">
                <a:solidFill>
                  <a:srgbClr val="000000"/>
                </a:solidFill>
                <a:latin typeface="+mj-lt"/>
              </a:rPr>
              <a:t>année</a:t>
            </a:r>
          </a:p>
          <a:p>
            <a:pPr marL="698500" lvl="1" indent="-342900" eaLnBrk="1"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fr-FR" altLang="fr-FR" sz="2300" dirty="0" smtClean="0">
                <a:solidFill>
                  <a:srgbClr val="000000"/>
                </a:solidFill>
                <a:latin typeface="+mj-lt"/>
              </a:rPr>
              <a:t>2 </a:t>
            </a: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cours de sciences humaines en 4</a:t>
            </a:r>
            <a:r>
              <a:rPr lang="fr-FR" altLang="fr-FR" sz="2300" baseline="30000" dirty="0">
                <a:solidFill>
                  <a:srgbClr val="000000"/>
                </a:solidFill>
                <a:latin typeface="+mj-lt"/>
              </a:rPr>
              <a:t>e</a:t>
            </a: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 </a:t>
            </a:r>
            <a:r>
              <a:rPr lang="fr-FR" altLang="fr-FR" sz="2300" dirty="0" smtClean="0">
                <a:solidFill>
                  <a:srgbClr val="000000"/>
                </a:solidFill>
                <a:latin typeface="+mj-lt"/>
              </a:rPr>
              <a:t>année.</a:t>
            </a:r>
          </a:p>
          <a:p>
            <a:pPr marL="698500" lvl="1" indent="-342900" eaLnBrk="1"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Travail de maturité </a:t>
            </a:r>
            <a:r>
              <a:rPr lang="fr-FR" altLang="fr-FR" sz="2300" b="1" dirty="0">
                <a:solidFill>
                  <a:srgbClr val="000000"/>
                </a:solidFill>
                <a:latin typeface="+mj-lt"/>
              </a:rPr>
              <a:t>dans la langue </a:t>
            </a:r>
            <a:r>
              <a:rPr lang="fr-FR" altLang="fr-FR" sz="2300" b="1" dirty="0" smtClean="0">
                <a:solidFill>
                  <a:srgbClr val="000000"/>
                </a:solidFill>
                <a:latin typeface="+mj-lt"/>
              </a:rPr>
              <a:t>d'immersion</a:t>
            </a:r>
          </a:p>
          <a:p>
            <a:pPr lvl="1" algn="ctr" eaLnBrk="1">
              <a:spcAft>
                <a:spcPts val="1200"/>
              </a:spcAft>
              <a:buClrTx/>
            </a:pPr>
            <a:r>
              <a:rPr lang="fr-FR" altLang="fr-FR" sz="2300" b="1" i="1" u="sng" dirty="0" smtClean="0">
                <a:solidFill>
                  <a:srgbClr val="000000"/>
                </a:solidFill>
                <a:latin typeface="+mj-lt"/>
              </a:rPr>
              <a:t>Les </a:t>
            </a:r>
            <a:r>
              <a:rPr lang="fr-FR" altLang="fr-FR" sz="2300" b="1" i="1" u="sng" dirty="0">
                <a:solidFill>
                  <a:srgbClr val="000000"/>
                </a:solidFill>
                <a:latin typeface="+mj-lt"/>
              </a:rPr>
              <a:t>cours en immersion sont principalement le mercredi </a:t>
            </a:r>
            <a:r>
              <a:rPr lang="fr-FR" altLang="fr-FR" sz="2300" b="1" i="1" u="sng" dirty="0" smtClean="0">
                <a:solidFill>
                  <a:srgbClr val="000000"/>
                </a:solidFill>
                <a:latin typeface="+mj-lt"/>
              </a:rPr>
              <a:t>après-midi</a:t>
            </a:r>
            <a:endParaRPr lang="fr-FR" altLang="fr-FR" sz="2300" b="1" u="sng" dirty="0">
              <a:solidFill>
                <a:srgbClr val="000000"/>
              </a:solidFill>
              <a:latin typeface="+mj-lt"/>
            </a:endParaRPr>
          </a:p>
          <a:p>
            <a:pPr lvl="1" indent="0" algn="just" eaLnBrk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r>
              <a:rPr lang="fr-FR" altLang="fr-FR" sz="2300" b="1" i="1" dirty="0">
                <a:solidFill>
                  <a:srgbClr val="000000"/>
                </a:solidFill>
                <a:latin typeface="+mj-lt"/>
              </a:rPr>
              <a:t>Elève parti en séjour long:</a:t>
            </a:r>
          </a:p>
          <a:p>
            <a:pPr lvl="1" indent="0" algn="just" eaLnBrk="1">
              <a:spcBef>
                <a:spcPts val="600"/>
              </a:spcBef>
              <a:buClrTx/>
              <a:buFontTx/>
              <a:buNone/>
            </a:pP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1 cours de sciences humaines en 3</a:t>
            </a:r>
            <a:r>
              <a:rPr lang="fr-FR" altLang="fr-FR" sz="2300" baseline="30000" dirty="0">
                <a:solidFill>
                  <a:srgbClr val="000000"/>
                </a:solidFill>
                <a:latin typeface="+mj-lt"/>
              </a:rPr>
              <a:t>e</a:t>
            </a: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 et 4</a:t>
            </a:r>
            <a:r>
              <a:rPr lang="fr-FR" altLang="fr-FR" sz="2300" baseline="30000" dirty="0">
                <a:solidFill>
                  <a:srgbClr val="000000"/>
                </a:solidFill>
                <a:latin typeface="+mj-lt"/>
              </a:rPr>
              <a:t>e</a:t>
            </a: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 années </a:t>
            </a:r>
            <a:r>
              <a:rPr lang="fr-FR" altLang="fr-FR" sz="2300" b="1" dirty="0">
                <a:solidFill>
                  <a:srgbClr val="000000"/>
                </a:solidFill>
                <a:latin typeface="+mj-lt"/>
              </a:rPr>
              <a:t>dans la langue d'immersion.</a:t>
            </a:r>
          </a:p>
          <a:p>
            <a:pPr lvl="1" indent="0" algn="just" eaLnBrk="1">
              <a:spcBef>
                <a:spcPts val="600"/>
              </a:spcBef>
              <a:buClrTx/>
              <a:buFontTx/>
              <a:buNone/>
            </a:pP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Un deuxième cours de sciences humaines en 4</a:t>
            </a:r>
            <a:r>
              <a:rPr lang="fr-FR" altLang="fr-FR" sz="2300" baseline="30000" dirty="0">
                <a:solidFill>
                  <a:srgbClr val="000000"/>
                </a:solidFill>
                <a:latin typeface="+mj-lt"/>
              </a:rPr>
              <a:t>e</a:t>
            </a: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 année et/ou le travail de maturité sont </a:t>
            </a:r>
            <a:r>
              <a:rPr lang="fr-FR" altLang="fr-FR" sz="2300" b="1" dirty="0">
                <a:solidFill>
                  <a:srgbClr val="000000"/>
                </a:solidFill>
                <a:latin typeface="+mj-lt"/>
              </a:rPr>
              <a:t>encouragés dans la langue concernée afin de maintenir les compétences linguistiques</a:t>
            </a:r>
            <a:r>
              <a:rPr lang="fr-FR" altLang="fr-FR" sz="2300" dirty="0">
                <a:solidFill>
                  <a:srgbClr val="000000"/>
                </a:solidFill>
                <a:latin typeface="+mj-lt"/>
              </a:rPr>
              <a:t> acquises durant le séjour.</a:t>
            </a:r>
          </a:p>
          <a:p>
            <a:pPr lvl="1" indent="0" algn="just" eaLnBrk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fr-FR" altLang="fr-FR" sz="20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2050" name="Picture 2" descr="C:\Users\barthecontis\AppData\Local\Microsoft\Windows\Temporary Internet Files\Content.IE5\IKUCVGUZ\Attention[1]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42" y="2843079"/>
            <a:ext cx="674428" cy="63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barthecontis\AppData\Local\Microsoft\Windows\Temporary Internet Files\Content.IE5\IKUCVGUZ\Attention[1]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987052" y="2844856"/>
            <a:ext cx="674428" cy="63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38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52451" y="552893"/>
            <a:ext cx="10972800" cy="87822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5000" b="1" dirty="0">
                <a:solidFill>
                  <a:srgbClr val="0070C0"/>
                </a:solidFill>
              </a:rPr>
              <a:t>Conditions de </a:t>
            </a:r>
            <a:r>
              <a:rPr lang="fr-FR" sz="5000" b="1" dirty="0" smtClean="0">
                <a:solidFill>
                  <a:srgbClr val="0070C0"/>
                </a:solidFill>
              </a:rPr>
              <a:t>maintien </a:t>
            </a:r>
            <a:r>
              <a:rPr lang="fr-FR" sz="5000" b="1" dirty="0">
                <a:solidFill>
                  <a:srgbClr val="0070C0"/>
                </a:solidFill>
              </a:rPr>
              <a:t>dans le parcours</a:t>
            </a:r>
            <a:r>
              <a:rPr lang="fr-FR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683684" y="1665768"/>
            <a:ext cx="10710333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0760" tIns="50760" rIns="50760" bIns="50760"/>
          <a:lstStyle>
            <a:lvl1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90000"/>
              </a:lnSpc>
              <a:spcAft>
                <a:spcPts val="600"/>
              </a:spcAft>
              <a:buClrTx/>
              <a:buFontTx/>
              <a:buNone/>
            </a:pP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Pour poursuivre son parcours en 4</a:t>
            </a:r>
            <a:r>
              <a:rPr lang="fr-FR" altLang="fr-FR" sz="3000" b="1" baseline="30000" dirty="0">
                <a:solidFill>
                  <a:schemeClr val="tx1"/>
                </a:solidFill>
                <a:latin typeface="+mj-lt"/>
              </a:rPr>
              <a:t>e </a:t>
            </a:r>
            <a:r>
              <a:rPr lang="fr-FR" altLang="fr-FR" sz="3000" b="1" dirty="0" err="1">
                <a:solidFill>
                  <a:schemeClr val="tx1"/>
                </a:solidFill>
                <a:latin typeface="+mj-lt"/>
              </a:rPr>
              <a:t>MMBs</a:t>
            </a: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,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l'élève</a:t>
            </a:r>
            <a:br>
              <a:rPr lang="fr-FR" altLang="fr-FR" sz="3000" b="1" dirty="0">
                <a:solidFill>
                  <a:schemeClr val="tx1"/>
                </a:solidFill>
                <a:latin typeface="+mj-lt"/>
              </a:rPr>
            </a:b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doit être promu avec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 :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- note de la langue d'immersion ≥ 4.5 si choisie en DF</a:t>
            </a:r>
          </a:p>
          <a:p>
            <a:pPr eaLnBrk="1">
              <a:lnSpc>
                <a:spcPct val="90000"/>
              </a:lnSpc>
              <a:spcAft>
                <a:spcPts val="600"/>
              </a:spcAft>
              <a:buClrTx/>
              <a:buFontTx/>
              <a:buNone/>
            </a:pP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- note de la langue d'immersion ≥ 4.0 si choisie en OS</a:t>
            </a:r>
          </a:p>
          <a:p>
            <a:pPr eaLnBrk="1">
              <a:lnSpc>
                <a:spcPct val="90000"/>
              </a:lnSpc>
              <a:spcBef>
                <a:spcPts val="600"/>
              </a:spcBef>
              <a:buClrTx/>
              <a:buFontTx/>
              <a:buNone/>
            </a:pP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	</a:t>
            </a: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Si </a:t>
            </a: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ces conditions ne sont pas remplies, l'élève poursuit le parcours ordinaire.</a:t>
            </a:r>
          </a:p>
        </p:txBody>
      </p:sp>
    </p:spTree>
    <p:extLst>
      <p:ext uri="{BB962C8B-B14F-4D97-AF65-F5344CB8AC3E}">
        <p14:creationId xmlns:p14="http://schemas.microsoft.com/office/powerpoint/2010/main" val="40373629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533400" y="334851"/>
            <a:ext cx="1097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fr-FR" altLang="fr-FR" sz="6000" b="1" dirty="0">
                <a:solidFill>
                  <a:srgbClr val="0070C0"/>
                </a:solidFill>
                <a:latin typeface="+mj-lt"/>
              </a:rPr>
              <a:t>Conditions d'obtention du titre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77333" y="1274135"/>
            <a:ext cx="10972800" cy="4691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760" tIns="50760" rIns="50760" bIns="50760"/>
          <a:lstStyle/>
          <a:p>
            <a:pPr marL="450850" indent="-12700">
              <a:spcAft>
                <a:spcPts val="1200"/>
              </a:spcAft>
              <a:buClrTx/>
              <a:buFontTx/>
              <a:buNone/>
              <a:tabLst>
                <a:tab pos="582613" algn="l"/>
                <a:tab pos="1497013" algn="l"/>
                <a:tab pos="2411413" algn="l"/>
                <a:tab pos="3325813" algn="l"/>
                <a:tab pos="4240213" algn="l"/>
                <a:tab pos="5154613" algn="l"/>
                <a:tab pos="6069013" algn="l"/>
                <a:tab pos="6983413" algn="l"/>
                <a:tab pos="7897813" algn="l"/>
                <a:tab pos="8812213" algn="l"/>
                <a:tab pos="9726613" algn="l"/>
              </a:tabLst>
              <a:defRPr/>
            </a:pPr>
            <a:r>
              <a:rPr lang="fr-FR" sz="3000" b="1" dirty="0">
                <a:solidFill>
                  <a:srgbClr val="000000"/>
                </a:solidFill>
              </a:rPr>
              <a:t>	Résultats satisfaisant aux conditions fédérales</a:t>
            </a:r>
          </a:p>
          <a:p>
            <a:pPr marL="447675" lvl="1" indent="1588">
              <a:spcAft>
                <a:spcPts val="600"/>
              </a:spcAft>
              <a:buClrTx/>
              <a:buFontTx/>
              <a:buNone/>
              <a:tabLst>
                <a:tab pos="8812213" algn="l"/>
                <a:tab pos="9726613" algn="l"/>
              </a:tabLst>
              <a:defRPr/>
            </a:pPr>
            <a:r>
              <a:rPr lang="fr-FR" sz="3000" b="1" u="sng" dirty="0" smtClean="0">
                <a:solidFill>
                  <a:srgbClr val="000000"/>
                </a:solidFill>
              </a:rPr>
              <a:t>Séjour </a:t>
            </a:r>
            <a:r>
              <a:rPr lang="fr-FR" sz="3000" b="1" u="sng" dirty="0">
                <a:solidFill>
                  <a:srgbClr val="000000"/>
                </a:solidFill>
              </a:rPr>
              <a:t>court</a:t>
            </a:r>
            <a:r>
              <a:rPr lang="fr-FR" sz="3000" b="1" dirty="0">
                <a:solidFill>
                  <a:srgbClr val="000000"/>
                </a:solidFill>
              </a:rPr>
              <a:t> effectué selon les modalités ainsi que:</a:t>
            </a:r>
          </a:p>
          <a:p>
            <a:pPr marL="447675" indent="1588">
              <a:spcBef>
                <a:spcPts val="600"/>
              </a:spcBef>
              <a:buClrTx/>
              <a:buFontTx/>
              <a:buNone/>
              <a:tabLst>
                <a:tab pos="8812213" algn="l"/>
                <a:tab pos="9726613" algn="l"/>
              </a:tabLst>
              <a:defRPr/>
            </a:pPr>
            <a:r>
              <a:rPr lang="fr-FR" sz="3000" dirty="0">
                <a:solidFill>
                  <a:srgbClr val="000000"/>
                </a:solidFill>
              </a:rPr>
              <a:t>1 cours de sciences humaines suivi en 3</a:t>
            </a:r>
            <a:r>
              <a:rPr lang="fr-FR" sz="3000" baseline="30000" dirty="0">
                <a:solidFill>
                  <a:srgbClr val="000000"/>
                </a:solidFill>
              </a:rPr>
              <a:t>e</a:t>
            </a:r>
            <a:r>
              <a:rPr lang="fr-FR" sz="3000" dirty="0">
                <a:solidFill>
                  <a:srgbClr val="000000"/>
                </a:solidFill>
              </a:rPr>
              <a:t> et 2 cours de sciences humaines suivis en 4</a:t>
            </a:r>
            <a:r>
              <a:rPr lang="fr-FR" sz="3000" baseline="30000" dirty="0">
                <a:solidFill>
                  <a:srgbClr val="000000"/>
                </a:solidFill>
              </a:rPr>
              <a:t>e</a:t>
            </a:r>
            <a:r>
              <a:rPr lang="fr-FR" sz="3000" dirty="0">
                <a:solidFill>
                  <a:srgbClr val="000000"/>
                </a:solidFill>
              </a:rPr>
              <a:t> dans la langue choisie.</a:t>
            </a:r>
            <a:endParaRPr lang="fr-FR" sz="3000" baseline="29000" dirty="0">
              <a:solidFill>
                <a:srgbClr val="000000"/>
              </a:solidFill>
            </a:endParaRPr>
          </a:p>
          <a:p>
            <a:pPr marL="447675" indent="1588">
              <a:spcBef>
                <a:spcPts val="500"/>
              </a:spcBef>
              <a:buClrTx/>
              <a:buFontTx/>
              <a:buNone/>
              <a:tabLst>
                <a:tab pos="8812213" algn="l"/>
                <a:tab pos="9726613" algn="l"/>
              </a:tabLst>
              <a:defRPr/>
            </a:pPr>
            <a:r>
              <a:rPr lang="fr-FR" sz="3000" dirty="0">
                <a:solidFill>
                  <a:srgbClr val="000000"/>
                </a:solidFill>
              </a:rPr>
              <a:t>Travail de maturité rédigé et soutenu dans la langue choisie. </a:t>
            </a:r>
          </a:p>
          <a:p>
            <a:pPr marL="447675" lvl="1" indent="0">
              <a:spcAft>
                <a:spcPts val="300"/>
              </a:spcAft>
              <a:buClrTx/>
              <a:buFontTx/>
              <a:buNone/>
              <a:tabLst>
                <a:tab pos="8812213" algn="l"/>
                <a:tab pos="9726613" algn="l"/>
              </a:tabLst>
              <a:defRPr/>
            </a:pPr>
            <a:r>
              <a:rPr lang="fr-FR" sz="3000" b="1" u="sng" dirty="0">
                <a:solidFill>
                  <a:srgbClr val="000000"/>
                </a:solidFill>
              </a:rPr>
              <a:t>Séjour long</a:t>
            </a:r>
            <a:r>
              <a:rPr lang="fr-FR" sz="3000" b="1" dirty="0">
                <a:solidFill>
                  <a:srgbClr val="000000"/>
                </a:solidFill>
              </a:rPr>
              <a:t> effectué selon les modalités ainsi que:</a:t>
            </a:r>
          </a:p>
          <a:p>
            <a:pPr marL="447675">
              <a:buClrTx/>
              <a:tabLst>
                <a:tab pos="8812213" algn="l"/>
                <a:tab pos="9726613" algn="l"/>
              </a:tabLst>
              <a:defRPr/>
            </a:pPr>
            <a:r>
              <a:rPr lang="fr-FR" sz="3000" dirty="0">
                <a:solidFill>
                  <a:srgbClr val="000000"/>
                </a:solidFill>
              </a:rPr>
              <a:t>1 cours de sciences humaines suivi en 3</a:t>
            </a:r>
            <a:r>
              <a:rPr lang="fr-FR" sz="3000" baseline="30000" dirty="0">
                <a:solidFill>
                  <a:srgbClr val="000000"/>
                </a:solidFill>
              </a:rPr>
              <a:t>e</a:t>
            </a:r>
            <a:r>
              <a:rPr lang="fr-FR" sz="3000" dirty="0">
                <a:solidFill>
                  <a:srgbClr val="000000"/>
                </a:solidFill>
              </a:rPr>
              <a:t> et 4</a:t>
            </a:r>
            <a:r>
              <a:rPr lang="fr-FR" sz="3000" baseline="30000" dirty="0">
                <a:solidFill>
                  <a:srgbClr val="000000"/>
                </a:solidFill>
              </a:rPr>
              <a:t>e</a:t>
            </a:r>
            <a:r>
              <a:rPr lang="fr-FR" sz="3000" dirty="0">
                <a:solidFill>
                  <a:srgbClr val="000000"/>
                </a:solidFill>
              </a:rPr>
              <a:t> dans la langue choisie.</a:t>
            </a:r>
          </a:p>
          <a:p>
            <a:pPr marL="12700" indent="-11113" algn="just">
              <a:buClrTx/>
              <a:buFontTx/>
              <a:buNone/>
              <a:tabLst>
                <a:tab pos="12700" algn="l"/>
                <a:tab pos="582613" algn="l"/>
                <a:tab pos="1497013" algn="l"/>
                <a:tab pos="2411413" algn="l"/>
                <a:tab pos="3325813" algn="l"/>
                <a:tab pos="4240213" algn="l"/>
                <a:tab pos="5154613" algn="l"/>
                <a:tab pos="6069013" algn="l"/>
                <a:tab pos="6983413" algn="l"/>
                <a:tab pos="7897813" algn="l"/>
                <a:tab pos="8812213" algn="l"/>
                <a:tab pos="9726613" algn="l"/>
              </a:tabLst>
              <a:defRPr/>
            </a:pPr>
            <a:endParaRPr lang="fr-FR" sz="3000" dirty="0">
              <a:solidFill>
                <a:srgbClr val="000000"/>
              </a:solidFill>
            </a:endParaRPr>
          </a:p>
          <a:p>
            <a:pPr marL="12700" indent="-11113" algn="just">
              <a:buClrTx/>
              <a:buFontTx/>
              <a:buNone/>
              <a:tabLst>
                <a:tab pos="12700" algn="l"/>
                <a:tab pos="582613" algn="l"/>
                <a:tab pos="1497013" algn="l"/>
                <a:tab pos="2411413" algn="l"/>
                <a:tab pos="3325813" algn="l"/>
                <a:tab pos="4240213" algn="l"/>
                <a:tab pos="5154613" algn="l"/>
                <a:tab pos="6069013" algn="l"/>
                <a:tab pos="6983413" algn="l"/>
                <a:tab pos="7897813" algn="l"/>
                <a:tab pos="8812213" algn="l"/>
                <a:tab pos="9726613" algn="l"/>
              </a:tabLst>
              <a:defRPr/>
            </a:pPr>
            <a:r>
              <a:rPr lang="fr-FR" sz="3000" dirty="0">
                <a:solidFill>
                  <a:srgbClr val="000000"/>
                </a:solidFill>
              </a:rPr>
              <a:t> 	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6327776"/>
            <a:ext cx="6731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429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24417" y="404814"/>
            <a:ext cx="109728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fr-FR" altLang="fr-FR" sz="6000" b="1" dirty="0">
                <a:solidFill>
                  <a:srgbClr val="0070C0"/>
                </a:solidFill>
              </a:rPr>
              <a:t>Contacts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719667" y="1102723"/>
            <a:ext cx="1094316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0760" tIns="50760" rIns="50760" bIns="50760"/>
          <a:lstStyle>
            <a:lvl1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80000"/>
              </a:lnSpc>
              <a:spcAft>
                <a:spcPts val="600"/>
              </a:spcAft>
              <a:buClrTx/>
              <a:buFontTx/>
              <a:buNone/>
            </a:pPr>
            <a:endParaRPr lang="fr-FR" altLang="fr-FR" sz="3000" b="1" dirty="0">
              <a:solidFill>
                <a:schemeClr val="tx1"/>
              </a:solidFill>
            </a:endParaRPr>
          </a:p>
          <a:p>
            <a:pPr eaLnBrk="1">
              <a:lnSpc>
                <a:spcPct val="80000"/>
              </a:lnSpc>
              <a:spcAft>
                <a:spcPts val="600"/>
              </a:spcAft>
              <a:buClrTx/>
              <a:buFontTx/>
              <a:buNone/>
            </a:pPr>
            <a:r>
              <a:rPr lang="fr-FR" altLang="fr-FR" sz="3000" b="1" i="1" dirty="0">
                <a:solidFill>
                  <a:schemeClr val="tx1"/>
                </a:solidFill>
              </a:rPr>
              <a:t>Monsieur </a:t>
            </a:r>
            <a:r>
              <a:rPr lang="fr-FR" altLang="fr-FR" sz="3000" b="1" i="1" dirty="0" smtClean="0">
                <a:solidFill>
                  <a:schemeClr val="tx1"/>
                </a:solidFill>
              </a:rPr>
              <a:t>Sylvain Marlot</a:t>
            </a:r>
            <a:r>
              <a:rPr lang="fr-FR" altLang="fr-FR" sz="3000" b="1" dirty="0" smtClean="0">
                <a:solidFill>
                  <a:schemeClr val="tx1"/>
                </a:solidFill>
              </a:rPr>
              <a:t>, </a:t>
            </a:r>
            <a:r>
              <a:rPr lang="fr-FR" altLang="fr-FR" sz="3000" dirty="0">
                <a:solidFill>
                  <a:schemeClr val="tx1"/>
                </a:solidFill>
              </a:rPr>
              <a:t>doyen responsable de la </a:t>
            </a:r>
            <a:r>
              <a:rPr lang="fr-FR" altLang="fr-FR" sz="3000" dirty="0" err="1">
                <a:solidFill>
                  <a:schemeClr val="tx1"/>
                </a:solidFill>
              </a:rPr>
              <a:t>MMBs</a:t>
            </a:r>
            <a:r>
              <a:rPr lang="fr-FR" altLang="fr-FR" sz="3000" dirty="0">
                <a:solidFill>
                  <a:schemeClr val="tx1"/>
                </a:solidFill>
              </a:rPr>
              <a:t> au Collège </a:t>
            </a:r>
            <a:r>
              <a:rPr lang="fr-FR" altLang="fr-FR" sz="3000" dirty="0" smtClean="0">
                <a:solidFill>
                  <a:schemeClr val="tx1"/>
                </a:solidFill>
              </a:rPr>
              <a:t>Emilie Gourd</a:t>
            </a:r>
            <a:endParaRPr lang="fr-FR" altLang="fr-FR" sz="3000" u="sng" dirty="0">
              <a:solidFill>
                <a:schemeClr val="tx1"/>
              </a:solidFill>
              <a:hlinkClick r:id="rId3"/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fr-FR" altLang="fr-FR" sz="3000" b="1" i="1" dirty="0" smtClean="0">
                <a:solidFill>
                  <a:schemeClr val="accent2"/>
                </a:solidFill>
              </a:rPr>
              <a:t>sylvain</a:t>
            </a:r>
            <a:r>
              <a:rPr lang="fr-FR" altLang="fr-FR" sz="3000" b="1" i="1" dirty="0" smtClean="0">
                <a:solidFill>
                  <a:schemeClr val="accent2"/>
                </a:solidFill>
              </a:rPr>
              <a:t>.marlot@edu.ge.ch</a:t>
            </a:r>
            <a:r>
              <a:rPr lang="fr-FR" altLang="fr-FR" sz="3000" dirty="0" smtClean="0">
                <a:solidFill>
                  <a:srgbClr val="FFC000"/>
                </a:solidFill>
              </a:rPr>
              <a:t> </a:t>
            </a:r>
            <a:r>
              <a:rPr lang="fr-FR" altLang="fr-FR" sz="3000" dirty="0" smtClean="0">
                <a:solidFill>
                  <a:schemeClr val="tx1"/>
                </a:solidFill>
              </a:rPr>
              <a:t>/ </a:t>
            </a:r>
            <a:r>
              <a:rPr lang="fr-FR" altLang="fr-FR" sz="3000" dirty="0">
                <a:solidFill>
                  <a:schemeClr val="tx1"/>
                </a:solidFill>
              </a:rPr>
              <a:t>022 </a:t>
            </a:r>
            <a:r>
              <a:rPr lang="fr-FR" altLang="fr-FR" sz="3000" dirty="0" smtClean="0">
                <a:solidFill>
                  <a:schemeClr val="tx1"/>
                </a:solidFill>
              </a:rPr>
              <a:t>388.36.35</a:t>
            </a:r>
            <a:endParaRPr lang="fr-FR" altLang="fr-FR" sz="3000" dirty="0">
              <a:solidFill>
                <a:schemeClr val="tx1"/>
              </a:solidFill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fr-FR" altLang="fr-FR" sz="3000" dirty="0">
              <a:solidFill>
                <a:schemeClr val="tx1"/>
              </a:solidFill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fr-FR" altLang="fr-FR" sz="3000" dirty="0">
              <a:solidFill>
                <a:schemeClr val="tx1"/>
              </a:solidFill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endParaRPr lang="fr-FR" altLang="fr-FR" sz="3000" dirty="0">
              <a:solidFill>
                <a:schemeClr val="tx1"/>
              </a:solidFill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fr-FR" altLang="fr-FR" sz="3000" dirty="0">
              <a:solidFill>
                <a:srgbClr val="535353"/>
              </a:solidFill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fr-FR" altLang="fr-FR" sz="3000" dirty="0">
              <a:solidFill>
                <a:srgbClr val="535353"/>
              </a:solidFill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fr-FR" altLang="fr-FR" sz="3000" dirty="0">
              <a:solidFill>
                <a:srgbClr val="535353"/>
              </a:solidFill>
            </a:endParaRPr>
          </a:p>
          <a:p>
            <a:pPr eaLnBrk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endParaRPr lang="fr-FR" altLang="fr-FR" sz="3000" dirty="0">
              <a:solidFill>
                <a:srgbClr val="5353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59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24417" y="395188"/>
            <a:ext cx="10972800" cy="502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30000"/>
              </a:lnSpc>
              <a:buClrTx/>
              <a:buFontTx/>
              <a:buNone/>
              <a:defRPr/>
            </a:pPr>
            <a:r>
              <a:rPr lang="fr-FR" altLang="fr-FR" sz="3000" b="1" i="1" dirty="0" smtClean="0">
                <a:solidFill>
                  <a:schemeClr val="tx1"/>
                </a:solidFill>
                <a:latin typeface="+mj-lt"/>
              </a:rPr>
              <a:t>Madame Catherine </a:t>
            </a:r>
            <a:r>
              <a:rPr lang="fr-FR" altLang="fr-FR" sz="3000" b="1" i="1" dirty="0" err="1" smtClean="0">
                <a:solidFill>
                  <a:schemeClr val="tx1"/>
                </a:solidFill>
                <a:latin typeface="+mj-lt"/>
              </a:rPr>
              <a:t>Sonino</a:t>
            </a:r>
            <a:r>
              <a:rPr lang="fr-FR" altLang="fr-FR" sz="3000" b="1" i="1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disponible pour les questions relatives aux 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séjours. </a:t>
            </a:r>
          </a:p>
          <a:p>
            <a:pPr algn="ctr" eaLnBrk="1">
              <a:lnSpc>
                <a:spcPct val="130000"/>
              </a:lnSpc>
              <a:spcAft>
                <a:spcPts val="600"/>
              </a:spcAft>
              <a:buClrTx/>
              <a:buFontTx/>
              <a:buNone/>
              <a:defRPr/>
            </a:pPr>
            <a:r>
              <a:rPr lang="en-US" altLang="fr-FR" sz="3000" b="1" i="1" dirty="0" smtClean="0">
                <a:solidFill>
                  <a:schemeClr val="tx1"/>
                </a:solidFill>
                <a:latin typeface="+mj-lt"/>
                <a:hlinkClick r:id="rId3"/>
              </a:rPr>
              <a:t>catherine.fernandez@etat.ge.ch</a:t>
            </a:r>
            <a:r>
              <a:rPr lang="en-US" altLang="fr-FR" sz="3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fr-FR" sz="3000" dirty="0">
                <a:solidFill>
                  <a:schemeClr val="tx1"/>
                </a:solidFill>
                <a:latin typeface="+mj-lt"/>
              </a:rPr>
              <a:t>/022 327.06.43 </a:t>
            </a:r>
          </a:p>
          <a:p>
            <a:pPr eaLnBrk="1">
              <a:lnSpc>
                <a:spcPct val="130000"/>
              </a:lnSpc>
              <a:spcAft>
                <a:spcPts val="600"/>
              </a:spcAft>
              <a:buClrTx/>
              <a:buFontTx/>
              <a:buNone/>
              <a:defRPr/>
            </a:pPr>
            <a:endParaRPr lang="en-US" altLang="fr-FR" sz="3000" dirty="0" smtClean="0">
              <a:solidFill>
                <a:schemeClr val="tx1"/>
              </a:solidFill>
              <a:latin typeface="+mj-lt"/>
              <a:sym typeface="Wingdings" panose="05000000000000000000" pitchFamily="2" charset="2"/>
            </a:endParaRPr>
          </a:p>
          <a:p>
            <a:pPr eaLnBrk="1">
              <a:lnSpc>
                <a:spcPct val="130000"/>
              </a:lnSpc>
              <a:spcAft>
                <a:spcPts val="600"/>
              </a:spcAft>
              <a:buClrTx/>
              <a:buFontTx/>
              <a:buNone/>
              <a:defRPr/>
            </a:pPr>
            <a:r>
              <a:rPr lang="fr-FR" altLang="fr-FR" sz="30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 Tous les documents relatifs à la </a:t>
            </a:r>
            <a:r>
              <a:rPr lang="fr-FR" altLang="fr-FR" sz="3000" dirty="0" err="1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MMBs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  <a:sym typeface="Wingdings" panose="05000000000000000000" pitchFamily="2" charset="2"/>
              </a:rPr>
              <a:t> et aux séjours sont  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disponibles sur le site web EL&amp;M : </a:t>
            </a:r>
            <a:r>
              <a:rPr lang="fr-FR" altLang="fr-FR" sz="3000" b="1" i="1" dirty="0" smtClean="0">
                <a:solidFill>
                  <a:schemeClr val="accent2"/>
                </a:solidFill>
                <a:latin typeface="+mj-lt"/>
              </a:rPr>
              <a:t>https://edu.ge.ch/site/elem/</a:t>
            </a:r>
          </a:p>
        </p:txBody>
      </p:sp>
    </p:spTree>
    <p:extLst>
      <p:ext uri="{BB962C8B-B14F-4D97-AF65-F5344CB8AC3E}">
        <p14:creationId xmlns:p14="http://schemas.microsoft.com/office/powerpoint/2010/main" val="2598049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721785" y="311634"/>
            <a:ext cx="106891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>
              <a:buClrTx/>
              <a:buFontTx/>
              <a:buNone/>
              <a:defRPr sz="5000" b="1"/>
            </a:lvl1pPr>
          </a:lstStyle>
          <a:p>
            <a:r>
              <a:rPr lang="fr-FR" altLang="fr-FR" sz="6000" dirty="0">
                <a:solidFill>
                  <a:srgbClr val="0070C0"/>
                </a:solidFill>
              </a:rPr>
              <a:t>Objectifs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30276" y="1142373"/>
            <a:ext cx="10272183" cy="3889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760" tIns="50760" rIns="50760" bIns="50760"/>
          <a:lstStyle/>
          <a:p>
            <a:pPr marL="107950" indent="-106363">
              <a:spcBef>
                <a:spcPts val="600"/>
              </a:spcBef>
              <a:buClrTx/>
              <a:buFontTx/>
              <a:buNone/>
              <a:tabLst>
                <a:tab pos="107950" algn="l"/>
                <a:tab pos="677863" algn="l"/>
                <a:tab pos="1592263" algn="l"/>
                <a:tab pos="2506663" algn="l"/>
                <a:tab pos="3421063" algn="l"/>
                <a:tab pos="4335463" algn="l"/>
                <a:tab pos="5249863" algn="l"/>
                <a:tab pos="6164263" algn="l"/>
                <a:tab pos="7078663" algn="l"/>
                <a:tab pos="7993063" algn="l"/>
                <a:tab pos="8907463" algn="l"/>
                <a:tab pos="9821863" algn="l"/>
              </a:tabLst>
              <a:defRPr/>
            </a:pPr>
            <a:endParaRPr lang="fr-FR" sz="3000" b="1" dirty="0">
              <a:solidFill>
                <a:srgbClr val="5F5F5F"/>
              </a:solidFill>
            </a:endParaRPr>
          </a:p>
          <a:p>
            <a:pPr marL="458787" indent="-457200">
              <a:spcBef>
                <a:spcPts val="600"/>
              </a:spcBef>
              <a:spcAft>
                <a:spcPts val="600"/>
              </a:spcAft>
              <a:buClr>
                <a:srgbClr val="535353"/>
              </a:buClr>
              <a:buSzPct val="95000"/>
              <a:buFont typeface="Arial" panose="020B0604020202020204" pitchFamily="34" charset="0"/>
              <a:buChar char="•"/>
              <a:tabLst>
                <a:tab pos="173038" algn="l"/>
                <a:tab pos="7993063" algn="l"/>
                <a:tab pos="8907463" algn="l"/>
                <a:tab pos="9821863" algn="l"/>
              </a:tabLst>
              <a:defRPr/>
            </a:pPr>
            <a:r>
              <a:rPr lang="fr-FR" sz="3500" dirty="0">
                <a:solidFill>
                  <a:schemeClr val="tx1"/>
                </a:solidFill>
              </a:rPr>
              <a:t>Accroître l'acquisition de compétences en langue de communication (allemand ou anglais</a:t>
            </a:r>
            <a:r>
              <a:rPr lang="fr-FR" sz="3500" dirty="0" smtClean="0">
                <a:solidFill>
                  <a:schemeClr val="tx1"/>
                </a:solidFill>
              </a:rPr>
              <a:t>).</a:t>
            </a:r>
            <a:endParaRPr lang="fr-FR" sz="3500" dirty="0">
              <a:solidFill>
                <a:schemeClr val="tx1"/>
              </a:solidFill>
            </a:endParaRPr>
          </a:p>
          <a:p>
            <a:pPr marL="458787" indent="-457200">
              <a:spcBef>
                <a:spcPts val="600"/>
              </a:spcBef>
              <a:spcAft>
                <a:spcPts val="600"/>
              </a:spcAft>
              <a:buClr>
                <a:srgbClr val="535353"/>
              </a:buClr>
              <a:buSzPct val="95000"/>
              <a:buFont typeface="Arial" panose="020B0604020202020204" pitchFamily="34" charset="0"/>
              <a:buChar char="•"/>
              <a:tabLst>
                <a:tab pos="107950" algn="l"/>
                <a:tab pos="677863" algn="l"/>
                <a:tab pos="1592263" algn="l"/>
                <a:tab pos="2506663" algn="l"/>
                <a:tab pos="3421063" algn="l"/>
                <a:tab pos="4335463" algn="l"/>
                <a:tab pos="5249863" algn="l"/>
                <a:tab pos="6164263" algn="l"/>
                <a:tab pos="7078663" algn="l"/>
                <a:tab pos="7993063" algn="l"/>
                <a:tab pos="8907463" algn="l"/>
                <a:tab pos="9821863" algn="l"/>
              </a:tabLst>
              <a:defRPr/>
            </a:pPr>
            <a:r>
              <a:rPr lang="fr-FR" sz="3500" dirty="0"/>
              <a:t>Per</a:t>
            </a:r>
            <a:r>
              <a:rPr lang="fr-FR" sz="3500" dirty="0">
                <a:solidFill>
                  <a:schemeClr val="tx1"/>
                </a:solidFill>
              </a:rPr>
              <a:t>mettre l'acquisition d'un vocabulaire et de concepts spécifiques à certaines disciplines</a:t>
            </a:r>
            <a:r>
              <a:rPr lang="fr-FR" sz="3500" dirty="0" smtClean="0">
                <a:solidFill>
                  <a:schemeClr val="tx1"/>
                </a:solidFill>
              </a:rPr>
              <a:t>.</a:t>
            </a:r>
            <a:endParaRPr lang="fr-FR" sz="3500" dirty="0">
              <a:solidFill>
                <a:schemeClr val="tx1"/>
              </a:solidFill>
            </a:endParaRPr>
          </a:p>
          <a:p>
            <a:pPr marL="458787" indent="-457200">
              <a:spcBef>
                <a:spcPts val="600"/>
              </a:spcBef>
              <a:buClr>
                <a:srgbClr val="535353"/>
              </a:buClr>
              <a:buSzPct val="95000"/>
              <a:buFont typeface="Arial" panose="020B0604020202020204" pitchFamily="34" charset="0"/>
              <a:buChar char="•"/>
              <a:tabLst>
                <a:tab pos="107950" algn="l"/>
                <a:tab pos="677863" algn="l"/>
                <a:tab pos="1592263" algn="l"/>
                <a:tab pos="2506663" algn="l"/>
                <a:tab pos="3421063" algn="l"/>
                <a:tab pos="4335463" algn="l"/>
                <a:tab pos="5249863" algn="l"/>
                <a:tab pos="6164263" algn="l"/>
                <a:tab pos="7078663" algn="l"/>
                <a:tab pos="7993063" algn="l"/>
                <a:tab pos="8907463" algn="l"/>
                <a:tab pos="9821863" algn="l"/>
              </a:tabLst>
              <a:defRPr/>
            </a:pPr>
            <a:r>
              <a:rPr lang="fr-FR" sz="3500" dirty="0">
                <a:solidFill>
                  <a:schemeClr val="tx1"/>
                </a:solidFill>
              </a:rPr>
              <a:t>Approfondir les connaissances culturelles liées à la langue d'immersion.</a:t>
            </a:r>
          </a:p>
        </p:txBody>
      </p:sp>
    </p:spTree>
    <p:extLst>
      <p:ext uri="{BB962C8B-B14F-4D97-AF65-F5344CB8AC3E}">
        <p14:creationId xmlns:p14="http://schemas.microsoft.com/office/powerpoint/2010/main" val="566735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645042" y="268528"/>
            <a:ext cx="10972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>
              <a:buClrTx/>
              <a:buFontTx/>
              <a:buNone/>
              <a:defRPr sz="5000" b="1">
                <a:solidFill>
                  <a:srgbClr val="0070C0"/>
                </a:solidFill>
              </a:defRPr>
            </a:lvl1pPr>
          </a:lstStyle>
          <a:p>
            <a:r>
              <a:rPr lang="fr-FR" altLang="fr-FR" sz="6000" dirty="0"/>
              <a:t>Deux types de séjour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45042" y="1633282"/>
            <a:ext cx="10972800" cy="373616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50760" tIns="50760" rIns="50760" bIns="50760"/>
          <a:lstStyle/>
          <a:p>
            <a:pPr marL="720000" indent="-720000">
              <a:lnSpc>
                <a:spcPct val="80000"/>
              </a:lnSpc>
              <a:spcAft>
                <a:spcPts val="1200"/>
              </a:spcAft>
              <a:buClr>
                <a:srgbClr val="5F5F5F"/>
              </a:buClr>
              <a:buFont typeface="+mj-lt"/>
              <a:buAutoNum type="arabicPeriod"/>
              <a:tabLst>
                <a:tab pos="44450" algn="l"/>
                <a:tab pos="614363" algn="l"/>
                <a:tab pos="1528763" algn="l"/>
                <a:tab pos="2443163" algn="l"/>
                <a:tab pos="3357563" algn="l"/>
                <a:tab pos="4271963" algn="l"/>
                <a:tab pos="5186363" algn="l"/>
                <a:tab pos="6100763" algn="l"/>
                <a:tab pos="7015163" algn="l"/>
                <a:tab pos="7929563" algn="l"/>
                <a:tab pos="8843963" algn="l"/>
                <a:tab pos="9758363" algn="l"/>
              </a:tabLst>
              <a:defRPr/>
            </a:pPr>
            <a:r>
              <a:rPr lang="fr-FR" sz="4000" b="1" i="1" dirty="0" smtClean="0">
                <a:solidFill>
                  <a:schemeClr val="tx1"/>
                </a:solidFill>
              </a:rPr>
              <a:t>Séjour </a:t>
            </a:r>
            <a:r>
              <a:rPr lang="fr-FR" sz="4000" b="1" i="1" dirty="0">
                <a:solidFill>
                  <a:schemeClr val="tx1"/>
                </a:solidFill>
              </a:rPr>
              <a:t>court:</a:t>
            </a:r>
            <a:r>
              <a:rPr lang="fr-FR" sz="4000" b="1" dirty="0">
                <a:solidFill>
                  <a:schemeClr val="tx1"/>
                </a:solidFill>
              </a:rPr>
              <a:t> </a:t>
            </a:r>
            <a:r>
              <a:rPr lang="fr-FR" sz="4000" dirty="0" smtClean="0">
                <a:solidFill>
                  <a:schemeClr val="tx1"/>
                </a:solidFill>
              </a:rPr>
              <a:t>un </a:t>
            </a:r>
            <a:r>
              <a:rPr lang="fr-FR" sz="4000" dirty="0">
                <a:solidFill>
                  <a:schemeClr val="tx1"/>
                </a:solidFill>
              </a:rPr>
              <a:t>séjour </a:t>
            </a:r>
            <a:r>
              <a:rPr lang="fr-FR" sz="4000" i="1" dirty="0" smtClean="0">
                <a:solidFill>
                  <a:schemeClr val="tx1"/>
                </a:solidFill>
              </a:rPr>
              <a:t>d'</a:t>
            </a:r>
            <a:r>
              <a:rPr lang="fr-FR" sz="4000" b="1" i="1" dirty="0" smtClean="0">
                <a:solidFill>
                  <a:schemeClr val="tx1"/>
                </a:solidFill>
              </a:rPr>
              <a:t>un </a:t>
            </a:r>
            <a:r>
              <a:rPr lang="fr-FR" sz="4000" b="1" i="1" dirty="0">
                <a:solidFill>
                  <a:schemeClr val="tx1"/>
                </a:solidFill>
              </a:rPr>
              <a:t>semestre </a:t>
            </a:r>
            <a:r>
              <a:rPr lang="fr-FR" sz="4000" dirty="0">
                <a:solidFill>
                  <a:schemeClr val="tx1"/>
                </a:solidFill>
              </a:rPr>
              <a:t>dans un gymnase de la région linguistique concernée pendant le 1</a:t>
            </a:r>
            <a:r>
              <a:rPr lang="fr-FR" sz="4000" baseline="30000" dirty="0">
                <a:solidFill>
                  <a:schemeClr val="tx1"/>
                </a:solidFill>
              </a:rPr>
              <a:t>er</a:t>
            </a:r>
            <a:r>
              <a:rPr lang="fr-FR" sz="4000" dirty="0">
                <a:solidFill>
                  <a:schemeClr val="tx1"/>
                </a:solidFill>
              </a:rPr>
              <a:t> semestre</a:t>
            </a:r>
            <a:r>
              <a:rPr lang="fr-FR" sz="4000" dirty="0" smtClean="0">
                <a:solidFill>
                  <a:schemeClr val="tx1"/>
                </a:solidFill>
              </a:rPr>
              <a:t>.</a:t>
            </a:r>
            <a:endParaRPr lang="fr-FR" sz="4000" dirty="0">
              <a:solidFill>
                <a:schemeClr val="tx1"/>
              </a:solidFill>
            </a:endParaRPr>
          </a:p>
          <a:p>
            <a:pPr marL="720000" indent="-720000">
              <a:lnSpc>
                <a:spcPct val="80000"/>
              </a:lnSpc>
              <a:spcBef>
                <a:spcPts val="600"/>
              </a:spcBef>
              <a:spcAft>
                <a:spcPts val="300"/>
              </a:spcAft>
              <a:buClr>
                <a:srgbClr val="5F5F5F"/>
              </a:buClr>
              <a:buFont typeface="+mj-lt"/>
              <a:buAutoNum type="arabicPeriod"/>
              <a:tabLst>
                <a:tab pos="44450" algn="l"/>
                <a:tab pos="614363" algn="l"/>
                <a:tab pos="1528763" algn="l"/>
                <a:tab pos="2443163" algn="l"/>
                <a:tab pos="3357563" algn="l"/>
                <a:tab pos="4271963" algn="l"/>
                <a:tab pos="5186363" algn="l"/>
                <a:tab pos="6100763" algn="l"/>
                <a:tab pos="7015163" algn="l"/>
                <a:tab pos="7929563" algn="l"/>
                <a:tab pos="8843963" algn="l"/>
                <a:tab pos="9758363" algn="l"/>
              </a:tabLst>
              <a:defRPr/>
            </a:pPr>
            <a:r>
              <a:rPr lang="fr-FR" sz="4000" b="1" i="1" dirty="0" smtClean="0">
                <a:solidFill>
                  <a:schemeClr val="tx1"/>
                </a:solidFill>
              </a:rPr>
              <a:t>Séjour long:</a:t>
            </a:r>
            <a:r>
              <a:rPr lang="fr-FR" sz="4000" dirty="0"/>
              <a:t> </a:t>
            </a:r>
            <a:r>
              <a:rPr lang="fr-FR" sz="4000" dirty="0" smtClean="0"/>
              <a:t>un séjour d'</a:t>
            </a:r>
            <a:r>
              <a:rPr lang="fr-FR" sz="4000" b="1" i="1" dirty="0" smtClean="0"/>
              <a:t>une </a:t>
            </a:r>
            <a:r>
              <a:rPr lang="fr-FR" sz="4000" b="1" i="1" dirty="0"/>
              <a:t>année </a:t>
            </a:r>
            <a:r>
              <a:rPr lang="fr-FR" sz="4000" dirty="0"/>
              <a:t>complète dans un gymnase de la région linguistique concernée, durant toute la 2</a:t>
            </a:r>
            <a:r>
              <a:rPr lang="fr-FR" sz="4000" baseline="30000" dirty="0"/>
              <a:t>e</a:t>
            </a:r>
            <a:r>
              <a:rPr lang="fr-FR" sz="4000" dirty="0"/>
              <a:t> année</a:t>
            </a:r>
            <a:r>
              <a:rPr lang="fr-FR" sz="4000" dirty="0" smtClean="0"/>
              <a:t>.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890511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89608" y="510138"/>
            <a:ext cx="10972800" cy="191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fr-FR" altLang="fr-FR" sz="6000" b="1" dirty="0" smtClean="0">
                <a:solidFill>
                  <a:srgbClr val="0070C0"/>
                </a:solidFill>
                <a:latin typeface="+mj-lt"/>
              </a:rPr>
              <a:t>Organisation du séjour en 2</a:t>
            </a:r>
            <a:r>
              <a:rPr lang="fr-FR" altLang="fr-FR" sz="6000" b="1" baseline="30000" dirty="0" smtClean="0">
                <a:solidFill>
                  <a:srgbClr val="0070C0"/>
                </a:solidFill>
                <a:latin typeface="+mj-lt"/>
              </a:rPr>
              <a:t>ème</a:t>
            </a:r>
            <a:r>
              <a:rPr lang="fr-FR" altLang="fr-FR" sz="6000" b="1" dirty="0" smtClean="0">
                <a:solidFill>
                  <a:srgbClr val="0070C0"/>
                </a:solidFill>
                <a:latin typeface="+mj-lt"/>
              </a:rPr>
              <a:t> année</a:t>
            </a:r>
            <a:endParaRPr lang="fr-FR" altLang="fr-FR" sz="6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663979" y="1934677"/>
            <a:ext cx="10624058" cy="312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0760" tIns="50760" rIns="50760" bIns="50760"/>
          <a:lstStyle>
            <a:lvl1pPr marL="342900" indent="-342900"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>
              <a:spcBef>
                <a:spcPts val="600"/>
              </a:spcBef>
              <a:spcAft>
                <a:spcPts val="1200"/>
              </a:spcAft>
              <a:buClrTx/>
            </a:pPr>
            <a:endParaRPr lang="fr-FR" altLang="fr-FR" sz="4000" dirty="0" smtClean="0">
              <a:solidFill>
                <a:schemeClr val="tx1"/>
              </a:solidFill>
              <a:latin typeface="+mj-lt"/>
            </a:endParaRPr>
          </a:p>
          <a:p>
            <a:pPr marL="0" indent="0" eaLnBrk="1">
              <a:spcBef>
                <a:spcPts val="600"/>
              </a:spcBef>
              <a:spcAft>
                <a:spcPts val="1200"/>
              </a:spcAft>
              <a:buClrTx/>
            </a:pPr>
            <a:r>
              <a:rPr lang="fr-FR" altLang="fr-FR" sz="4000" dirty="0" smtClean="0">
                <a:solidFill>
                  <a:schemeClr val="tx1"/>
                </a:solidFill>
                <a:latin typeface="+mj-lt"/>
              </a:rPr>
              <a:t>Informations en 2</a:t>
            </a:r>
            <a:r>
              <a:rPr lang="fr-FR" altLang="fr-FR" sz="4000" baseline="30000" dirty="0" smtClean="0">
                <a:solidFill>
                  <a:schemeClr val="tx1"/>
                </a:solidFill>
                <a:latin typeface="+mj-lt"/>
              </a:rPr>
              <a:t>ème</a:t>
            </a:r>
            <a:r>
              <a:rPr lang="fr-FR" altLang="fr-FR" sz="4000" dirty="0" smtClean="0">
                <a:solidFill>
                  <a:schemeClr val="tx1"/>
                </a:solidFill>
                <a:latin typeface="+mj-lt"/>
              </a:rPr>
              <a:t> partie de séance par Mme Catherine </a:t>
            </a:r>
            <a:r>
              <a:rPr lang="fr-FR" altLang="fr-FR" sz="4000" dirty="0" err="1" smtClean="0">
                <a:solidFill>
                  <a:schemeClr val="tx1"/>
                </a:solidFill>
                <a:latin typeface="+mj-lt"/>
              </a:rPr>
              <a:t>Sonino</a:t>
            </a:r>
            <a:endParaRPr lang="fr-FR" altLang="fr-FR" sz="4000" dirty="0" smtClean="0">
              <a:solidFill>
                <a:schemeClr val="tx1"/>
              </a:solidFill>
              <a:latin typeface="+mj-lt"/>
            </a:endParaRPr>
          </a:p>
          <a:p>
            <a:pPr marL="0" indent="0" eaLnBrk="1">
              <a:spcBef>
                <a:spcPts val="600"/>
              </a:spcBef>
              <a:spcAft>
                <a:spcPts val="1200"/>
              </a:spcAft>
              <a:buClrTx/>
            </a:pPr>
            <a:r>
              <a:rPr lang="fr-FR" altLang="fr-FR" sz="2400" dirty="0" smtClean="0">
                <a:solidFill>
                  <a:schemeClr val="tx1"/>
                </a:solidFill>
                <a:latin typeface="+mj-lt"/>
              </a:rPr>
              <a:t>Attachée de direction DGESII, Responsable Unité transversale Echanges et Mobilité DIP</a:t>
            </a:r>
            <a:endParaRPr lang="fr-FR" altLang="fr-FR" sz="2400" b="1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4980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85751" y="160761"/>
            <a:ext cx="110109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>
              <a:buClrTx/>
              <a:buFontTx/>
              <a:buNone/>
              <a:defRPr sz="5000" b="1">
                <a:solidFill>
                  <a:srgbClr val="0070C0"/>
                </a:solidFill>
              </a:defRPr>
            </a:lvl1pPr>
          </a:lstStyle>
          <a:p>
            <a:r>
              <a:rPr lang="fr-FR" altLang="fr-FR" dirty="0" smtClean="0"/>
              <a:t>1</a:t>
            </a:r>
            <a:r>
              <a:rPr lang="fr-FR" altLang="fr-FR" baseline="30000" dirty="0" smtClean="0"/>
              <a:t>e</a:t>
            </a:r>
            <a:r>
              <a:rPr lang="fr-FR" altLang="fr-FR" dirty="0" smtClean="0"/>
              <a:t> </a:t>
            </a:r>
            <a:r>
              <a:rPr lang="fr-FR" altLang="fr-FR" dirty="0"/>
              <a:t>année : début du processus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12284" y="1022535"/>
            <a:ext cx="10384367" cy="4518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0760" tIns="50760" rIns="50760" bIns="50760"/>
          <a:lstStyle>
            <a:lvl1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457200"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A la fin du 1</a:t>
            </a:r>
            <a:r>
              <a:rPr lang="fr-FR" altLang="fr-FR" sz="3000" b="1" baseline="30000" dirty="0" smtClean="0">
                <a:solidFill>
                  <a:schemeClr val="tx1"/>
                </a:solidFill>
                <a:latin typeface="+mj-lt"/>
              </a:rPr>
              <a:t>er</a:t>
            </a: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 semestre de 1</a:t>
            </a:r>
            <a:r>
              <a:rPr lang="fr-FR" altLang="fr-FR" sz="3000" b="1" baseline="300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 année 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432000" indent="-432000" algn="just" eaLnBrk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Bilan intermédiaire et confirmation des intentions de poursuite dans la filière </a:t>
            </a:r>
            <a:r>
              <a:rPr lang="fr-FR" altLang="fr-FR" sz="3000" dirty="0" err="1" smtClean="0">
                <a:solidFill>
                  <a:schemeClr val="tx1"/>
                </a:solidFill>
                <a:latin typeface="+mj-lt"/>
              </a:rPr>
              <a:t>MMBs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, en portant une attention particulière aux éléments suivants :</a:t>
            </a:r>
          </a:p>
          <a:p>
            <a:pPr marL="712788" lvl="1" indent="0" eaLnBrk="1"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- Français : moyenne ≥ 4.5</a:t>
            </a:r>
          </a:p>
          <a:p>
            <a:pPr marL="712788" lvl="1" indent="0" eaLnBrk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- Langue concernée : moyenne ≥ 4.5</a:t>
            </a:r>
          </a:p>
          <a:p>
            <a:pPr marL="712788" lvl="1" indent="0" eaLnBrk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ClrTx/>
              <a:buFontTx/>
              <a:buNone/>
              <a:defRPr/>
            </a:pP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- Moyenne générale et promotion</a:t>
            </a:r>
          </a:p>
          <a:p>
            <a:pPr marL="432000" indent="-432000" eaLnBrk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		</a:t>
            </a:r>
            <a:r>
              <a:rPr lang="fr-FR" altLang="fr-FR" sz="3000" b="1" i="1" dirty="0" smtClean="0">
                <a:solidFill>
                  <a:schemeClr val="tx1"/>
                </a:solidFill>
                <a:latin typeface="+mj-lt"/>
              </a:rPr>
              <a:t>Ces critères doivent être</a:t>
            </a:r>
            <a:r>
              <a:rPr lang="fr-FR" altLang="fr-FR" sz="3000" i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altLang="fr-FR" sz="3000" b="1" i="1" dirty="0" smtClean="0">
                <a:solidFill>
                  <a:schemeClr val="tx1"/>
                </a:solidFill>
                <a:latin typeface="+mj-lt"/>
              </a:rPr>
              <a:t>atteints en fin d’année</a:t>
            </a:r>
          </a:p>
          <a:p>
            <a:pPr marL="432000" indent="-432000" eaLnBrk="1">
              <a:lnSpc>
                <a:spcPct val="9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182563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Séance élèves de 1</a:t>
            </a:r>
            <a:r>
              <a:rPr lang="fr-FR" altLang="fr-FR" sz="3000" baseline="300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altLang="fr-FR" sz="3000" dirty="0" err="1" smtClean="0">
                <a:solidFill>
                  <a:schemeClr val="tx1"/>
                </a:solidFill>
                <a:latin typeface="+mj-lt"/>
              </a:rPr>
              <a:t>MMBs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 avec ceux de 3</a:t>
            </a:r>
            <a:r>
              <a:rPr lang="fr-FR" altLang="fr-FR" sz="3000" baseline="300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 - 4</a:t>
            </a:r>
            <a:r>
              <a:rPr lang="fr-FR" altLang="fr-FR" sz="3000" baseline="300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66302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09600" y="338027"/>
            <a:ext cx="10972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>
              <a:buClrTx/>
              <a:buFontTx/>
              <a:buNone/>
              <a:defRPr sz="5000" b="1">
                <a:solidFill>
                  <a:srgbClr val="0070C0"/>
                </a:solidFill>
              </a:defRPr>
            </a:lvl1pPr>
          </a:lstStyle>
          <a:p>
            <a:r>
              <a:rPr lang="fr-FR" altLang="fr-FR" dirty="0" smtClean="0"/>
              <a:t>1ère </a:t>
            </a:r>
            <a:r>
              <a:rPr lang="fr-FR" altLang="fr-FR" dirty="0"/>
              <a:t>année : suite du processus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843713" y="1423085"/>
            <a:ext cx="10504574" cy="3733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50760" tIns="50760" rIns="50760" bIns="5076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	Au cours du 2</a:t>
            </a:r>
            <a:r>
              <a:rPr lang="fr-FR" altLang="fr-FR" sz="3000" b="1" baseline="30000" dirty="0">
                <a:solidFill>
                  <a:schemeClr val="tx1"/>
                </a:solidFill>
                <a:latin typeface="+mj-lt"/>
              </a:rPr>
              <a:t>e</a:t>
            </a: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 semestre de la </a:t>
            </a: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fr-FR" altLang="fr-FR" sz="3000" b="1" baseline="30000" dirty="0" smtClean="0">
                <a:solidFill>
                  <a:schemeClr val="tx1"/>
                </a:solidFill>
                <a:latin typeface="+mj-lt"/>
              </a:rPr>
              <a:t>e</a:t>
            </a: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année </a:t>
            </a:r>
            <a:r>
              <a:rPr lang="fr-FR" altLang="fr-FR" sz="3000" b="1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eaLnBrk="1">
              <a:lnSpc>
                <a:spcPct val="120000"/>
              </a:lnSpc>
              <a:spcAft>
                <a:spcPts val="600"/>
              </a:spcAft>
              <a:buClrTx/>
              <a:buFontTx/>
              <a:buNone/>
            </a:pP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	</a:t>
            </a:r>
            <a:r>
              <a:rPr lang="fr-FR" altLang="fr-FR" sz="3000" b="1" i="1" dirty="0">
                <a:solidFill>
                  <a:schemeClr val="tx1"/>
                </a:solidFill>
                <a:latin typeface="+mj-lt"/>
              </a:rPr>
              <a:t>Séminaire de sensibilisation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: 4</a:t>
            </a: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séances obligatoires le mercredi après-midi : introduction à la culture du pays ou de la région d'accueil ainsi qu’à l’autonomie dans l’éloignement (cadres familial et scolaire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). </a:t>
            </a:r>
          </a:p>
          <a:p>
            <a:pPr eaLnBrk="1">
              <a:lnSpc>
                <a:spcPct val="120000"/>
              </a:lnSpc>
              <a:spcAft>
                <a:spcPts val="600"/>
              </a:spcAft>
              <a:buClrTx/>
              <a:buFontTx/>
              <a:buNone/>
            </a:pPr>
            <a:r>
              <a:rPr lang="fr-FR" altLang="fr-FR" sz="3000" b="1" i="1" dirty="0" smtClean="0">
                <a:solidFill>
                  <a:schemeClr val="tx1"/>
                </a:solidFill>
                <a:latin typeface="+mj-lt"/>
              </a:rPr>
              <a:t>Dates 2022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: 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mercredis 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2 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mars - 9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mars -</a:t>
            </a:r>
            <a:r>
              <a:rPr lang="fr-FR" altLang="fr-FR" sz="3000" dirty="0" smtClean="0">
                <a:solidFill>
                  <a:schemeClr val="tx1"/>
                </a:solidFill>
                <a:latin typeface="+mj-lt"/>
              </a:rPr>
              <a:t>16 mars – 30 mars </a:t>
            </a:r>
          </a:p>
          <a:p>
            <a:pPr eaLnBrk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ClrTx/>
              <a:buFontTx/>
              <a:buNone/>
            </a:pPr>
            <a:endParaRPr lang="fr-FR" altLang="fr-FR" sz="3000" dirty="0">
              <a:solidFill>
                <a:schemeClr val="tx1"/>
              </a:solidFill>
              <a:latin typeface="+mj-lt"/>
            </a:endParaRPr>
          </a:p>
          <a:p>
            <a:pPr algn="just" eaLnBrk="1">
              <a:spcBef>
                <a:spcPts val="600"/>
              </a:spcBef>
              <a:buClrTx/>
              <a:buFontTx/>
              <a:buNone/>
            </a:pPr>
            <a:endParaRPr lang="fr-FR" altLang="fr-FR" sz="3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09172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609600" y="178476"/>
            <a:ext cx="109728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ctr">
              <a:buClrTx/>
              <a:buFontTx/>
              <a:buNone/>
              <a:defRPr sz="5000" b="1">
                <a:solidFill>
                  <a:srgbClr val="0070C0"/>
                </a:solidFill>
              </a:defRPr>
            </a:lvl1pPr>
          </a:lstStyle>
          <a:p>
            <a:r>
              <a:rPr lang="fr-FR" altLang="fr-FR" dirty="0" smtClean="0"/>
              <a:t>1</a:t>
            </a:r>
            <a:r>
              <a:rPr lang="fr-FR" altLang="fr-FR" baseline="30000" dirty="0" smtClean="0"/>
              <a:t>e</a:t>
            </a:r>
            <a:r>
              <a:rPr lang="fr-FR" altLang="fr-FR" dirty="0" smtClean="0"/>
              <a:t> </a:t>
            </a:r>
            <a:r>
              <a:rPr lang="fr-FR" altLang="fr-FR" dirty="0"/>
              <a:t>année : suite du processus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988484" y="983292"/>
            <a:ext cx="10462781" cy="4593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fr-FR" altLang="fr-FR" sz="3000" b="1" dirty="0">
                <a:solidFill>
                  <a:schemeClr val="tx1"/>
                </a:solidFill>
                <a:latin typeface="+mj-lt"/>
              </a:rPr>
              <a:t>	A la fin de l'année :</a:t>
            </a:r>
          </a:p>
          <a:p>
            <a:pPr eaLnBrk="1">
              <a:spcAft>
                <a:spcPts val="1800"/>
              </a:spcAft>
              <a:buClrTx/>
              <a:buFontTx/>
              <a:buNone/>
            </a:pPr>
            <a:r>
              <a:rPr lang="fr-FR" altLang="fr-FR" sz="3000" dirty="0">
                <a:solidFill>
                  <a:schemeClr val="tx1"/>
                </a:solidFill>
                <a:latin typeface="+mj-lt"/>
              </a:rPr>
              <a:t>	</a:t>
            </a:r>
            <a:r>
              <a:rPr lang="fr-FR" altLang="fr-FR" sz="2500" b="1" i="1" dirty="0">
                <a:solidFill>
                  <a:schemeClr val="tx1"/>
                </a:solidFill>
                <a:latin typeface="+mj-lt"/>
              </a:rPr>
              <a:t>Confirmation</a:t>
            </a:r>
            <a:r>
              <a:rPr lang="fr-FR" altLang="fr-FR" sz="2500" dirty="0">
                <a:solidFill>
                  <a:schemeClr val="tx1"/>
                </a:solidFill>
                <a:latin typeface="+mj-lt"/>
              </a:rPr>
              <a:t> du maintien dans la </a:t>
            </a:r>
            <a:r>
              <a:rPr lang="fr-FR" altLang="fr-FR" sz="2500" dirty="0" smtClean="0">
                <a:solidFill>
                  <a:schemeClr val="tx1"/>
                </a:solidFill>
                <a:latin typeface="+mj-lt"/>
              </a:rPr>
              <a:t>filière (</a:t>
            </a:r>
            <a:r>
              <a:rPr lang="fr-FR" altLang="fr-FR" sz="2500" dirty="0">
                <a:solidFill>
                  <a:schemeClr val="tx1"/>
                </a:solidFill>
                <a:latin typeface="+mj-lt"/>
              </a:rPr>
              <a:t>notes de 4.5 atteintes en FR et </a:t>
            </a:r>
            <a:r>
              <a:rPr lang="fr-FR" altLang="fr-FR" sz="2500" dirty="0" smtClean="0">
                <a:solidFill>
                  <a:schemeClr val="tx1"/>
                </a:solidFill>
                <a:latin typeface="+mj-lt"/>
              </a:rPr>
              <a:t>AN/AL)</a:t>
            </a:r>
            <a:endParaRPr lang="fr-FR" altLang="fr-FR" sz="3000" dirty="0" smtClean="0">
              <a:solidFill>
                <a:srgbClr val="5F5F5F"/>
              </a:solidFill>
              <a:latin typeface="+mj-lt"/>
            </a:endParaRPr>
          </a:p>
          <a:p>
            <a:pPr eaLnBrk="1">
              <a:spcAft>
                <a:spcPts val="1800"/>
              </a:spcAft>
              <a:buClrTx/>
              <a:buFontTx/>
              <a:buNone/>
            </a:pPr>
            <a:r>
              <a:rPr lang="fr-FR" altLang="fr-FR" sz="3000" i="1" dirty="0">
                <a:solidFill>
                  <a:srgbClr val="5F5F5F"/>
                </a:solidFill>
                <a:latin typeface="+mj-lt"/>
              </a:rPr>
              <a:t>	</a:t>
            </a:r>
            <a:r>
              <a:rPr lang="fr-FR" altLang="fr-FR" sz="3000" i="1" dirty="0" smtClean="0">
                <a:solidFill>
                  <a:srgbClr val="5F5F5F"/>
                </a:solidFill>
                <a:latin typeface="+mj-lt"/>
              </a:rPr>
              <a:t>	</a:t>
            </a:r>
            <a:r>
              <a:rPr lang="fr-FR" altLang="fr-FR" sz="2500" i="1" dirty="0" smtClean="0">
                <a:solidFill>
                  <a:schemeClr val="tx1"/>
                </a:solidFill>
                <a:latin typeface="+mj-lt"/>
              </a:rPr>
              <a:t>Sortir </a:t>
            </a:r>
            <a:r>
              <a:rPr lang="fr-FR" altLang="fr-FR" sz="2500" i="1" dirty="0">
                <a:solidFill>
                  <a:schemeClr val="tx1"/>
                </a:solidFill>
                <a:latin typeface="+mj-lt"/>
              </a:rPr>
              <a:t>de la filière </a:t>
            </a:r>
            <a:r>
              <a:rPr lang="fr-FR" altLang="fr-FR" sz="2500" i="1" dirty="0" err="1">
                <a:solidFill>
                  <a:schemeClr val="tx1"/>
                </a:solidFill>
                <a:latin typeface="+mj-lt"/>
              </a:rPr>
              <a:t>MMBs</a:t>
            </a:r>
            <a:r>
              <a:rPr lang="fr-FR" altLang="fr-FR" sz="2500" i="1" dirty="0">
                <a:solidFill>
                  <a:schemeClr val="tx1"/>
                </a:solidFill>
                <a:latin typeface="+mj-lt"/>
              </a:rPr>
              <a:t> ne signifie pas obligatoirement l'abandon du projet de séjour. L'élève peut tout à fait effectuer un séjour linguistique hors maturité bilingue, dont les conditions de retour sont identiques à celles du séjour dans le cadre de la maturité </a:t>
            </a:r>
            <a:r>
              <a:rPr lang="fr-FR" altLang="fr-FR" sz="2500" i="1" dirty="0" smtClean="0">
                <a:solidFill>
                  <a:schemeClr val="tx1"/>
                </a:solidFill>
                <a:latin typeface="+mj-lt"/>
              </a:rPr>
              <a:t>bilingue</a:t>
            </a:r>
          </a:p>
          <a:p>
            <a:pPr eaLnBrk="1">
              <a:spcAft>
                <a:spcPts val="600"/>
              </a:spcAft>
              <a:buClrTx/>
              <a:buFontTx/>
              <a:buNone/>
            </a:pPr>
            <a:r>
              <a:rPr lang="fr-FR" altLang="fr-FR" sz="2500" i="1" dirty="0" smtClean="0">
                <a:solidFill>
                  <a:schemeClr val="tx1"/>
                </a:solidFill>
                <a:latin typeface="+mj-lt"/>
              </a:rPr>
              <a:t>		Le renoncement tardif à un projet de séjour annoncé durant le 1</a:t>
            </a:r>
            <a:r>
              <a:rPr lang="fr-FR" altLang="fr-FR" sz="2500" i="1" baseline="30000" dirty="0" smtClean="0">
                <a:solidFill>
                  <a:schemeClr val="tx1"/>
                </a:solidFill>
                <a:latin typeface="+mj-lt"/>
              </a:rPr>
              <a:t>er</a:t>
            </a:r>
            <a:r>
              <a:rPr lang="fr-FR" altLang="fr-FR" sz="2500" i="1" dirty="0" smtClean="0">
                <a:solidFill>
                  <a:schemeClr val="tx1"/>
                </a:solidFill>
                <a:latin typeface="+mj-lt"/>
              </a:rPr>
              <a:t> degré peut conduire à une affectation dans un autre collège, selon les contraintes d'effectifs</a:t>
            </a:r>
            <a:endParaRPr lang="fr-FR" altLang="fr-FR" sz="3000" dirty="0">
              <a:solidFill>
                <a:srgbClr val="5F5F5F"/>
              </a:solidFill>
              <a:latin typeface="+mj-lt"/>
            </a:endParaRPr>
          </a:p>
        </p:txBody>
      </p:sp>
      <p:pic>
        <p:nvPicPr>
          <p:cNvPr id="1039" name="Picture 15" descr="C:\Users\barthecontis\AppData\Local\Microsoft\Windows\Temporary Internet Files\Content.IE5\9CX92PIF\Attention_Sig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385" y="2082689"/>
            <a:ext cx="585735" cy="51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5" descr="C:\Users\barthecontis\AppData\Local\Microsoft\Windows\Temporary Internet Files\Content.IE5\9CX92PIF\Attention_Sign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385" y="3882818"/>
            <a:ext cx="585735" cy="512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085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27051" y="1341439"/>
            <a:ext cx="11330516" cy="41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spcAft>
                <a:spcPts val="1200"/>
              </a:spcAft>
              <a:buClrTx/>
              <a:buFontTx/>
              <a:buNone/>
            </a:pPr>
            <a:r>
              <a:rPr lang="fr-FR" altLang="fr-FR" sz="2800" b="1" i="1" dirty="0">
                <a:solidFill>
                  <a:srgbClr val="000000"/>
                </a:solidFill>
                <a:latin typeface="+mj-lt"/>
              </a:rPr>
              <a:t>IL N’EST PAS ATTENDU DE L’ELEVE</a:t>
            </a:r>
            <a:br>
              <a:rPr lang="fr-FR" altLang="fr-FR" sz="2800" b="1" i="1" dirty="0">
                <a:solidFill>
                  <a:srgbClr val="000000"/>
                </a:solidFill>
                <a:latin typeface="+mj-lt"/>
              </a:rPr>
            </a:br>
            <a:r>
              <a:rPr lang="fr-FR" altLang="fr-FR" sz="2800" b="1" i="1" dirty="0">
                <a:solidFill>
                  <a:srgbClr val="000000"/>
                </a:solidFill>
                <a:latin typeface="+mj-lt"/>
              </a:rPr>
              <a:t>QU’IL MENE DE FRONT LA SCOLARITE SUISSE</a:t>
            </a:r>
            <a:br>
              <a:rPr lang="fr-FR" altLang="fr-FR" sz="2800" b="1" i="1" dirty="0">
                <a:solidFill>
                  <a:srgbClr val="000000"/>
                </a:solidFill>
                <a:latin typeface="+mj-lt"/>
              </a:rPr>
            </a:br>
            <a:r>
              <a:rPr lang="fr-FR" altLang="fr-FR" sz="2800" b="1" i="1" dirty="0">
                <a:solidFill>
                  <a:srgbClr val="000000"/>
                </a:solidFill>
                <a:latin typeface="+mj-lt"/>
              </a:rPr>
              <a:t>ET CELLE DU PAYS D’ACCUEIL.</a:t>
            </a:r>
          </a:p>
          <a:p>
            <a:pPr algn="ctr" eaLnBrk="1">
              <a:spcAft>
                <a:spcPts val="1200"/>
              </a:spcAft>
              <a:buClrTx/>
              <a:buFontTx/>
              <a:buNone/>
            </a:pPr>
            <a:r>
              <a:rPr lang="fr-FR" altLang="fr-FR" sz="2500" dirty="0" smtClean="0">
                <a:solidFill>
                  <a:srgbClr val="000000"/>
                </a:solidFill>
                <a:latin typeface="+mj-lt"/>
              </a:rPr>
              <a:t>TOUTEFOIS</a:t>
            </a: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, LES PROGRAMMES DES BRANCHES</a:t>
            </a:r>
            <a:br>
              <a:rPr lang="fr-FR" altLang="fr-FR" sz="2500" dirty="0">
                <a:solidFill>
                  <a:srgbClr val="000000"/>
                </a:solidFill>
                <a:latin typeface="+mj-lt"/>
              </a:rPr>
            </a:b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QUE L’ELEVE </a:t>
            </a:r>
            <a:r>
              <a:rPr lang="fr-FR" altLang="fr-FR" sz="2500" dirty="0" smtClean="0">
                <a:solidFill>
                  <a:srgbClr val="000000"/>
                </a:solidFill>
                <a:latin typeface="+mj-lt"/>
              </a:rPr>
              <a:t>SOUHAITE </a:t>
            </a: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INVESTIR DURANT SON SEJOUR</a:t>
            </a:r>
            <a:br>
              <a:rPr lang="fr-FR" altLang="fr-FR" sz="2500" dirty="0">
                <a:solidFill>
                  <a:srgbClr val="000000"/>
                </a:solidFill>
                <a:latin typeface="+mj-lt"/>
              </a:rPr>
            </a:b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SONT A DISPOSITION AUPRES DES COLLEGES GENEVOIS</a:t>
            </a:r>
            <a:r>
              <a:rPr lang="fr-FR" altLang="fr-FR" sz="2500" dirty="0" smtClean="0">
                <a:solidFill>
                  <a:srgbClr val="000000"/>
                </a:solidFill>
                <a:latin typeface="+mj-lt"/>
              </a:rPr>
              <a:t>.</a:t>
            </a:r>
            <a:endParaRPr lang="fr-FR" altLang="fr-FR" sz="2500" dirty="0">
              <a:solidFill>
                <a:srgbClr val="000000"/>
              </a:solidFill>
              <a:latin typeface="+mj-lt"/>
            </a:endParaRPr>
          </a:p>
          <a:p>
            <a:pPr algn="ctr" eaLnBrk="1">
              <a:buClrTx/>
            </a:pPr>
            <a:r>
              <a:rPr lang="fr-FR" altLang="fr-FR" sz="2500" dirty="0" smtClean="0">
                <a:solidFill>
                  <a:srgbClr val="000000"/>
                </a:solidFill>
                <a:latin typeface="+mj-lt"/>
              </a:rPr>
              <a:t>POUR </a:t>
            </a: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LES ELEVES PARTIS 1 ANNEE,</a:t>
            </a:r>
            <a:br>
              <a:rPr lang="fr-FR" altLang="fr-FR" sz="2500" dirty="0">
                <a:solidFill>
                  <a:srgbClr val="000000"/>
                </a:solidFill>
                <a:latin typeface="+mj-lt"/>
              </a:rPr>
            </a:b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LES PARENTS COMPLETENT </a:t>
            </a:r>
            <a:r>
              <a:rPr lang="fr-FR" altLang="fr-FR" sz="2500" dirty="0" smtClean="0">
                <a:solidFill>
                  <a:srgbClr val="000000"/>
                </a:solidFill>
                <a:latin typeface="+mj-lt"/>
              </a:rPr>
              <a:t>VERS </a:t>
            </a: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MARS-AVRIL L'INSCRIPTION DANS LE DEGRE SUIVANT ET CONFIRMENT LE PROFIL (OS </a:t>
            </a:r>
            <a:r>
              <a:rPr lang="fr-FR" altLang="fr-FR" sz="2500" dirty="0" smtClean="0">
                <a:solidFill>
                  <a:srgbClr val="000000"/>
                </a:solidFill>
                <a:latin typeface="+mj-lt"/>
              </a:rPr>
              <a:t>- </a:t>
            </a:r>
            <a:r>
              <a:rPr lang="fr-FR" altLang="fr-FR" sz="2500" dirty="0">
                <a:solidFill>
                  <a:srgbClr val="000000"/>
                </a:solidFill>
                <a:latin typeface="+mj-lt"/>
              </a:rPr>
              <a:t>OC). </a:t>
            </a:r>
            <a:r>
              <a:rPr lang="fr-FR" altLang="fr-FR" sz="2500" b="1" i="1" dirty="0" smtClean="0">
                <a:solidFill>
                  <a:srgbClr val="000000"/>
                </a:solidFill>
                <a:latin typeface="+mj-lt"/>
              </a:rPr>
              <a:t>CES CHOIX SONT DEFINITIFS</a:t>
            </a:r>
            <a:r>
              <a:rPr lang="fr-FR" altLang="fr-FR" sz="2500" dirty="0" smtClean="0">
                <a:solidFill>
                  <a:srgbClr val="000000"/>
                </a:solidFill>
                <a:latin typeface="+mj-lt"/>
              </a:rPr>
              <a:t>.</a:t>
            </a:r>
            <a:endParaRPr lang="fr-FR" altLang="fr-FR" sz="2500" dirty="0">
              <a:solidFill>
                <a:srgbClr val="000000"/>
              </a:solidFill>
              <a:latin typeface="+mj-lt"/>
            </a:endParaRPr>
          </a:p>
          <a:p>
            <a:pPr algn="ctr" eaLnBrk="1">
              <a:buClrTx/>
              <a:buFontTx/>
              <a:buNone/>
            </a:pPr>
            <a:endParaRPr lang="fr-FR" altLang="fr-FR" sz="2500" b="1" i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30767" y="163224"/>
            <a:ext cx="109728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lnSpc>
                <a:spcPct val="130000"/>
              </a:lnSpc>
              <a:buClrTx/>
              <a:buFontTx/>
              <a:buNone/>
            </a:pPr>
            <a:r>
              <a:rPr lang="fr-FR" altLang="fr-FR" sz="5000" b="1" dirty="0" smtClean="0">
                <a:solidFill>
                  <a:srgbClr val="0070C0"/>
                </a:solidFill>
                <a:latin typeface="+mj-lt"/>
              </a:rPr>
              <a:t>Durant le séjour</a:t>
            </a:r>
            <a:endParaRPr lang="fr-FR" altLang="fr-FR" sz="5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051" name="Picture 3" descr="C:\Users\barthecontis\AppData\Local\Microsoft\Windows\Temporary Internet Files\Content.IE5\DKXVD1JJ\important-1705212_64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53567">
            <a:off x="-38444" y="1487821"/>
            <a:ext cx="3465539" cy="9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127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0" y="429068"/>
            <a:ext cx="121920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fr-FR" altLang="fr-FR" sz="5000" b="1" dirty="0">
                <a:solidFill>
                  <a:srgbClr val="0070C0"/>
                </a:solidFill>
                <a:latin typeface="+mj-lt"/>
              </a:rPr>
              <a:t>Retour d'un séjour long en </a:t>
            </a:r>
            <a:r>
              <a:rPr lang="fr-FR" altLang="fr-FR" sz="5000" b="1" dirty="0" smtClean="0">
                <a:solidFill>
                  <a:srgbClr val="0070C0"/>
                </a:solidFill>
                <a:latin typeface="+mj-lt"/>
              </a:rPr>
              <a:t>2</a:t>
            </a:r>
            <a:r>
              <a:rPr lang="fr-FR" altLang="fr-FR" sz="5000" b="1" baseline="30000" dirty="0" smtClean="0">
                <a:solidFill>
                  <a:srgbClr val="0070C0"/>
                </a:solidFill>
                <a:latin typeface="+mj-lt"/>
              </a:rPr>
              <a:t>e </a:t>
            </a:r>
            <a:r>
              <a:rPr lang="fr-FR" altLang="fr-FR" sz="5000" b="1" dirty="0">
                <a:solidFill>
                  <a:srgbClr val="0070C0"/>
                </a:solidFill>
                <a:latin typeface="+mj-lt"/>
              </a:rPr>
              <a:t>année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545363" y="1482393"/>
            <a:ext cx="10845800" cy="4035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50760" tIns="50760" rIns="50760" bIns="50760"/>
          <a:lstStyle/>
          <a:p>
            <a:pPr>
              <a:spcBef>
                <a:spcPts val="600"/>
              </a:spcBef>
              <a:buClrTx/>
              <a:buSzPct val="95000"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fr-FR" sz="2500" b="1" dirty="0">
                <a:solidFill>
                  <a:schemeClr val="tx1"/>
                </a:solidFill>
              </a:rPr>
              <a:t>Si </a:t>
            </a:r>
            <a:r>
              <a:rPr lang="fr-FR" sz="2500" b="1" dirty="0" smtClean="0">
                <a:solidFill>
                  <a:schemeClr val="tx1"/>
                </a:solidFill>
              </a:rPr>
              <a:t>moyenne </a:t>
            </a:r>
            <a:r>
              <a:rPr lang="fr-FR" sz="2500" b="1" dirty="0">
                <a:solidFill>
                  <a:schemeClr val="tx1"/>
                </a:solidFill>
              </a:rPr>
              <a:t>générale de fin de </a:t>
            </a:r>
            <a:r>
              <a:rPr lang="fr-FR" sz="2500" b="1" dirty="0" smtClean="0">
                <a:solidFill>
                  <a:schemeClr val="tx1"/>
                </a:solidFill>
              </a:rPr>
              <a:t>1</a:t>
            </a:r>
            <a:r>
              <a:rPr lang="fr-FR" sz="2500" b="1" baseline="29000" dirty="0" smtClean="0">
                <a:solidFill>
                  <a:schemeClr val="tx1"/>
                </a:solidFill>
              </a:rPr>
              <a:t>e</a:t>
            </a:r>
            <a:r>
              <a:rPr lang="fr-FR" sz="2500" b="1" dirty="0" smtClean="0">
                <a:solidFill>
                  <a:schemeClr val="tx1"/>
                </a:solidFill>
              </a:rPr>
              <a:t> année </a:t>
            </a:r>
            <a:r>
              <a:rPr lang="fr-FR" sz="2500" b="1" dirty="0">
                <a:solidFill>
                  <a:schemeClr val="tx1"/>
                </a:solidFill>
              </a:rPr>
              <a:t>≥ </a:t>
            </a:r>
            <a:r>
              <a:rPr lang="fr-FR" sz="2500" b="1" dirty="0" smtClean="0">
                <a:solidFill>
                  <a:schemeClr val="tx1"/>
                </a:solidFill>
              </a:rPr>
              <a:t>5.0 </a:t>
            </a:r>
            <a:r>
              <a:rPr lang="fr-FR" sz="2500" b="1" i="1" u="sng" dirty="0" smtClean="0"/>
              <a:t>ou </a:t>
            </a:r>
            <a:r>
              <a:rPr lang="fr-FR" sz="2500" b="1" dirty="0" smtClean="0">
                <a:solidFill>
                  <a:schemeClr val="tx1"/>
                </a:solidFill>
              </a:rPr>
              <a:t>si total </a:t>
            </a:r>
            <a:r>
              <a:rPr lang="fr-FR" sz="2500" b="1" dirty="0">
                <a:solidFill>
                  <a:schemeClr val="tx1"/>
                </a:solidFill>
              </a:rPr>
              <a:t>français + les 2 langues étrangères choisies + mathématiques ≥ </a:t>
            </a:r>
            <a:r>
              <a:rPr lang="fr-FR" sz="2500" b="1" dirty="0" smtClean="0">
                <a:solidFill>
                  <a:schemeClr val="tx1"/>
                </a:solidFill>
              </a:rPr>
              <a:t>19.0:</a:t>
            </a:r>
            <a:endParaRPr lang="fr-FR" sz="2500" dirty="0">
              <a:solidFill>
                <a:schemeClr val="tx1"/>
              </a:solidFill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  <a:buClrTx/>
              <a:buSzPct val="95000"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fr-FR" sz="2500" b="1" i="1" dirty="0">
                <a:solidFill>
                  <a:schemeClr val="tx1"/>
                </a:solidFill>
              </a:rPr>
              <a:t>l'élève est admis directement en 3</a:t>
            </a:r>
            <a:r>
              <a:rPr lang="fr-FR" sz="2500" b="1" i="1" baseline="30000" dirty="0">
                <a:solidFill>
                  <a:schemeClr val="tx1"/>
                </a:solidFill>
              </a:rPr>
              <a:t>e</a:t>
            </a:r>
            <a:r>
              <a:rPr lang="fr-FR" sz="2500" b="1" i="1" dirty="0">
                <a:solidFill>
                  <a:schemeClr val="tx1"/>
                </a:solidFill>
              </a:rPr>
              <a:t> année.</a:t>
            </a:r>
          </a:p>
          <a:p>
            <a:pPr>
              <a:lnSpc>
                <a:spcPct val="80000"/>
              </a:lnSpc>
              <a:spcAft>
                <a:spcPts val="1800"/>
              </a:spcAft>
              <a:buSzPct val="95000"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fr-FR" sz="2500" b="1" dirty="0" smtClean="0">
                <a:solidFill>
                  <a:schemeClr val="tx1"/>
                </a:solidFill>
              </a:rPr>
              <a:t>Si</a:t>
            </a:r>
            <a:r>
              <a:rPr lang="fr-FR" sz="2500" dirty="0" smtClean="0">
                <a:solidFill>
                  <a:schemeClr val="tx1"/>
                </a:solidFill>
              </a:rPr>
              <a:t> </a:t>
            </a:r>
            <a:r>
              <a:rPr lang="fr-FR" sz="2500" b="1" dirty="0">
                <a:solidFill>
                  <a:schemeClr val="tx1"/>
                </a:solidFill>
              </a:rPr>
              <a:t>aucune des deux conditions n'est </a:t>
            </a:r>
            <a:r>
              <a:rPr lang="fr-FR" sz="2500" b="1" dirty="0" smtClean="0">
                <a:solidFill>
                  <a:schemeClr val="tx1"/>
                </a:solidFill>
              </a:rPr>
              <a:t>remplie </a:t>
            </a:r>
            <a:r>
              <a:rPr lang="fr-FR" sz="2500" dirty="0" smtClean="0"/>
              <a:t>(</a:t>
            </a:r>
            <a:r>
              <a:rPr lang="fr-FR" sz="2500" dirty="0"/>
              <a:t>aucune dérogation accordée</a:t>
            </a:r>
            <a:r>
              <a:rPr lang="fr-FR" sz="2500" dirty="0" smtClean="0"/>
              <a:t>), </a:t>
            </a:r>
            <a:r>
              <a:rPr lang="fr-FR" sz="2500" dirty="0">
                <a:solidFill>
                  <a:schemeClr val="tx1"/>
                </a:solidFill>
              </a:rPr>
              <a:t>	l’élève intègre une </a:t>
            </a:r>
            <a:r>
              <a:rPr lang="fr-FR" sz="2500" dirty="0" smtClean="0">
                <a:solidFill>
                  <a:schemeClr val="tx1"/>
                </a:solidFill>
              </a:rPr>
              <a:t>2</a:t>
            </a:r>
            <a:r>
              <a:rPr lang="fr-FR" sz="2500" baseline="30000" dirty="0" smtClean="0">
                <a:solidFill>
                  <a:schemeClr val="tx1"/>
                </a:solidFill>
              </a:rPr>
              <a:t>e</a:t>
            </a:r>
            <a:r>
              <a:rPr lang="fr-FR" sz="2500" dirty="0" smtClean="0">
                <a:solidFill>
                  <a:schemeClr val="tx1"/>
                </a:solidFill>
              </a:rPr>
              <a:t> </a:t>
            </a:r>
            <a:r>
              <a:rPr lang="fr-FR" sz="2500" dirty="0">
                <a:solidFill>
                  <a:schemeClr val="tx1"/>
                </a:solidFill>
              </a:rPr>
              <a:t>année (il ne s'agit pas d'un redoublement)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fr-FR" sz="2500" b="1" i="1" dirty="0">
                <a:solidFill>
                  <a:schemeClr val="tx1"/>
                </a:solidFill>
              </a:rPr>
              <a:t>	</a:t>
            </a:r>
            <a:r>
              <a:rPr lang="fr-FR" sz="2500" b="1" i="1" dirty="0" smtClean="0">
                <a:solidFill>
                  <a:schemeClr val="tx1"/>
                </a:solidFill>
              </a:rPr>
              <a:t>Remarque</a:t>
            </a:r>
            <a:r>
              <a:rPr lang="fr-FR" sz="2500" dirty="0">
                <a:solidFill>
                  <a:schemeClr val="tx1"/>
                </a:solidFill>
              </a:rPr>
              <a:t>: l’élève peut intégrer la </a:t>
            </a:r>
            <a:r>
              <a:rPr lang="fr-FR" sz="2500" dirty="0" smtClean="0">
                <a:solidFill>
                  <a:schemeClr val="tx1"/>
                </a:solidFill>
              </a:rPr>
              <a:t>3</a:t>
            </a:r>
            <a:r>
              <a:rPr lang="fr-FR" sz="2500" baseline="30000" dirty="0"/>
              <a:t>e</a:t>
            </a:r>
            <a:r>
              <a:rPr lang="fr-FR" sz="2500" dirty="0" smtClean="0">
                <a:solidFill>
                  <a:schemeClr val="tx1"/>
                </a:solidFill>
              </a:rPr>
              <a:t> </a:t>
            </a:r>
            <a:r>
              <a:rPr lang="fr-FR" sz="2500" dirty="0">
                <a:solidFill>
                  <a:schemeClr val="tx1"/>
                </a:solidFill>
              </a:rPr>
              <a:t>année s'il a été promu d'un collège suisse </a:t>
            </a:r>
            <a:r>
              <a:rPr lang="fr-FR" sz="2500" dirty="0" smtClean="0">
                <a:solidFill>
                  <a:schemeClr val="tx1"/>
                </a:solidFill>
              </a:rPr>
              <a:t>allemand </a:t>
            </a:r>
            <a:r>
              <a:rPr lang="fr-FR" sz="2500" dirty="0">
                <a:solidFill>
                  <a:schemeClr val="tx1"/>
                </a:solidFill>
              </a:rPr>
              <a:t>reconnu, suivant un programme similaire à celui de </a:t>
            </a:r>
            <a:r>
              <a:rPr lang="fr-FR" sz="2500" dirty="0" smtClean="0">
                <a:solidFill>
                  <a:schemeClr val="tx1"/>
                </a:solidFill>
              </a:rPr>
              <a:t>2</a:t>
            </a:r>
            <a:r>
              <a:rPr lang="fr-FR" sz="2500" baseline="30000" dirty="0" smtClean="0">
                <a:solidFill>
                  <a:schemeClr val="tx1"/>
                </a:solidFill>
              </a:rPr>
              <a:t>e</a:t>
            </a:r>
            <a:r>
              <a:rPr lang="fr-FR" sz="2500" dirty="0" smtClean="0">
                <a:solidFill>
                  <a:schemeClr val="tx1"/>
                </a:solidFill>
              </a:rPr>
              <a:t> </a:t>
            </a:r>
            <a:r>
              <a:rPr lang="fr-FR" sz="2500" dirty="0">
                <a:solidFill>
                  <a:schemeClr val="tx1"/>
                </a:solidFill>
              </a:rPr>
              <a:t>année du collège de Genève.</a:t>
            </a:r>
          </a:p>
        </p:txBody>
      </p:sp>
      <p:pic>
        <p:nvPicPr>
          <p:cNvPr id="3074" name="Picture 2" descr="C:\Users\barthecontis\AppData\Local\Microsoft\Windows\Temporary Internet Files\Content.IE5\3ZWVLAQS\arrow-1293400_960_72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74455" y="2404017"/>
            <a:ext cx="698351" cy="34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049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993</Words>
  <Application>Microsoft Office PowerPoint</Application>
  <PresentationFormat>Grand écran</PresentationFormat>
  <Paragraphs>94</Paragraphs>
  <Slides>16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Sonja Barthe</dc:creator>
  <cp:lastModifiedBy>Marlot Sylvain (DIP)</cp:lastModifiedBy>
  <cp:revision>73</cp:revision>
  <dcterms:created xsi:type="dcterms:W3CDTF">2018-10-10T18:50:50Z</dcterms:created>
  <dcterms:modified xsi:type="dcterms:W3CDTF">2021-10-04T13:15:02Z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-1485589451</vt:i4>
  </property>
  <property fmtid="{D5CDD505-2E9C-101B-9397-08002B2CF9AE}" pid="3" name="_NewReviewCycle">
    <vt:lpwstr/>
  </property>
  <property fmtid="{D5CDD505-2E9C-101B-9397-08002B2CF9AE}" pid="4" name="_EmailSubject">
    <vt:lpwstr>Séance de ce soir pour les Bilingues par séjour</vt:lpwstr>
  </property>
  <property fmtid="{D5CDD505-2E9C-101B-9397-08002B2CF9AE}" pid="5" name="_AuthorEmail">
    <vt:lpwstr>sylvain.marlot@edu.ge.ch</vt:lpwstr>
  </property>
  <property fmtid="{D5CDD505-2E9C-101B-9397-08002B2CF9AE}" pid="6" name="_AuthorEmailDisplayName">
    <vt:lpwstr>Marlot Sylvain (EDU)</vt:lpwstr>
  </property>
  <property fmtid="{D5CDD505-2E9C-101B-9397-08002B2CF9AE}" pid="7" name="_PreviousAdHocReviewCycleID">
    <vt:i4>-140368772</vt:i4>
  </property>
</Properties>
</file>