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13" r:id="rId3"/>
    <p:sldMasterId id="2147483730" r:id="rId4"/>
  </p:sldMasterIdLst>
  <p:notesMasterIdLst>
    <p:notesMasterId r:id="rId54"/>
  </p:notesMasterIdLst>
  <p:sldIdLst>
    <p:sldId id="256" r:id="rId5"/>
    <p:sldId id="272" r:id="rId6"/>
    <p:sldId id="257" r:id="rId7"/>
    <p:sldId id="258" r:id="rId8"/>
    <p:sldId id="297" r:id="rId9"/>
    <p:sldId id="296" r:id="rId10"/>
    <p:sldId id="263" r:id="rId11"/>
    <p:sldId id="298" r:id="rId12"/>
    <p:sldId id="260" r:id="rId13"/>
    <p:sldId id="288" r:id="rId14"/>
    <p:sldId id="259" r:id="rId15"/>
    <p:sldId id="261" r:id="rId16"/>
    <p:sldId id="299" r:id="rId17"/>
    <p:sldId id="262" r:id="rId18"/>
    <p:sldId id="304" r:id="rId19"/>
    <p:sldId id="306" r:id="rId20"/>
    <p:sldId id="300" r:id="rId21"/>
    <p:sldId id="305" r:id="rId22"/>
    <p:sldId id="307" r:id="rId23"/>
    <p:sldId id="310" r:id="rId24"/>
    <p:sldId id="308" r:id="rId25"/>
    <p:sldId id="264" r:id="rId26"/>
    <p:sldId id="291" r:id="rId27"/>
    <p:sldId id="311" r:id="rId28"/>
    <p:sldId id="294" r:id="rId29"/>
    <p:sldId id="293" r:id="rId30"/>
    <p:sldId id="285" r:id="rId31"/>
    <p:sldId id="290" r:id="rId32"/>
    <p:sldId id="295" r:id="rId33"/>
    <p:sldId id="281" r:id="rId34"/>
    <p:sldId id="265" r:id="rId35"/>
    <p:sldId id="276" r:id="rId36"/>
    <p:sldId id="277" r:id="rId37"/>
    <p:sldId id="279" r:id="rId38"/>
    <p:sldId id="282" r:id="rId39"/>
    <p:sldId id="274" r:id="rId40"/>
    <p:sldId id="292" r:id="rId41"/>
    <p:sldId id="301" r:id="rId42"/>
    <p:sldId id="267" r:id="rId43"/>
    <p:sldId id="287" r:id="rId44"/>
    <p:sldId id="302" r:id="rId45"/>
    <p:sldId id="268" r:id="rId46"/>
    <p:sldId id="269" r:id="rId47"/>
    <p:sldId id="286" r:id="rId48"/>
    <p:sldId id="289" r:id="rId49"/>
    <p:sldId id="303" r:id="rId50"/>
    <p:sldId id="270" r:id="rId51"/>
    <p:sldId id="284" r:id="rId52"/>
    <p:sldId id="271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09" autoAdjust="0"/>
  </p:normalViewPr>
  <p:slideViewPr>
    <p:cSldViewPr snapToGrid="0">
      <p:cViewPr varScale="1">
        <p:scale>
          <a:sx n="143" d="100"/>
          <a:sy n="143" d="100"/>
        </p:scale>
        <p:origin x="8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24668-3D48-495D-AE0E-9C2C6C0524C3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F7B78-858C-4637-BEB7-FF44728626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143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577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D’autres manières de fabriquer des croyances sur le monde, par exemple l’intuition, le hasard.</a:t>
            </a:r>
          </a:p>
          <a:p>
            <a:br>
              <a:rPr lang="fr-FR" dirty="0"/>
            </a:br>
            <a:r>
              <a:rPr lang="fr-FR" dirty="0"/>
              <a:t>Comme si le monde était un jeu dont on ne nous a pas donné les règles et qu’on cherche à trouver les règles (induction)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4448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"que sait-on aujourd'hui sur ce sujet?", bibliographie scientifique</a:t>
            </a:r>
          </a:p>
          <a:p>
            <a:r>
              <a:rPr lang="fr-FR" dirty="0"/>
              <a:t>Importance de connaître le cadre scientifique de la future recherche.</a:t>
            </a:r>
          </a:p>
          <a:p>
            <a:r>
              <a:rPr lang="fr-FR" dirty="0"/>
              <a:t>Echelle de la preuve: plus on affirme un énoncé extraordinaire, plus il faudra une preuve extraordinaire.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788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vous VOULEZ que ce résultat soit vrai, vous risquez de biaiser votre recherche malgré vous (</a:t>
            </a:r>
            <a:r>
              <a:rPr lang="fr-FR" dirty="0" err="1"/>
              <a:t>confilts</a:t>
            </a:r>
            <a:r>
              <a:rPr lang="fr-FR" dirty="0"/>
              <a:t> d’intérêts)</a:t>
            </a:r>
          </a:p>
          <a:p>
            <a:pPr>
              <a:buFontTx/>
              <a:buChar char="-"/>
            </a:pPr>
            <a:r>
              <a:rPr lang="fr-FR" dirty="0"/>
              <a:t>Claire, précise (définitions-&gt; exemple de l’</a:t>
            </a:r>
            <a:r>
              <a:rPr lang="fr-FR" dirty="0" err="1"/>
              <a:t>hopital</a:t>
            </a:r>
            <a:r>
              <a:rPr lang="fr-FR" dirty="0"/>
              <a:t>), univoque mais concise!</a:t>
            </a:r>
          </a:p>
          <a:p>
            <a:pPr>
              <a:buFontTx/>
              <a:buChar char="-"/>
            </a:pPr>
            <a:r>
              <a:rPr lang="fr-FR" dirty="0"/>
              <a:t>Testable (grandeurs mesurables)</a:t>
            </a:r>
          </a:p>
          <a:p>
            <a:pPr>
              <a:buFontTx/>
              <a:buChar char="-"/>
            </a:pPr>
            <a:r>
              <a:rPr lang="fr-FR" dirty="0"/>
              <a:t>Faisable (une semaine, à Genève, etc.)</a:t>
            </a:r>
          </a:p>
          <a:p>
            <a:pPr>
              <a:buFontTx/>
              <a:buChar char="-"/>
            </a:pPr>
            <a:r>
              <a:rPr lang="fr-FR" dirty="0"/>
              <a:t>Ethique et sans risque!</a:t>
            </a:r>
          </a:p>
          <a:p>
            <a:pPr>
              <a:buFontTx/>
              <a:buChar char="-"/>
            </a:pPr>
            <a:r>
              <a:rPr lang="fr-FR" dirty="0"/>
              <a:t>Emotionnellement neutre</a:t>
            </a:r>
          </a:p>
          <a:p>
            <a:pPr>
              <a:buFontTx/>
              <a:buChar char="-"/>
            </a:pPr>
            <a:r>
              <a:rPr lang="fr-FR" dirty="0"/>
              <a:t>Mais, pertinente et intéressante </a:t>
            </a:r>
            <a:r>
              <a:rPr lang="fr-FR" dirty="0">
                <a:sym typeface="Wingdings" panose="05000000000000000000" pitchFamily="2" charset="2"/>
              </a:rPr>
              <a:t> </a:t>
            </a: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9436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"que sait-on aujourd'hui sur ce sujet?", bibliographie scientifique</a:t>
            </a:r>
          </a:p>
          <a:p>
            <a:r>
              <a:rPr lang="fr-FR" dirty="0"/>
              <a:t>Importance de connaître le cadre scientifique de la future recherche.</a:t>
            </a:r>
          </a:p>
          <a:p>
            <a:r>
              <a:rPr lang="fr-FR" dirty="0"/>
              <a:t>Echelle de la preuve: plus on affirme un énoncé extraordinaire, plus il faudra une preuve extraordinaire.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260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Isoler les deux grandeurs -&gt; autres variables identiques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38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Histoire des </a:t>
            </a:r>
            <a:r>
              <a:rPr lang="fr-FR" dirty="0" err="1"/>
              <a:t>m&amp;ms</a:t>
            </a:r>
            <a:r>
              <a:rPr lang="fr-FR" dirty="0"/>
              <a:t>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066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"que sait-on aujourd'hui sur ce sujet?", bibliographie scientifique</a:t>
            </a:r>
          </a:p>
          <a:p>
            <a:r>
              <a:rPr lang="fr-FR" dirty="0"/>
              <a:t>Importance de connaître le cadre scientifique de la future recherche.</a:t>
            </a:r>
          </a:p>
          <a:p>
            <a:r>
              <a:rPr lang="fr-FR" dirty="0"/>
              <a:t>Echelle de la preuve: plus on affirme un énoncé extraordinaire, plus il faudra une preuve extraordinaire.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682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Rigueur et constance: suivre le protocole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801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Rigueur et constance: suivre le protocole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659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"que sait-on aujourd'hui sur ce sujet?", bibliographie scientifique</a:t>
            </a:r>
          </a:p>
          <a:p>
            <a:r>
              <a:rPr lang="fr-FR" dirty="0"/>
              <a:t>Importance de connaître le cadre scientifique de la future recherche.</a:t>
            </a:r>
          </a:p>
          <a:p>
            <a:r>
              <a:rPr lang="fr-FR" dirty="0"/>
              <a:t>Echelle de la preuve: plus on affirme un énoncé extraordinaire, plus il faudra une preuve extraordinaire.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5021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419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625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2645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405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"que sait-on aujourd'hui sur ce sujet?", bibliographie scientifique</a:t>
            </a:r>
          </a:p>
          <a:p>
            <a:r>
              <a:rPr lang="fr-FR" dirty="0"/>
              <a:t>Importance de connaître le cadre scientifique de la future recherche.</a:t>
            </a:r>
          </a:p>
          <a:p>
            <a:r>
              <a:rPr lang="fr-FR" dirty="0"/>
              <a:t>Echelle de la preuve: plus on affirme un énoncé extraordinaire, plus il faudra une preuve extraordinaire.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5052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Prudence, surtout si on est ému (surprise, colère, etc.)</a:t>
            </a:r>
          </a:p>
          <a:p>
            <a:r>
              <a:rPr lang="fr-FR" dirty="0"/>
              <a:t>Corrélation n’est pas causalité!</a:t>
            </a:r>
          </a:p>
          <a:p>
            <a:r>
              <a:rPr lang="fr-FR" dirty="0"/>
              <a:t>Sur les résultats mais aussi sur la démarche</a:t>
            </a:r>
          </a:p>
          <a:p>
            <a:r>
              <a:rPr lang="fr-FR" dirty="0"/>
              <a:t>Réplication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12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"que sait-on aujourd'hui sur ce sujet?", bibliographie scientifique</a:t>
            </a:r>
          </a:p>
          <a:p>
            <a:r>
              <a:rPr lang="fr-FR" dirty="0"/>
              <a:t>Importance de connaître le cadre scientifique de la future recherche.</a:t>
            </a:r>
          </a:p>
          <a:p>
            <a:r>
              <a:rPr lang="fr-FR" dirty="0"/>
              <a:t>Echelle de la preuve: plus on affirme un énoncé extraordinaire, plus il faudra une preuve extraordinaire.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6869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"que sait-on aujourd'hui sur ce sujet?", bibliographie scientifique</a:t>
            </a:r>
          </a:p>
          <a:p>
            <a:r>
              <a:rPr lang="fr-FR" dirty="0"/>
              <a:t>Importance de connaître le cadre scientifique de la future recherche.</a:t>
            </a:r>
          </a:p>
          <a:p>
            <a:r>
              <a:rPr lang="fr-FR" dirty="0"/>
              <a:t>Echelle de la preuve: plus on affirme un énoncé extraordinaire, plus il faudra une preuve extraordinaire.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2050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ne pas changer l'hypothèse a posteriori -&gt; dans votre conclusion, soumettre une idée de recherche à mener. Histoire des </a:t>
            </a:r>
            <a:r>
              <a:rPr lang="fr-FR" dirty="0" err="1"/>
              <a:t>mms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188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F7B78-858C-4637-BEB7-FF44728626EF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870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41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516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63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2232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36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76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842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45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965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79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8119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2047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1867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484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1581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953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0149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02076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441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146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92023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8518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1923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773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6809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4368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48467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4238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28460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68199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2209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0328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27843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33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9268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642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65850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273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55761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523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775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04735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86583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075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11934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82203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84918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1683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4435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88243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5188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1072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90423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90428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93430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04164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492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2738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337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24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11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9A7DC-A7AE-434D-A247-73BB61D78D69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270522-6D46-4DFB-9143-4E5893AE97C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39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k9T1gjP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eogebra.org/m/UknNSHcb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correlation.mp4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www.youtube.com/watch?v=aOX0pIwBCvw&amp;t=2s&amp;ab_channel=Lastatistiqueexpliqu%C3%A9e%C3%A0monchat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youtu.be/rGtD1CAdESA?si=8xg__T9Z2rUBlhhA&amp;t=178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0CE72-AE58-FDC3-051D-4B92D0ED7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La méthode scientifique</a:t>
            </a:r>
          </a:p>
        </p:txBody>
      </p:sp>
    </p:spTree>
    <p:extLst>
      <p:ext uri="{BB962C8B-B14F-4D97-AF65-F5344CB8AC3E}">
        <p14:creationId xmlns:p14="http://schemas.microsoft.com/office/powerpoint/2010/main" val="1095625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scientifique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127882-0CDA-4FC6-0645-BA829ACC7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7481"/>
            <a:ext cx="10515600" cy="15970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Ensemble d’outil</a:t>
            </a:r>
            <a:r>
              <a:rPr lang="fr-FR" b="1" dirty="0"/>
              <a:t>s</a:t>
            </a:r>
            <a:r>
              <a:rPr lang="fr-FR" dirty="0"/>
              <a:t> permettant de comprendre et expliquer de manière fiable le monde qui nous entoure.</a:t>
            </a:r>
          </a:p>
          <a:p>
            <a:pPr marL="0" indent="0">
              <a:buNone/>
            </a:pPr>
            <a:r>
              <a:rPr lang="fr-FR" dirty="0"/>
              <a:t>Elle est jugée par les résultats qu’elle produit.</a:t>
            </a:r>
          </a:p>
        </p:txBody>
      </p:sp>
      <p:pic>
        <p:nvPicPr>
          <p:cNvPr id="5" name="Image 4" descr="Une image contenant habits, personne&#10;&#10;Description générée automatiquement">
            <a:extLst>
              <a:ext uri="{FF2B5EF4-FFF2-40B4-BE49-F238E27FC236}">
                <a16:creationId xmlns:a16="http://schemas.microsoft.com/office/drawing/2014/main" id="{3A12AAFB-DFFD-4A6B-A3AB-D5D5BD75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458" y="3029085"/>
            <a:ext cx="5271284" cy="351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8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méthode expérimentale</a:t>
            </a:r>
          </a:p>
        </p:txBody>
      </p:sp>
      <p:pic>
        <p:nvPicPr>
          <p:cNvPr id="6" name="Image 5" descr="Une image contenant Graphique, noir, conception&#10;&#10;Description générée automatiquement">
            <a:extLst>
              <a:ext uri="{FF2B5EF4-FFF2-40B4-BE49-F238E27FC236}">
                <a16:creationId xmlns:a16="http://schemas.microsoft.com/office/drawing/2014/main" id="{F3293135-0282-1800-0076-2D568E06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6" y="1728920"/>
            <a:ext cx="1181531" cy="1181531"/>
          </a:xfrm>
          <a:prstGeom prst="rect">
            <a:avLst/>
          </a:prstGeom>
        </p:spPr>
      </p:pic>
      <p:pic>
        <p:nvPicPr>
          <p:cNvPr id="10" name="Image 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3BBD8-2BCC-E61C-6938-8446E3B4A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39" y="4468617"/>
            <a:ext cx="1510631" cy="1510631"/>
          </a:xfrm>
          <a:prstGeom prst="rect">
            <a:avLst/>
          </a:prstGeom>
        </p:spPr>
      </p:pic>
      <p:pic>
        <p:nvPicPr>
          <p:cNvPr id="12" name="Image 11" descr="Une image contenant capture d’écran, clipart, dessin humoristique, symbole&#10;&#10;Description générée automatiquement">
            <a:extLst>
              <a:ext uri="{FF2B5EF4-FFF2-40B4-BE49-F238E27FC236}">
                <a16:creationId xmlns:a16="http://schemas.microsoft.com/office/drawing/2014/main" id="{95350886-28CC-B745-088B-D2621C7E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17" y="1851251"/>
            <a:ext cx="1479506" cy="1479506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841EE305-0827-0D50-64BE-796A2764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27" y="4452399"/>
            <a:ext cx="1368475" cy="1368475"/>
          </a:xfrm>
          <a:prstGeom prst="rect">
            <a:avLst/>
          </a:prstGeom>
        </p:spPr>
      </p:pic>
      <p:pic>
        <p:nvPicPr>
          <p:cNvPr id="16" name="Image 15" descr="Une image contenant capture d’écran, cercle, Graphique&#10;&#10;Description générée automatiquement">
            <a:extLst>
              <a:ext uri="{FF2B5EF4-FFF2-40B4-BE49-F238E27FC236}">
                <a16:creationId xmlns:a16="http://schemas.microsoft.com/office/drawing/2014/main" id="{721DC72B-A5AB-4EE2-A50E-4899916D6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60" y="1769152"/>
            <a:ext cx="1479506" cy="1479506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D279BD23-2D0F-E3B2-23D4-545B226DB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0" y="4528177"/>
            <a:ext cx="1304437" cy="1292697"/>
          </a:xfrm>
          <a:prstGeom prst="rect">
            <a:avLst/>
          </a:prstGeom>
        </p:spPr>
      </p:pic>
      <p:pic>
        <p:nvPicPr>
          <p:cNvPr id="20" name="Image 19" descr="Une image contenant texte, Police, symbole, ligne&#10;&#10;Description générée automatiquement">
            <a:extLst>
              <a:ext uri="{FF2B5EF4-FFF2-40B4-BE49-F238E27FC236}">
                <a16:creationId xmlns:a16="http://schemas.microsoft.com/office/drawing/2014/main" id="{4010068E-3156-5ED1-96C9-5CE796AA0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534" y="1913122"/>
            <a:ext cx="1787350" cy="1191566"/>
          </a:xfrm>
          <a:prstGeom prst="rect">
            <a:avLst/>
          </a:prstGeom>
        </p:spPr>
      </p:pic>
      <p:pic>
        <p:nvPicPr>
          <p:cNvPr id="24" name="Image 23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BAC41D62-B1AD-3F9C-DB72-3E72A79C1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53" y="4452399"/>
            <a:ext cx="1674551" cy="167455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55E4F24-17AA-E81D-2A3C-8F251E2A703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931842" y="2910451"/>
            <a:ext cx="1075313" cy="155816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8E45C41-7C84-ED70-A132-8C0AAB1E36BE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V="1">
            <a:off x="2007155" y="3330757"/>
            <a:ext cx="1639715" cy="113786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DFCDCA4-A51C-C969-1896-C56CEC274A35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646870" y="3330757"/>
            <a:ext cx="1385995" cy="1121642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FE560E4-2FFF-5AC2-E629-4E0E01559941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V="1">
            <a:off x="5032865" y="3248658"/>
            <a:ext cx="1648648" cy="120374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F8AA4F4-386D-D007-5A29-E7C6E5660FF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681513" y="3248658"/>
            <a:ext cx="1617326" cy="127951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7B6E4C7-B08A-F7E7-F0F5-B94DA6BF18B2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8298839" y="3104688"/>
            <a:ext cx="1262370" cy="142348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2486CCF-B9CB-5F78-8FAB-D44C3ED9ECDB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9561209" y="3104688"/>
            <a:ext cx="1455020" cy="134771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A2D14AA-8561-CA2A-9199-B166FFC71F6C}"/>
              </a:ext>
            </a:extLst>
          </p:cNvPr>
          <p:cNvSpPr txBox="1"/>
          <p:nvPr/>
        </p:nvSpPr>
        <p:spPr>
          <a:xfrm>
            <a:off x="412788" y="1399820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17EE95-6112-0309-06EE-532B96BA3CBB}"/>
              </a:ext>
            </a:extLst>
          </p:cNvPr>
          <p:cNvSpPr txBox="1"/>
          <p:nvPr/>
        </p:nvSpPr>
        <p:spPr>
          <a:xfrm>
            <a:off x="1076898" y="5820874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Etat de la science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61B93C-FD15-185D-D9F2-CD5C1C079156}"/>
              </a:ext>
            </a:extLst>
          </p:cNvPr>
          <p:cNvSpPr txBox="1"/>
          <p:nvPr/>
        </p:nvSpPr>
        <p:spPr>
          <a:xfrm>
            <a:off x="3008410" y="139982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Hypothèse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5867054-38F9-F3C8-5AF0-76557FF1A333}"/>
              </a:ext>
            </a:extLst>
          </p:cNvPr>
          <p:cNvSpPr txBox="1"/>
          <p:nvPr/>
        </p:nvSpPr>
        <p:spPr>
          <a:xfrm>
            <a:off x="3908458" y="5824417"/>
            <a:ext cx="24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d’une expérience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A31D015-0A59-6210-D7A1-B102F0E01F70}"/>
              </a:ext>
            </a:extLst>
          </p:cNvPr>
          <p:cNvSpPr txBox="1"/>
          <p:nvPr/>
        </p:nvSpPr>
        <p:spPr>
          <a:xfrm>
            <a:off x="5941760" y="139982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EB6004B-8579-4507-AEB7-05BF12C05AB8}"/>
              </a:ext>
            </a:extLst>
          </p:cNvPr>
          <p:cNvSpPr txBox="1"/>
          <p:nvPr/>
        </p:nvSpPr>
        <p:spPr>
          <a:xfrm>
            <a:off x="7312361" y="5820874"/>
            <a:ext cx="214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Analyse des résultats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B77667D-B9E6-1204-BBE9-133CFB53FEEC}"/>
              </a:ext>
            </a:extLst>
          </p:cNvPr>
          <p:cNvSpPr txBox="1"/>
          <p:nvPr/>
        </p:nvSpPr>
        <p:spPr>
          <a:xfrm>
            <a:off x="8895949" y="139982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683CB02-7161-A922-BF3B-8DFE7D350D30}"/>
              </a:ext>
            </a:extLst>
          </p:cNvPr>
          <p:cNvSpPr txBox="1"/>
          <p:nvPr/>
        </p:nvSpPr>
        <p:spPr>
          <a:xfrm>
            <a:off x="10378094" y="5820874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8EDE81-32AC-0E75-6DF0-A3E0109FFC57}"/>
              </a:ext>
            </a:extLst>
          </p:cNvPr>
          <p:cNvSpPr/>
          <p:nvPr/>
        </p:nvSpPr>
        <p:spPr>
          <a:xfrm>
            <a:off x="2431502" y="1355989"/>
            <a:ext cx="2546402" cy="2327826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34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7" grpId="0"/>
      <p:bldP spid="62" grpId="0"/>
      <p:bldP spid="63" grpId="0"/>
      <p:bldP spid="67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A831D-1F7F-8829-D841-0E1A37BAF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Hypothèse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9B7E1A66-44BD-AC89-AC98-0A9ADA390FEC}"/>
              </a:ext>
            </a:extLst>
          </p:cNvPr>
          <p:cNvSpPr/>
          <p:nvPr/>
        </p:nvSpPr>
        <p:spPr>
          <a:xfrm>
            <a:off x="931178" y="1598103"/>
            <a:ext cx="2449586" cy="1287710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Plus on passe de temps devant des écrans, moins on réussit à l’école. 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40168CFB-5F6C-3CC6-6909-CE765F7D6F70}"/>
              </a:ext>
            </a:extLst>
          </p:cNvPr>
          <p:cNvSpPr/>
          <p:nvPr/>
        </p:nvSpPr>
        <p:spPr>
          <a:xfrm>
            <a:off x="931178" y="4015530"/>
            <a:ext cx="2449586" cy="1287710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Plus on passe de temps </a:t>
            </a:r>
            <a:r>
              <a:rPr lang="fr-FR" b="1" dirty="0"/>
              <a:t>sur son smartphone</a:t>
            </a:r>
            <a:r>
              <a:rPr lang="fr-FR" dirty="0"/>
              <a:t>, moins on a de </a:t>
            </a:r>
            <a:r>
              <a:rPr lang="fr-FR" b="1" dirty="0"/>
              <a:t>bonnes notes</a:t>
            </a:r>
            <a:r>
              <a:rPr lang="fr-FR" dirty="0"/>
              <a:t>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5FD70C-8570-D070-DFEA-48CB255124BC}"/>
              </a:ext>
            </a:extLst>
          </p:cNvPr>
          <p:cNvSpPr/>
          <p:nvPr/>
        </p:nvSpPr>
        <p:spPr>
          <a:xfrm>
            <a:off x="1328498" y="2234274"/>
            <a:ext cx="659525" cy="268009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214C10-48DE-7485-A823-5E65A41C6F3E}"/>
              </a:ext>
            </a:extLst>
          </p:cNvPr>
          <p:cNvSpPr/>
          <p:nvPr/>
        </p:nvSpPr>
        <p:spPr>
          <a:xfrm>
            <a:off x="1386222" y="2539288"/>
            <a:ext cx="1539498" cy="268009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A1695501-D23C-7331-5380-A1F5F7502ADE}"/>
              </a:ext>
            </a:extLst>
          </p:cNvPr>
          <p:cNvCxnSpPr/>
          <p:nvPr/>
        </p:nvCxnSpPr>
        <p:spPr>
          <a:xfrm>
            <a:off x="2072081" y="3284290"/>
            <a:ext cx="0" cy="5285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37C5FD1-0746-4944-3773-481B6B3FDC98}"/>
              </a:ext>
            </a:extLst>
          </p:cNvPr>
          <p:cNvSpPr/>
          <p:nvPr/>
        </p:nvSpPr>
        <p:spPr>
          <a:xfrm>
            <a:off x="6561378" y="189140"/>
            <a:ext cx="5394333" cy="12709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Dans votre travail, l’hypothèse doit porter sur le lien entre deux grandeurs quantitatives mesurables:</a:t>
            </a:r>
          </a:p>
          <a:p>
            <a:pPr algn="ctr"/>
            <a:r>
              <a:rPr lang="fr-FR" dirty="0"/>
              <a:t>« plus … plus … » ou « plus … moins … »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AE80656C-0491-21AC-0056-FDFB35AB1800}"/>
              </a:ext>
            </a:extLst>
          </p:cNvPr>
          <p:cNvSpPr/>
          <p:nvPr/>
        </p:nvSpPr>
        <p:spPr>
          <a:xfrm>
            <a:off x="4711898" y="2234274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Claire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DA81CFBF-DDA0-BE88-326A-A4C640DC3D8E}"/>
              </a:ext>
            </a:extLst>
          </p:cNvPr>
          <p:cNvSpPr/>
          <p:nvPr/>
        </p:nvSpPr>
        <p:spPr>
          <a:xfrm>
            <a:off x="6950279" y="2209233"/>
            <a:ext cx="1811861" cy="9864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Précise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4D79AC78-6BCD-7643-6094-A7BFAE14BE55}"/>
              </a:ext>
            </a:extLst>
          </p:cNvPr>
          <p:cNvSpPr/>
          <p:nvPr/>
        </p:nvSpPr>
        <p:spPr>
          <a:xfrm>
            <a:off x="9233482" y="2196712"/>
            <a:ext cx="1811861" cy="9864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Testable 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C3DF4BB-0759-4305-58E8-97633DD98A47}"/>
              </a:ext>
            </a:extLst>
          </p:cNvPr>
          <p:cNvSpPr/>
          <p:nvPr/>
        </p:nvSpPr>
        <p:spPr>
          <a:xfrm>
            <a:off x="4711898" y="3498215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Faisable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CD765E9-299B-DC3F-A49F-71681F3F1454}"/>
              </a:ext>
            </a:extLst>
          </p:cNvPr>
          <p:cNvSpPr/>
          <p:nvPr/>
        </p:nvSpPr>
        <p:spPr>
          <a:xfrm>
            <a:off x="7015372" y="3498215"/>
            <a:ext cx="1811861" cy="9864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« Ethique »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618D540-2022-68A5-3A8F-B1FC4E02ADAC}"/>
              </a:ext>
            </a:extLst>
          </p:cNvPr>
          <p:cNvSpPr/>
          <p:nvPr/>
        </p:nvSpPr>
        <p:spPr>
          <a:xfrm>
            <a:off x="9233482" y="3498215"/>
            <a:ext cx="1811861" cy="986406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Emotionnel-</a:t>
            </a:r>
            <a:r>
              <a:rPr lang="fr-FR" dirty="0" err="1"/>
              <a:t>lement</a:t>
            </a:r>
            <a:r>
              <a:rPr lang="fr-FR" dirty="0"/>
              <a:t> neutre</a:t>
            </a:r>
          </a:p>
        </p:txBody>
      </p:sp>
    </p:spTree>
    <p:extLst>
      <p:ext uri="{BB962C8B-B14F-4D97-AF65-F5344CB8AC3E}">
        <p14:creationId xmlns:p14="http://schemas.microsoft.com/office/powerpoint/2010/main" val="114236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A831D-1F7F-8829-D841-0E1A37BA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3151"/>
          </a:xfrm>
        </p:spPr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40168CFB-5F6C-3CC6-6909-CE765F7D6F70}"/>
              </a:ext>
            </a:extLst>
          </p:cNvPr>
          <p:cNvSpPr/>
          <p:nvPr/>
        </p:nvSpPr>
        <p:spPr>
          <a:xfrm>
            <a:off x="7861117" y="830380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Plus on fait de sport, moins on est déprimé.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5F7487E-F0D9-6C45-EDD2-78D76215D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4290"/>
            <a:ext cx="8596668" cy="3489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Parmi les caractéristiques suivantes, lesquelles s’appliquent ?</a:t>
            </a:r>
          </a:p>
          <a:p>
            <a:pPr marL="0" indent="0">
              <a:buNone/>
            </a:pPr>
            <a:r>
              <a:rPr lang="fr-FR" dirty="0"/>
              <a:t>L’hypothèse est :</a:t>
            </a:r>
          </a:p>
          <a:p>
            <a:pPr marL="0" indent="0">
              <a:buNone/>
            </a:pPr>
            <a:r>
              <a:rPr lang="fr-FR" dirty="0"/>
              <a:t>A:	claire</a:t>
            </a:r>
          </a:p>
          <a:p>
            <a:pPr marL="0" indent="0">
              <a:buNone/>
            </a:pPr>
            <a:r>
              <a:rPr lang="fr-FR" dirty="0"/>
              <a:t>B:	précise</a:t>
            </a:r>
          </a:p>
          <a:p>
            <a:pPr marL="0" indent="0">
              <a:buNone/>
            </a:pPr>
            <a:r>
              <a:rPr lang="fr-FR" dirty="0"/>
              <a:t>C:	testable (2 grandeurs mesurables)</a:t>
            </a:r>
          </a:p>
          <a:p>
            <a:pPr marL="0" indent="0">
              <a:buNone/>
            </a:pPr>
            <a:r>
              <a:rPr lang="fr-FR" dirty="0"/>
              <a:t>D:	faisable</a:t>
            </a:r>
          </a:p>
          <a:p>
            <a:pPr marL="0" indent="0">
              <a:buNone/>
            </a:pPr>
            <a:r>
              <a:rPr lang="fr-FR" dirty="0"/>
              <a:t>E:	éthique</a:t>
            </a:r>
          </a:p>
          <a:p>
            <a:pPr marL="0" indent="0">
              <a:buNone/>
            </a:pPr>
            <a:r>
              <a:rPr lang="fr-FR" dirty="0"/>
              <a:t>F:	émotionnellement neutre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93B520-2925-8975-11DE-70431611F568}"/>
              </a:ext>
            </a:extLst>
          </p:cNvPr>
          <p:cNvSpPr/>
          <p:nvPr/>
        </p:nvSpPr>
        <p:spPr>
          <a:xfrm>
            <a:off x="637081" y="2237397"/>
            <a:ext cx="1814280" cy="29791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914C99-E3B1-91B8-469D-C910BFBF4514}"/>
              </a:ext>
            </a:extLst>
          </p:cNvPr>
          <p:cNvSpPr/>
          <p:nvPr/>
        </p:nvSpPr>
        <p:spPr>
          <a:xfrm>
            <a:off x="637081" y="3852837"/>
            <a:ext cx="1814280" cy="29791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401E60-C60B-4993-F24E-FCDC22C575C9}"/>
              </a:ext>
            </a:extLst>
          </p:cNvPr>
          <p:cNvSpPr/>
          <p:nvPr/>
        </p:nvSpPr>
        <p:spPr>
          <a:xfrm>
            <a:off x="637081" y="4219578"/>
            <a:ext cx="3301530" cy="29791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86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A831D-1F7F-8829-D841-0E1A37BA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3151"/>
          </a:xfrm>
        </p:spPr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40168CFB-5F6C-3CC6-6909-CE765F7D6F70}"/>
              </a:ext>
            </a:extLst>
          </p:cNvPr>
          <p:cNvSpPr/>
          <p:nvPr/>
        </p:nvSpPr>
        <p:spPr>
          <a:xfrm>
            <a:off x="425484" y="2400471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Le lac est plus froid en profondeur. </a:t>
            </a: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D4CAD333-D86F-3747-021F-80A022DFAAEC}"/>
              </a:ext>
            </a:extLst>
          </p:cNvPr>
          <p:cNvSpPr/>
          <p:nvPr/>
        </p:nvSpPr>
        <p:spPr>
          <a:xfrm>
            <a:off x="4042886" y="2400471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Les grands avions en papier volent mieux.</a:t>
            </a:r>
          </a:p>
        </p:txBody>
      </p:sp>
      <p:sp>
        <p:nvSpPr>
          <p:cNvPr id="20" name="Bulle narrative : rectangle à coins arrondis 19">
            <a:extLst>
              <a:ext uri="{FF2B5EF4-FFF2-40B4-BE49-F238E27FC236}">
                <a16:creationId xmlns:a16="http://schemas.microsoft.com/office/drawing/2014/main" id="{0C32574B-DB97-8A00-8DC2-5765B8EB1A87}"/>
              </a:ext>
            </a:extLst>
          </p:cNvPr>
          <p:cNvSpPr/>
          <p:nvPr/>
        </p:nvSpPr>
        <p:spPr>
          <a:xfrm>
            <a:off x="7576398" y="2400471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L’ambre rend fort.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5F7487E-F0D9-6C45-EDD2-78D76215D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4291"/>
            <a:ext cx="8596668" cy="115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Comment pourriez-vous améliorer la formulation des hypothèses suivantes?</a:t>
            </a:r>
          </a:p>
        </p:txBody>
      </p:sp>
      <p:sp>
        <p:nvSpPr>
          <p:cNvPr id="3" name="Bulle narrative : rectangle à coins arrondis 2">
            <a:extLst>
              <a:ext uri="{FF2B5EF4-FFF2-40B4-BE49-F238E27FC236}">
                <a16:creationId xmlns:a16="http://schemas.microsoft.com/office/drawing/2014/main" id="{BFB45438-B405-440F-9F93-8DCB8AEF1A49}"/>
              </a:ext>
            </a:extLst>
          </p:cNvPr>
          <p:cNvSpPr/>
          <p:nvPr/>
        </p:nvSpPr>
        <p:spPr>
          <a:xfrm>
            <a:off x="425484" y="3801806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La température du lac des rives de Genève est corrélée avec la profondeur. 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9102CB88-B184-D943-4DD9-6625064B6166}"/>
              </a:ext>
            </a:extLst>
          </p:cNvPr>
          <p:cNvSpPr/>
          <p:nvPr/>
        </p:nvSpPr>
        <p:spPr>
          <a:xfrm>
            <a:off x="4042886" y="3801806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Plus les avions en papier sont longs, plus ils volent loin.</a:t>
            </a: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5887795B-98A7-AE25-8CD3-481F8F02C3CF}"/>
              </a:ext>
            </a:extLst>
          </p:cNvPr>
          <p:cNvSpPr/>
          <p:nvPr/>
        </p:nvSpPr>
        <p:spPr>
          <a:xfrm>
            <a:off x="7576398" y="3801806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Il y a une corrélation entre le poids qu’on peut soulever et la quantité d’ambre en contact avec sa peau.</a:t>
            </a:r>
          </a:p>
        </p:txBody>
      </p:sp>
    </p:spTree>
    <p:extLst>
      <p:ext uri="{BB962C8B-B14F-4D97-AF65-F5344CB8AC3E}">
        <p14:creationId xmlns:p14="http://schemas.microsoft.com/office/powerpoint/2010/main" val="340166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0" grpId="0" animBg="1"/>
      <p:bldP spid="3" grpId="0" animBg="1"/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roquis, dessin, texte, dessin humoristique&#10;&#10;Description générée automatiquement">
            <a:extLst>
              <a:ext uri="{FF2B5EF4-FFF2-40B4-BE49-F238E27FC236}">
                <a16:creationId xmlns:a16="http://schemas.microsoft.com/office/drawing/2014/main" id="{498DB2D3-1D1C-5C8D-CCBE-DF302A6D9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22" y="464934"/>
            <a:ext cx="9659032" cy="456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57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méthode expérimentale</a:t>
            </a:r>
          </a:p>
        </p:txBody>
      </p:sp>
      <p:pic>
        <p:nvPicPr>
          <p:cNvPr id="6" name="Image 5" descr="Une image contenant Graphique, noir, conception&#10;&#10;Description générée automatiquement">
            <a:extLst>
              <a:ext uri="{FF2B5EF4-FFF2-40B4-BE49-F238E27FC236}">
                <a16:creationId xmlns:a16="http://schemas.microsoft.com/office/drawing/2014/main" id="{F3293135-0282-1800-0076-2D568E06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6" y="1728920"/>
            <a:ext cx="1181531" cy="1181531"/>
          </a:xfrm>
          <a:prstGeom prst="rect">
            <a:avLst/>
          </a:prstGeom>
        </p:spPr>
      </p:pic>
      <p:pic>
        <p:nvPicPr>
          <p:cNvPr id="10" name="Image 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3BBD8-2BCC-E61C-6938-8446E3B4A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39" y="4468617"/>
            <a:ext cx="1510631" cy="1510631"/>
          </a:xfrm>
          <a:prstGeom prst="rect">
            <a:avLst/>
          </a:prstGeom>
        </p:spPr>
      </p:pic>
      <p:pic>
        <p:nvPicPr>
          <p:cNvPr id="12" name="Image 11" descr="Une image contenant capture d’écran, clipart, dessin humoristique, symbole&#10;&#10;Description générée automatiquement">
            <a:extLst>
              <a:ext uri="{FF2B5EF4-FFF2-40B4-BE49-F238E27FC236}">
                <a16:creationId xmlns:a16="http://schemas.microsoft.com/office/drawing/2014/main" id="{95350886-28CC-B745-088B-D2621C7E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17" y="1851251"/>
            <a:ext cx="1479506" cy="1479506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841EE305-0827-0D50-64BE-796A2764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27" y="4452399"/>
            <a:ext cx="1368475" cy="1368475"/>
          </a:xfrm>
          <a:prstGeom prst="rect">
            <a:avLst/>
          </a:prstGeom>
        </p:spPr>
      </p:pic>
      <p:pic>
        <p:nvPicPr>
          <p:cNvPr id="16" name="Image 15" descr="Une image contenant capture d’écran, cercle, Graphique&#10;&#10;Description générée automatiquement">
            <a:extLst>
              <a:ext uri="{FF2B5EF4-FFF2-40B4-BE49-F238E27FC236}">
                <a16:creationId xmlns:a16="http://schemas.microsoft.com/office/drawing/2014/main" id="{721DC72B-A5AB-4EE2-A50E-4899916D6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60" y="1769152"/>
            <a:ext cx="1479506" cy="1479506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D279BD23-2D0F-E3B2-23D4-545B226DB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0" y="4528177"/>
            <a:ext cx="1304437" cy="1292697"/>
          </a:xfrm>
          <a:prstGeom prst="rect">
            <a:avLst/>
          </a:prstGeom>
        </p:spPr>
      </p:pic>
      <p:pic>
        <p:nvPicPr>
          <p:cNvPr id="20" name="Image 19" descr="Une image contenant texte, Police, symbole, ligne&#10;&#10;Description générée automatiquement">
            <a:extLst>
              <a:ext uri="{FF2B5EF4-FFF2-40B4-BE49-F238E27FC236}">
                <a16:creationId xmlns:a16="http://schemas.microsoft.com/office/drawing/2014/main" id="{4010068E-3156-5ED1-96C9-5CE796AA0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534" y="1913122"/>
            <a:ext cx="1787350" cy="1191566"/>
          </a:xfrm>
          <a:prstGeom prst="rect">
            <a:avLst/>
          </a:prstGeom>
        </p:spPr>
      </p:pic>
      <p:pic>
        <p:nvPicPr>
          <p:cNvPr id="24" name="Image 23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BAC41D62-B1AD-3F9C-DB72-3E72A79C1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53" y="4452399"/>
            <a:ext cx="1674551" cy="167455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55E4F24-17AA-E81D-2A3C-8F251E2A703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931842" y="2910451"/>
            <a:ext cx="1075313" cy="155816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8E45C41-7C84-ED70-A132-8C0AAB1E36BE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V="1">
            <a:off x="2007155" y="3330757"/>
            <a:ext cx="1639715" cy="113786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DFCDCA4-A51C-C969-1896-C56CEC274A35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646870" y="3330757"/>
            <a:ext cx="1385995" cy="1121642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FE560E4-2FFF-5AC2-E629-4E0E01559941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V="1">
            <a:off x="5032865" y="3248658"/>
            <a:ext cx="1648648" cy="120374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F8AA4F4-386D-D007-5A29-E7C6E5660FF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681513" y="3248658"/>
            <a:ext cx="1617326" cy="127951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7B6E4C7-B08A-F7E7-F0F5-B94DA6BF18B2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8298839" y="3104688"/>
            <a:ext cx="1262370" cy="142348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2486CCF-B9CB-5F78-8FAB-D44C3ED9ECDB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9561209" y="3104688"/>
            <a:ext cx="1455020" cy="134771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A2D14AA-8561-CA2A-9199-B166FFC71F6C}"/>
              </a:ext>
            </a:extLst>
          </p:cNvPr>
          <p:cNvSpPr txBox="1"/>
          <p:nvPr/>
        </p:nvSpPr>
        <p:spPr>
          <a:xfrm>
            <a:off x="412788" y="1399820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17EE95-6112-0309-06EE-532B96BA3CBB}"/>
              </a:ext>
            </a:extLst>
          </p:cNvPr>
          <p:cNvSpPr txBox="1"/>
          <p:nvPr/>
        </p:nvSpPr>
        <p:spPr>
          <a:xfrm>
            <a:off x="1076898" y="5820874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Etat de la science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61B93C-FD15-185D-D9F2-CD5C1C079156}"/>
              </a:ext>
            </a:extLst>
          </p:cNvPr>
          <p:cNvSpPr txBox="1"/>
          <p:nvPr/>
        </p:nvSpPr>
        <p:spPr>
          <a:xfrm>
            <a:off x="3008410" y="139982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Hypothèse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5867054-38F9-F3C8-5AF0-76557FF1A333}"/>
              </a:ext>
            </a:extLst>
          </p:cNvPr>
          <p:cNvSpPr txBox="1"/>
          <p:nvPr/>
        </p:nvSpPr>
        <p:spPr>
          <a:xfrm>
            <a:off x="3908458" y="5824417"/>
            <a:ext cx="24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d’une expérience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A31D015-0A59-6210-D7A1-B102F0E01F70}"/>
              </a:ext>
            </a:extLst>
          </p:cNvPr>
          <p:cNvSpPr txBox="1"/>
          <p:nvPr/>
        </p:nvSpPr>
        <p:spPr>
          <a:xfrm>
            <a:off x="5941760" y="139982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EB6004B-8579-4507-AEB7-05BF12C05AB8}"/>
              </a:ext>
            </a:extLst>
          </p:cNvPr>
          <p:cNvSpPr txBox="1"/>
          <p:nvPr/>
        </p:nvSpPr>
        <p:spPr>
          <a:xfrm>
            <a:off x="7312361" y="5820874"/>
            <a:ext cx="214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Analyse des résultats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B77667D-B9E6-1204-BBE9-133CFB53FEEC}"/>
              </a:ext>
            </a:extLst>
          </p:cNvPr>
          <p:cNvSpPr txBox="1"/>
          <p:nvPr/>
        </p:nvSpPr>
        <p:spPr>
          <a:xfrm>
            <a:off x="8895949" y="139982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683CB02-7161-A922-BF3B-8DFE7D350D30}"/>
              </a:ext>
            </a:extLst>
          </p:cNvPr>
          <p:cNvSpPr txBox="1"/>
          <p:nvPr/>
        </p:nvSpPr>
        <p:spPr>
          <a:xfrm>
            <a:off x="10378094" y="5820874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26AAC2-35BE-ABAC-2DE3-3784887A499D}"/>
              </a:ext>
            </a:extLst>
          </p:cNvPr>
          <p:cNvSpPr/>
          <p:nvPr/>
        </p:nvSpPr>
        <p:spPr>
          <a:xfrm>
            <a:off x="2440215" y="1320757"/>
            <a:ext cx="2546402" cy="2327826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881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48148E-6 L 0.12135 0.397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B7CE74-A959-0AA4-B99D-70CF908F2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107884" cy="1509814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Définition du protocole expérimental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F5F6F7-09E8-9841-C399-1DA6A9AB0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83" y="2220927"/>
            <a:ext cx="6997117" cy="2024922"/>
          </a:xfrm>
        </p:spPr>
        <p:txBody>
          <a:bodyPr/>
          <a:lstStyle/>
          <a:p>
            <a:r>
              <a:rPr lang="fr-FR" dirty="0"/>
              <a:t>Quelles données recueillies ? (modifier l’hypothèse si besoin)</a:t>
            </a:r>
          </a:p>
          <a:p>
            <a:r>
              <a:rPr lang="fr-FR" dirty="0"/>
              <a:t>Sous quelles conditions, avec quel matériel ?</a:t>
            </a:r>
          </a:p>
          <a:p>
            <a:r>
              <a:rPr lang="fr-FR" dirty="0"/>
              <a:t>Quel échantillon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C3F1CF76-41E8-6C79-F2B8-ACE08791AAB3}"/>
              </a:ext>
            </a:extLst>
          </p:cNvPr>
          <p:cNvSpPr/>
          <p:nvPr/>
        </p:nvSpPr>
        <p:spPr>
          <a:xfrm>
            <a:off x="460491" y="4591837"/>
            <a:ext cx="2270997" cy="1418443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Plus on passe de temps sur son smartphone, moins on a de bonnes notes. </a:t>
            </a:r>
          </a:p>
        </p:txBody>
      </p:sp>
      <p:pic>
        <p:nvPicPr>
          <p:cNvPr id="13" name="Image 12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C4582108-256F-E8CD-79C0-E546A905C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539" y="2004969"/>
            <a:ext cx="1606187" cy="160618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B57CA3F9-8CC1-B270-D01B-200C08A8EA0C}"/>
              </a:ext>
            </a:extLst>
          </p:cNvPr>
          <p:cNvSpPr txBox="1"/>
          <p:nvPr/>
        </p:nvSpPr>
        <p:spPr>
          <a:xfrm>
            <a:off x="9230984" y="2521111"/>
            <a:ext cx="2519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Isoler les deux grandeurs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CA956AA-6A3B-1A75-9856-E5D209617013}"/>
              </a:ext>
            </a:extLst>
          </p:cNvPr>
          <p:cNvSpPr txBox="1"/>
          <p:nvPr/>
        </p:nvSpPr>
        <p:spPr>
          <a:xfrm>
            <a:off x="9184525" y="2979086"/>
            <a:ext cx="27823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err="1"/>
              <a:t>ceteris</a:t>
            </a:r>
            <a:r>
              <a:rPr lang="fr-FR" i="1" dirty="0"/>
              <a:t> </a:t>
            </a:r>
            <a:r>
              <a:rPr lang="fr-FR" i="1" dirty="0" err="1"/>
              <a:t>paribus</a:t>
            </a:r>
            <a:r>
              <a:rPr lang="fr-FR" i="1" dirty="0"/>
              <a:t> sic </a:t>
            </a:r>
            <a:r>
              <a:rPr lang="fr-FR" i="1" dirty="0" err="1"/>
              <a:t>stantibus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00173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60554D-5287-4B97-5B1F-955D7523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Choix de l’échantillon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D96724-2EEC-5F60-9ECB-0345452AAAA4}"/>
              </a:ext>
            </a:extLst>
          </p:cNvPr>
          <p:cNvSpPr/>
          <p:nvPr/>
        </p:nvSpPr>
        <p:spPr>
          <a:xfrm>
            <a:off x="8485464" y="130030"/>
            <a:ext cx="3540155" cy="12709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Un échantillon est </a:t>
            </a:r>
            <a:r>
              <a:rPr lang="fr-FR" b="1" dirty="0"/>
              <a:t>représentatif</a:t>
            </a:r>
            <a:r>
              <a:rPr lang="fr-FR" dirty="0"/>
              <a:t> si il partage les mêmes caractéristiques que la population et s'il est suffisamment "grand".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D19479-8C39-341F-CD17-AB4CF94C6389}"/>
              </a:ext>
            </a:extLst>
          </p:cNvPr>
          <p:cNvSpPr txBox="1"/>
          <p:nvPr/>
        </p:nvSpPr>
        <p:spPr>
          <a:xfrm>
            <a:off x="4110344" y="5486380"/>
            <a:ext cx="3657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-&gt; Poids moyen d’un homme : 105 kg</a:t>
            </a:r>
          </a:p>
        </p:txBody>
      </p:sp>
      <p:pic>
        <p:nvPicPr>
          <p:cNvPr id="4" name="Image 3" descr="Une image contenant personne, homme, Culturiste, Culturisme&#10;&#10;Description générée automatiquement">
            <a:extLst>
              <a:ext uri="{FF2B5EF4-FFF2-40B4-BE49-F238E27FC236}">
                <a16:creationId xmlns:a16="http://schemas.microsoft.com/office/drawing/2014/main" id="{45133BF9-B43F-E755-E856-5CDDBE0BA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103" y="2154776"/>
            <a:ext cx="2052709" cy="2732615"/>
          </a:xfrm>
          <a:prstGeom prst="rect">
            <a:avLst/>
          </a:prstGeom>
        </p:spPr>
      </p:pic>
      <p:pic>
        <p:nvPicPr>
          <p:cNvPr id="9" name="Image 8" descr="Une image contenant personne, habits, Visage humain, vêtements d’extérieur&#10;&#10;Description générée automatiquement">
            <a:extLst>
              <a:ext uri="{FF2B5EF4-FFF2-40B4-BE49-F238E27FC236}">
                <a16:creationId xmlns:a16="http://schemas.microsoft.com/office/drawing/2014/main" id="{CC6832E8-AE37-F8C6-A306-E03EF09E95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030"/>
          <a:stretch/>
        </p:blipFill>
        <p:spPr>
          <a:xfrm>
            <a:off x="5108811" y="2154776"/>
            <a:ext cx="2052709" cy="311601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A000BA0-1996-FA8E-830B-C7B48FE177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1520" y="2154775"/>
            <a:ext cx="2213629" cy="273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6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A831D-1F7F-8829-D841-0E1A37BA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3151"/>
          </a:xfrm>
        </p:spPr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40168CFB-5F6C-3CC6-6909-CE765F7D6F70}"/>
              </a:ext>
            </a:extLst>
          </p:cNvPr>
          <p:cNvSpPr/>
          <p:nvPr/>
        </p:nvSpPr>
        <p:spPr>
          <a:xfrm>
            <a:off x="452247" y="2752849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La température du lac des rives de Genève est corrélée avec la profondeur. </a:t>
            </a: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D4CAD333-D86F-3747-021F-80A022DFAAEC}"/>
              </a:ext>
            </a:extLst>
          </p:cNvPr>
          <p:cNvSpPr/>
          <p:nvPr/>
        </p:nvSpPr>
        <p:spPr>
          <a:xfrm>
            <a:off x="4069649" y="2752849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Plus les avions en papier sont longs, plus ils volent loin.</a:t>
            </a:r>
          </a:p>
        </p:txBody>
      </p:sp>
      <p:sp>
        <p:nvSpPr>
          <p:cNvPr id="20" name="Bulle narrative : rectangle à coins arrondis 19">
            <a:extLst>
              <a:ext uri="{FF2B5EF4-FFF2-40B4-BE49-F238E27FC236}">
                <a16:creationId xmlns:a16="http://schemas.microsoft.com/office/drawing/2014/main" id="{0C32574B-DB97-8A00-8DC2-5765B8EB1A87}"/>
              </a:ext>
            </a:extLst>
          </p:cNvPr>
          <p:cNvSpPr/>
          <p:nvPr/>
        </p:nvSpPr>
        <p:spPr>
          <a:xfrm>
            <a:off x="7603161" y="2752849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Il y a une corrélation entre le poids qu’on peut soulever et la quantité d’ambre en contact avec sa peau.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5F7487E-F0D9-6C45-EDD2-78D76215D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4291"/>
            <a:ext cx="8596668" cy="115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Quel protocole expérimental pourriez-vous imaginer pour tester les hypothèses ci-dessous ? A quoi faudra-t-il être attentif ? Respectez-vous le « toutes choses égales par ailleurs » ?</a:t>
            </a:r>
          </a:p>
        </p:txBody>
      </p:sp>
    </p:spTree>
    <p:extLst>
      <p:ext uri="{BB962C8B-B14F-4D97-AF65-F5344CB8AC3E}">
        <p14:creationId xmlns:p14="http://schemas.microsoft.com/office/powerpoint/2010/main" val="143537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20AD9575-4C67-2315-0A28-A218A39B08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32" y="2381154"/>
            <a:ext cx="2692125" cy="2692125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7DFC961-1CA3-6D1E-5183-0075C8A27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41" y="323995"/>
            <a:ext cx="10515600" cy="11273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/>
              <a:t>A partir de là, il est interdit de changer ce qui précède !</a:t>
            </a:r>
          </a:p>
        </p:txBody>
      </p:sp>
      <p:pic>
        <p:nvPicPr>
          <p:cNvPr id="9" name="Image 8" descr="Une image contenant croquis, texte, dessin, bande dessinée&#10;&#10;Description générée automatiquement">
            <a:extLst>
              <a:ext uri="{FF2B5EF4-FFF2-40B4-BE49-F238E27FC236}">
                <a16:creationId xmlns:a16="http://schemas.microsoft.com/office/drawing/2014/main" id="{A4A05763-AD94-75D9-346A-5E42D18D3C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307" y="1347067"/>
            <a:ext cx="7988013" cy="487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méthode expérimentale</a:t>
            </a:r>
          </a:p>
        </p:txBody>
      </p:sp>
      <p:pic>
        <p:nvPicPr>
          <p:cNvPr id="6" name="Image 5" descr="Une image contenant Graphique, noir, conception&#10;&#10;Description générée automatiquement">
            <a:extLst>
              <a:ext uri="{FF2B5EF4-FFF2-40B4-BE49-F238E27FC236}">
                <a16:creationId xmlns:a16="http://schemas.microsoft.com/office/drawing/2014/main" id="{F3293135-0282-1800-0076-2D568E06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6" y="1728920"/>
            <a:ext cx="1181531" cy="1181531"/>
          </a:xfrm>
          <a:prstGeom prst="rect">
            <a:avLst/>
          </a:prstGeom>
        </p:spPr>
      </p:pic>
      <p:pic>
        <p:nvPicPr>
          <p:cNvPr id="10" name="Image 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3BBD8-2BCC-E61C-6938-8446E3B4A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39" y="4468617"/>
            <a:ext cx="1510631" cy="1510631"/>
          </a:xfrm>
          <a:prstGeom prst="rect">
            <a:avLst/>
          </a:prstGeom>
        </p:spPr>
      </p:pic>
      <p:pic>
        <p:nvPicPr>
          <p:cNvPr id="12" name="Image 11" descr="Une image contenant capture d’écran, clipart, dessin humoristique, symbole&#10;&#10;Description générée automatiquement">
            <a:extLst>
              <a:ext uri="{FF2B5EF4-FFF2-40B4-BE49-F238E27FC236}">
                <a16:creationId xmlns:a16="http://schemas.microsoft.com/office/drawing/2014/main" id="{95350886-28CC-B745-088B-D2621C7E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17" y="1851251"/>
            <a:ext cx="1479506" cy="1479506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841EE305-0827-0D50-64BE-796A2764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27" y="4452399"/>
            <a:ext cx="1368475" cy="1368475"/>
          </a:xfrm>
          <a:prstGeom prst="rect">
            <a:avLst/>
          </a:prstGeom>
        </p:spPr>
      </p:pic>
      <p:pic>
        <p:nvPicPr>
          <p:cNvPr id="16" name="Image 15" descr="Une image contenant capture d’écran, cercle, Graphique&#10;&#10;Description générée automatiquement">
            <a:extLst>
              <a:ext uri="{FF2B5EF4-FFF2-40B4-BE49-F238E27FC236}">
                <a16:creationId xmlns:a16="http://schemas.microsoft.com/office/drawing/2014/main" id="{721DC72B-A5AB-4EE2-A50E-4899916D6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60" y="1769152"/>
            <a:ext cx="1479506" cy="1479506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D279BD23-2D0F-E3B2-23D4-545B226DB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0" y="4528177"/>
            <a:ext cx="1304437" cy="1292697"/>
          </a:xfrm>
          <a:prstGeom prst="rect">
            <a:avLst/>
          </a:prstGeom>
        </p:spPr>
      </p:pic>
      <p:pic>
        <p:nvPicPr>
          <p:cNvPr id="20" name="Image 19" descr="Une image contenant texte, Police, symbole, ligne&#10;&#10;Description générée automatiquement">
            <a:extLst>
              <a:ext uri="{FF2B5EF4-FFF2-40B4-BE49-F238E27FC236}">
                <a16:creationId xmlns:a16="http://schemas.microsoft.com/office/drawing/2014/main" id="{4010068E-3156-5ED1-96C9-5CE796AA0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534" y="1913122"/>
            <a:ext cx="1787350" cy="1191566"/>
          </a:xfrm>
          <a:prstGeom prst="rect">
            <a:avLst/>
          </a:prstGeom>
        </p:spPr>
      </p:pic>
      <p:pic>
        <p:nvPicPr>
          <p:cNvPr id="24" name="Image 23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BAC41D62-B1AD-3F9C-DB72-3E72A79C1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53" y="4452399"/>
            <a:ext cx="1674551" cy="167455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55E4F24-17AA-E81D-2A3C-8F251E2A703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931842" y="2910451"/>
            <a:ext cx="1075313" cy="155816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8E45C41-7C84-ED70-A132-8C0AAB1E36BE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V="1">
            <a:off x="2007155" y="3330757"/>
            <a:ext cx="1639715" cy="113786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DFCDCA4-A51C-C969-1896-C56CEC274A35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646870" y="3330757"/>
            <a:ext cx="1385995" cy="1121642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FE560E4-2FFF-5AC2-E629-4E0E01559941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V="1">
            <a:off x="5032865" y="3248658"/>
            <a:ext cx="1648648" cy="120374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F8AA4F4-386D-D007-5A29-E7C6E5660FF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681513" y="3248658"/>
            <a:ext cx="1617326" cy="127951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7B6E4C7-B08A-F7E7-F0F5-B94DA6BF18B2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8298839" y="3104688"/>
            <a:ext cx="1262370" cy="142348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2486CCF-B9CB-5F78-8FAB-D44C3ED9ECDB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9561209" y="3104688"/>
            <a:ext cx="1455020" cy="134771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A2D14AA-8561-CA2A-9199-B166FFC71F6C}"/>
              </a:ext>
            </a:extLst>
          </p:cNvPr>
          <p:cNvSpPr txBox="1"/>
          <p:nvPr/>
        </p:nvSpPr>
        <p:spPr>
          <a:xfrm>
            <a:off x="412788" y="1399820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17EE95-6112-0309-06EE-532B96BA3CBB}"/>
              </a:ext>
            </a:extLst>
          </p:cNvPr>
          <p:cNvSpPr txBox="1"/>
          <p:nvPr/>
        </p:nvSpPr>
        <p:spPr>
          <a:xfrm>
            <a:off x="1076898" y="5820874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Etat de la science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61B93C-FD15-185D-D9F2-CD5C1C079156}"/>
              </a:ext>
            </a:extLst>
          </p:cNvPr>
          <p:cNvSpPr txBox="1"/>
          <p:nvPr/>
        </p:nvSpPr>
        <p:spPr>
          <a:xfrm>
            <a:off x="3008410" y="139982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Hypothèse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5867054-38F9-F3C8-5AF0-76557FF1A333}"/>
              </a:ext>
            </a:extLst>
          </p:cNvPr>
          <p:cNvSpPr txBox="1"/>
          <p:nvPr/>
        </p:nvSpPr>
        <p:spPr>
          <a:xfrm>
            <a:off x="3908458" y="5824417"/>
            <a:ext cx="24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d’une expérience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A31D015-0A59-6210-D7A1-B102F0E01F70}"/>
              </a:ext>
            </a:extLst>
          </p:cNvPr>
          <p:cNvSpPr txBox="1"/>
          <p:nvPr/>
        </p:nvSpPr>
        <p:spPr>
          <a:xfrm>
            <a:off x="5941760" y="139982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EB6004B-8579-4507-AEB7-05BF12C05AB8}"/>
              </a:ext>
            </a:extLst>
          </p:cNvPr>
          <p:cNvSpPr txBox="1"/>
          <p:nvPr/>
        </p:nvSpPr>
        <p:spPr>
          <a:xfrm>
            <a:off x="7312361" y="5820874"/>
            <a:ext cx="214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Analyse des résultats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B77667D-B9E6-1204-BBE9-133CFB53FEEC}"/>
              </a:ext>
            </a:extLst>
          </p:cNvPr>
          <p:cNvSpPr txBox="1"/>
          <p:nvPr/>
        </p:nvSpPr>
        <p:spPr>
          <a:xfrm>
            <a:off x="8895949" y="139982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683CB02-7161-A922-BF3B-8DFE7D350D30}"/>
              </a:ext>
            </a:extLst>
          </p:cNvPr>
          <p:cNvSpPr txBox="1"/>
          <p:nvPr/>
        </p:nvSpPr>
        <p:spPr>
          <a:xfrm>
            <a:off x="10378094" y="5820874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Communication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BBC40D-F6D4-6658-3587-34ADE8DB90D8}"/>
              </a:ext>
            </a:extLst>
          </p:cNvPr>
          <p:cNvSpPr/>
          <p:nvPr/>
        </p:nvSpPr>
        <p:spPr>
          <a:xfrm>
            <a:off x="3927734" y="3934603"/>
            <a:ext cx="2546402" cy="2327826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562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96296E-6 L 0.11888 -0.3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-1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3549C-9B0F-C3A0-FC75-E950763A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Recueil des données</a:t>
            </a:r>
          </a:p>
        </p:txBody>
      </p:sp>
      <p:pic>
        <p:nvPicPr>
          <p:cNvPr id="5" name="Image 4" descr="Une image contenant dessin humoristique, clipart, dessin, illustration&#10;&#10;Description générée automatiquement">
            <a:extLst>
              <a:ext uri="{FF2B5EF4-FFF2-40B4-BE49-F238E27FC236}">
                <a16:creationId xmlns:a16="http://schemas.microsoft.com/office/drawing/2014/main" id="{AD2070F8-9292-7F17-C696-EA7320FCB6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2"/>
          <a:stretch/>
        </p:blipFill>
        <p:spPr>
          <a:xfrm>
            <a:off x="552067" y="1825625"/>
            <a:ext cx="4519077" cy="4150658"/>
          </a:xfrm>
          <a:prstGeom prst="rect">
            <a:avLst/>
          </a:prstGeom>
        </p:spPr>
      </p:pic>
      <p:pic>
        <p:nvPicPr>
          <p:cNvPr id="17" name="Image 16" descr="Une image contenant personne, noir et blanc, ongle, fournitures de bureau&#10;&#10;Description générée automatiquement">
            <a:extLst>
              <a:ext uri="{FF2B5EF4-FFF2-40B4-BE49-F238E27FC236}">
                <a16:creationId xmlns:a16="http://schemas.microsoft.com/office/drawing/2014/main" id="{398EA82A-306B-60C1-D81B-AB12F0842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12" y="3269241"/>
            <a:ext cx="2214641" cy="1470660"/>
          </a:xfrm>
          <a:prstGeom prst="rect">
            <a:avLst/>
          </a:prstGeom>
        </p:spPr>
      </p:pic>
      <p:pic>
        <p:nvPicPr>
          <p:cNvPr id="21" name="Image 20" descr="Une image contenant texte, journal, personne, fournitures de bureau&#10;&#10;Description générée automatiquement">
            <a:extLst>
              <a:ext uri="{FF2B5EF4-FFF2-40B4-BE49-F238E27FC236}">
                <a16:creationId xmlns:a16="http://schemas.microsoft.com/office/drawing/2014/main" id="{D262C567-6458-6ABD-355E-4D10B9171B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989" y="1403635"/>
            <a:ext cx="2178654" cy="1449795"/>
          </a:xfrm>
          <a:prstGeom prst="rect">
            <a:avLst/>
          </a:prstGeom>
        </p:spPr>
      </p:pic>
      <p:pic>
        <p:nvPicPr>
          <p:cNvPr id="23" name="Image 22" descr="Une image contenant personne, plein air, arbre, Caméras et optique&#10;&#10;Description générée automatiquement">
            <a:extLst>
              <a:ext uri="{FF2B5EF4-FFF2-40B4-BE49-F238E27FC236}">
                <a16:creationId xmlns:a16="http://schemas.microsoft.com/office/drawing/2014/main" id="{C2741D25-7F28-E209-9B41-52636479DB6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45"/>
          <a:stretch/>
        </p:blipFill>
        <p:spPr>
          <a:xfrm>
            <a:off x="9814072" y="5087401"/>
            <a:ext cx="2247298" cy="156516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B4BA07C3-C12A-4B13-E559-1581931C618A}"/>
              </a:ext>
            </a:extLst>
          </p:cNvPr>
          <p:cNvSpPr txBox="1"/>
          <p:nvPr/>
        </p:nvSpPr>
        <p:spPr>
          <a:xfrm>
            <a:off x="5863989" y="1034303"/>
            <a:ext cx="21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Rigueur et constance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8DA98B4-949E-07B8-856E-018F1B74A1C9}"/>
              </a:ext>
            </a:extLst>
          </p:cNvPr>
          <p:cNvSpPr txBox="1"/>
          <p:nvPr/>
        </p:nvSpPr>
        <p:spPr>
          <a:xfrm>
            <a:off x="8352358" y="2920774"/>
            <a:ext cx="103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Précision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631505F-8D43-6AE6-040C-AA8A5C020382}"/>
              </a:ext>
            </a:extLst>
          </p:cNvPr>
          <p:cNvSpPr txBox="1"/>
          <p:nvPr/>
        </p:nvSpPr>
        <p:spPr>
          <a:xfrm>
            <a:off x="10066421" y="4718069"/>
            <a:ext cx="1644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Documentation</a:t>
            </a:r>
          </a:p>
        </p:txBody>
      </p:sp>
    </p:spTree>
    <p:extLst>
      <p:ext uri="{BB962C8B-B14F-4D97-AF65-F5344CB8AC3E}">
        <p14:creationId xmlns:p14="http://schemas.microsoft.com/office/powerpoint/2010/main" val="378664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93549C-9B0F-C3A0-FC75-E950763A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Dans un tableau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E165B4-4840-A7D5-CCEE-F5E9669DEA5F}"/>
              </a:ext>
            </a:extLst>
          </p:cNvPr>
          <p:cNvSpPr/>
          <p:nvPr/>
        </p:nvSpPr>
        <p:spPr>
          <a:xfrm>
            <a:off x="459064" y="1909089"/>
            <a:ext cx="1053047" cy="39252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Individu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359EC6-94EF-090F-00BF-2661B4EFCB83}"/>
              </a:ext>
            </a:extLst>
          </p:cNvPr>
          <p:cNvSpPr/>
          <p:nvPr/>
        </p:nvSpPr>
        <p:spPr>
          <a:xfrm>
            <a:off x="1512111" y="1909089"/>
            <a:ext cx="2259789" cy="39252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Grandeur 1 (u)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6D8E43-0F32-4C22-2391-EDFB13FE0B04}"/>
              </a:ext>
            </a:extLst>
          </p:cNvPr>
          <p:cNvSpPr/>
          <p:nvPr/>
        </p:nvSpPr>
        <p:spPr>
          <a:xfrm>
            <a:off x="3776530" y="1909089"/>
            <a:ext cx="1753704" cy="39252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Grandeur 2 (u)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D179A3-07BD-F7E1-DCEF-D6AF95693608}"/>
              </a:ext>
            </a:extLst>
          </p:cNvPr>
          <p:cNvSpPr/>
          <p:nvPr/>
        </p:nvSpPr>
        <p:spPr>
          <a:xfrm>
            <a:off x="5530982" y="1909088"/>
            <a:ext cx="1378291" cy="39252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Autre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E194A2-3CFE-33E9-6A0F-9055227B48B2}"/>
              </a:ext>
            </a:extLst>
          </p:cNvPr>
          <p:cNvSpPr/>
          <p:nvPr/>
        </p:nvSpPr>
        <p:spPr>
          <a:xfrm>
            <a:off x="6909273" y="1909088"/>
            <a:ext cx="1378291" cy="39252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Autre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3C461D-DF60-5231-B947-D0C3DE91D6D3}"/>
              </a:ext>
            </a:extLst>
          </p:cNvPr>
          <p:cNvSpPr/>
          <p:nvPr/>
        </p:nvSpPr>
        <p:spPr>
          <a:xfrm>
            <a:off x="8287564" y="1909088"/>
            <a:ext cx="1378291" cy="39252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Etc.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6E5C51-9C00-AD16-3CF1-72BAD7209D6D}"/>
              </a:ext>
            </a:extLst>
          </p:cNvPr>
          <p:cNvSpPr/>
          <p:nvPr/>
        </p:nvSpPr>
        <p:spPr>
          <a:xfrm>
            <a:off x="9665855" y="1909087"/>
            <a:ext cx="2087982" cy="392523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Remarques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FCFBB0-6634-12AA-4981-4E150A1E831D}"/>
              </a:ext>
            </a:extLst>
          </p:cNvPr>
          <p:cNvSpPr/>
          <p:nvPr/>
        </p:nvSpPr>
        <p:spPr>
          <a:xfrm>
            <a:off x="459064" y="2774416"/>
            <a:ext cx="1053047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Alice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5D7844-624B-5481-E087-7888CA86432B}"/>
              </a:ext>
            </a:extLst>
          </p:cNvPr>
          <p:cNvSpPr/>
          <p:nvPr/>
        </p:nvSpPr>
        <p:spPr>
          <a:xfrm>
            <a:off x="3772297" y="2776510"/>
            <a:ext cx="1761144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4,7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17011A-101F-8D5A-6AAE-1D5BC43C5102}"/>
              </a:ext>
            </a:extLst>
          </p:cNvPr>
          <p:cNvSpPr/>
          <p:nvPr/>
        </p:nvSpPr>
        <p:spPr>
          <a:xfrm>
            <a:off x="1512117" y="2774362"/>
            <a:ext cx="2260697" cy="392524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7,3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CB7824-045E-1F9B-2729-1DBE820256D7}"/>
              </a:ext>
            </a:extLst>
          </p:cNvPr>
          <p:cNvSpPr/>
          <p:nvPr/>
        </p:nvSpPr>
        <p:spPr>
          <a:xfrm>
            <a:off x="5530982" y="2774415"/>
            <a:ext cx="1378291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Android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F89B9E-C63F-EFAE-1034-A17F3236A3E1}"/>
              </a:ext>
            </a:extLst>
          </p:cNvPr>
          <p:cNvSpPr/>
          <p:nvPr/>
        </p:nvSpPr>
        <p:spPr>
          <a:xfrm>
            <a:off x="6909273" y="2774415"/>
            <a:ext cx="1378291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3B9397-4748-01F2-530A-F42CBFEDD843}"/>
              </a:ext>
            </a:extLst>
          </p:cNvPr>
          <p:cNvSpPr/>
          <p:nvPr/>
        </p:nvSpPr>
        <p:spPr>
          <a:xfrm>
            <a:off x="8287564" y="2774415"/>
            <a:ext cx="1378291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17 ans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B6CF4FF-8066-9D39-CCDD-A0124980B172}"/>
              </a:ext>
            </a:extLst>
          </p:cNvPr>
          <p:cNvSpPr/>
          <p:nvPr/>
        </p:nvSpPr>
        <p:spPr>
          <a:xfrm>
            <a:off x="9665855" y="2774414"/>
            <a:ext cx="2087982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Très irrégulier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56F876-BBD7-4A07-3B15-C08973393556}"/>
              </a:ext>
            </a:extLst>
          </p:cNvPr>
          <p:cNvSpPr/>
          <p:nvPr/>
        </p:nvSpPr>
        <p:spPr>
          <a:xfrm>
            <a:off x="459064" y="3166939"/>
            <a:ext cx="1053047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Bob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47330B6-8A01-DD5F-ECDF-98EFAF795BA9}"/>
              </a:ext>
            </a:extLst>
          </p:cNvPr>
          <p:cNvSpPr/>
          <p:nvPr/>
        </p:nvSpPr>
        <p:spPr>
          <a:xfrm>
            <a:off x="3772297" y="3169033"/>
            <a:ext cx="1761144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4,2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399910-92A6-5CF4-4FF6-F7104B582467}"/>
              </a:ext>
            </a:extLst>
          </p:cNvPr>
          <p:cNvSpPr/>
          <p:nvPr/>
        </p:nvSpPr>
        <p:spPr>
          <a:xfrm>
            <a:off x="1512117" y="3166885"/>
            <a:ext cx="2260697" cy="392524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11,7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B0268B-ABDD-6F9F-677B-1B5566EA6BC8}"/>
              </a:ext>
            </a:extLst>
          </p:cNvPr>
          <p:cNvSpPr/>
          <p:nvPr/>
        </p:nvSpPr>
        <p:spPr>
          <a:xfrm>
            <a:off x="5530982" y="3166938"/>
            <a:ext cx="1378291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Iphone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53D77F9-468F-8E03-C709-70781D25BFF5}"/>
              </a:ext>
            </a:extLst>
          </p:cNvPr>
          <p:cNvSpPr/>
          <p:nvPr/>
        </p:nvSpPr>
        <p:spPr>
          <a:xfrm>
            <a:off x="6909273" y="3166938"/>
            <a:ext cx="1378291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1A8B5B-1AA0-A010-12F5-06E1CE4F27AF}"/>
              </a:ext>
            </a:extLst>
          </p:cNvPr>
          <p:cNvSpPr/>
          <p:nvPr/>
        </p:nvSpPr>
        <p:spPr>
          <a:xfrm>
            <a:off x="8287564" y="3166938"/>
            <a:ext cx="1378291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17 ans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3A1BA83-9130-5B1A-6031-498182692F66}"/>
              </a:ext>
            </a:extLst>
          </p:cNvPr>
          <p:cNvSpPr/>
          <p:nvPr/>
        </p:nvSpPr>
        <p:spPr>
          <a:xfrm>
            <a:off x="9665855" y="3166937"/>
            <a:ext cx="2087982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185D14-050E-D71C-B7C0-1E5B737183C4}"/>
              </a:ext>
            </a:extLst>
          </p:cNvPr>
          <p:cNvSpPr/>
          <p:nvPr/>
        </p:nvSpPr>
        <p:spPr>
          <a:xfrm>
            <a:off x="459064" y="3559460"/>
            <a:ext cx="1053047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Céline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BE2E56F-574D-1DEE-1E87-D4174790F3A9}"/>
              </a:ext>
            </a:extLst>
          </p:cNvPr>
          <p:cNvSpPr/>
          <p:nvPr/>
        </p:nvSpPr>
        <p:spPr>
          <a:xfrm>
            <a:off x="3772297" y="3561554"/>
            <a:ext cx="1761144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4,5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8F1A01-A0B2-768E-393C-252101D76F6B}"/>
              </a:ext>
            </a:extLst>
          </p:cNvPr>
          <p:cNvSpPr/>
          <p:nvPr/>
        </p:nvSpPr>
        <p:spPr>
          <a:xfrm>
            <a:off x="1512117" y="3559404"/>
            <a:ext cx="2260697" cy="877295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59658A-939B-655E-FDCA-FFACE11D0D42}"/>
              </a:ext>
            </a:extLst>
          </p:cNvPr>
          <p:cNvSpPr/>
          <p:nvPr/>
        </p:nvSpPr>
        <p:spPr>
          <a:xfrm>
            <a:off x="5530982" y="3559459"/>
            <a:ext cx="1378291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Android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1ABCEE6-969C-17FD-3073-601774E7CFD9}"/>
              </a:ext>
            </a:extLst>
          </p:cNvPr>
          <p:cNvSpPr/>
          <p:nvPr/>
        </p:nvSpPr>
        <p:spPr>
          <a:xfrm>
            <a:off x="6909273" y="3559459"/>
            <a:ext cx="1378291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466D14B-BA45-02D9-80BB-34FCAE06B313}"/>
              </a:ext>
            </a:extLst>
          </p:cNvPr>
          <p:cNvSpPr/>
          <p:nvPr/>
        </p:nvSpPr>
        <p:spPr>
          <a:xfrm>
            <a:off x="8287564" y="3559459"/>
            <a:ext cx="1378291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17 ans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ADB7805-F943-87F8-44BD-239B5EC029ED}"/>
              </a:ext>
            </a:extLst>
          </p:cNvPr>
          <p:cNvSpPr/>
          <p:nvPr/>
        </p:nvSpPr>
        <p:spPr>
          <a:xfrm>
            <a:off x="9665855" y="3559458"/>
            <a:ext cx="2087982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Vieil appareil, info pas trouvée. A peu près 10h?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F594DE0-C970-A10C-A992-9034454ADBA6}"/>
              </a:ext>
            </a:extLst>
          </p:cNvPr>
          <p:cNvSpPr/>
          <p:nvPr/>
        </p:nvSpPr>
        <p:spPr>
          <a:xfrm>
            <a:off x="459064" y="4435979"/>
            <a:ext cx="1053047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David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9EB8FF-EB04-4C08-2D53-53DB98774C55}"/>
              </a:ext>
            </a:extLst>
          </p:cNvPr>
          <p:cNvSpPr/>
          <p:nvPr/>
        </p:nvSpPr>
        <p:spPr>
          <a:xfrm>
            <a:off x="3772297" y="4438073"/>
            <a:ext cx="1761144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5,2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C7EC470-E6CD-C0EA-52E9-2633782C5803}"/>
              </a:ext>
            </a:extLst>
          </p:cNvPr>
          <p:cNvSpPr/>
          <p:nvPr/>
        </p:nvSpPr>
        <p:spPr>
          <a:xfrm>
            <a:off x="1512117" y="4435923"/>
            <a:ext cx="2260697" cy="877295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DF84C9B-C199-78AB-13A4-8FDB481AC308}"/>
              </a:ext>
            </a:extLst>
          </p:cNvPr>
          <p:cNvSpPr/>
          <p:nvPr/>
        </p:nvSpPr>
        <p:spPr>
          <a:xfrm>
            <a:off x="5530982" y="4435978"/>
            <a:ext cx="1378291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Iphone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EC82A04-9B97-4FD0-87D1-45B6134B69BA}"/>
              </a:ext>
            </a:extLst>
          </p:cNvPr>
          <p:cNvSpPr/>
          <p:nvPr/>
        </p:nvSpPr>
        <p:spPr>
          <a:xfrm>
            <a:off x="6909273" y="4435978"/>
            <a:ext cx="1378291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NB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5FD3FC7-4630-98EF-0049-DDAB1375A53B}"/>
              </a:ext>
            </a:extLst>
          </p:cNvPr>
          <p:cNvSpPr/>
          <p:nvPr/>
        </p:nvSpPr>
        <p:spPr>
          <a:xfrm>
            <a:off x="8287564" y="4435978"/>
            <a:ext cx="1378291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18 ans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481488D-EB5B-4EC8-C16F-ABFB4D5A973F}"/>
              </a:ext>
            </a:extLst>
          </p:cNvPr>
          <p:cNvSpPr/>
          <p:nvPr/>
        </p:nvSpPr>
        <p:spPr>
          <a:xfrm>
            <a:off x="9665855" y="4435977"/>
            <a:ext cx="2087982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Redouble la 3</a:t>
            </a:r>
            <a:r>
              <a:rPr lang="fr-FR" baseline="30000" dirty="0">
                <a:solidFill>
                  <a:schemeClr val="tx1"/>
                </a:solidFill>
              </a:rPr>
              <a:t>ème</a:t>
            </a:r>
            <a:r>
              <a:rPr lang="fr-FR" dirty="0">
                <a:solidFill>
                  <a:schemeClr val="tx1"/>
                </a:solidFill>
              </a:rPr>
              <a:t> année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E6614AB0-95EF-9E15-D9B2-297ED9D18EDF}"/>
              </a:ext>
            </a:extLst>
          </p:cNvPr>
          <p:cNvCxnSpPr/>
          <p:nvPr/>
        </p:nvCxnSpPr>
        <p:spPr>
          <a:xfrm>
            <a:off x="1512111" y="1900167"/>
            <a:ext cx="0" cy="3706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B1B11C9D-7AD3-7D89-6E96-22B9833F29A3}"/>
              </a:ext>
            </a:extLst>
          </p:cNvPr>
          <p:cNvCxnSpPr>
            <a:cxnSpLocks/>
          </p:cNvCxnSpPr>
          <p:nvPr/>
        </p:nvCxnSpPr>
        <p:spPr>
          <a:xfrm>
            <a:off x="3772814" y="1904399"/>
            <a:ext cx="0" cy="377730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A9003D83-C5BD-EC0A-B9DB-E94D154D125F}"/>
              </a:ext>
            </a:extLst>
          </p:cNvPr>
          <p:cNvCxnSpPr/>
          <p:nvPr/>
        </p:nvCxnSpPr>
        <p:spPr>
          <a:xfrm>
            <a:off x="5527265" y="1909086"/>
            <a:ext cx="0" cy="3706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CE1F86B9-C51B-211B-15DC-8B22178E0FE5}"/>
              </a:ext>
            </a:extLst>
          </p:cNvPr>
          <p:cNvCxnSpPr/>
          <p:nvPr/>
        </p:nvCxnSpPr>
        <p:spPr>
          <a:xfrm>
            <a:off x="6905556" y="1891985"/>
            <a:ext cx="0" cy="3706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B496CC67-8A98-A79E-B2C4-F41E71EE0466}"/>
              </a:ext>
            </a:extLst>
          </p:cNvPr>
          <p:cNvCxnSpPr/>
          <p:nvPr/>
        </p:nvCxnSpPr>
        <p:spPr>
          <a:xfrm>
            <a:off x="8283845" y="1900166"/>
            <a:ext cx="0" cy="3706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6A344361-C494-4331-5A25-73DED7A1A57B}"/>
              </a:ext>
            </a:extLst>
          </p:cNvPr>
          <p:cNvCxnSpPr/>
          <p:nvPr/>
        </p:nvCxnSpPr>
        <p:spPr>
          <a:xfrm>
            <a:off x="9662136" y="1891985"/>
            <a:ext cx="0" cy="3706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1F66F54-B385-9A1F-11CC-9721EDBD009C}"/>
              </a:ext>
            </a:extLst>
          </p:cNvPr>
          <p:cNvCxnSpPr/>
          <p:nvPr/>
        </p:nvCxnSpPr>
        <p:spPr>
          <a:xfrm>
            <a:off x="11753837" y="1895706"/>
            <a:ext cx="0" cy="3706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97A2EFB3-0C64-4736-9A24-BDFEEA8666A5}"/>
              </a:ext>
            </a:extLst>
          </p:cNvPr>
          <p:cNvCxnSpPr/>
          <p:nvPr/>
        </p:nvCxnSpPr>
        <p:spPr>
          <a:xfrm>
            <a:off x="459064" y="1909086"/>
            <a:ext cx="0" cy="3706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AF1082EB-F08D-7F1D-A56C-5A73BFCAC0DF}"/>
              </a:ext>
            </a:extLst>
          </p:cNvPr>
          <p:cNvSpPr/>
          <p:nvPr/>
        </p:nvSpPr>
        <p:spPr>
          <a:xfrm>
            <a:off x="459064" y="2301612"/>
            <a:ext cx="1053047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Nom</a:t>
            </a:r>
            <a:endParaRPr lang="fr-FR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E0FD158-2BE4-5809-D94B-4645BB4DCEE9}"/>
              </a:ext>
            </a:extLst>
          </p:cNvPr>
          <p:cNvSpPr/>
          <p:nvPr/>
        </p:nvSpPr>
        <p:spPr>
          <a:xfrm>
            <a:off x="3772297" y="2303706"/>
            <a:ext cx="1761144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Moy</a:t>
            </a:r>
            <a:r>
              <a:rPr lang="fr-FR" dirty="0"/>
              <a:t>. NIP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4F830E0-7E5B-D2BA-D5D5-EBE5B739CD51}"/>
              </a:ext>
            </a:extLst>
          </p:cNvPr>
          <p:cNvSpPr/>
          <p:nvPr/>
        </p:nvSpPr>
        <p:spPr>
          <a:xfrm>
            <a:off x="1512117" y="2301557"/>
            <a:ext cx="2260697" cy="470775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Tps smartphone (h)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4CF8050-4CFD-E065-B959-B096AE526ADC}"/>
              </a:ext>
            </a:extLst>
          </p:cNvPr>
          <p:cNvSpPr/>
          <p:nvPr/>
        </p:nvSpPr>
        <p:spPr>
          <a:xfrm>
            <a:off x="5530982" y="2301611"/>
            <a:ext cx="1378291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Type tel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6ADCA56-273B-AF6B-EABA-FDEF91F63109}"/>
              </a:ext>
            </a:extLst>
          </p:cNvPr>
          <p:cNvSpPr/>
          <p:nvPr/>
        </p:nvSpPr>
        <p:spPr>
          <a:xfrm>
            <a:off x="6909273" y="2301611"/>
            <a:ext cx="1378291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Genre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0307342-18DB-8DB7-FB5B-6394F4B63333}"/>
              </a:ext>
            </a:extLst>
          </p:cNvPr>
          <p:cNvSpPr/>
          <p:nvPr/>
        </p:nvSpPr>
        <p:spPr>
          <a:xfrm>
            <a:off x="8287564" y="2301611"/>
            <a:ext cx="1378291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Age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1D5BD65-C7B6-731C-C226-E28D668632A3}"/>
              </a:ext>
            </a:extLst>
          </p:cNvPr>
          <p:cNvSpPr/>
          <p:nvPr/>
        </p:nvSpPr>
        <p:spPr>
          <a:xfrm>
            <a:off x="9665855" y="2301610"/>
            <a:ext cx="2087982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Remarques</a:t>
            </a:r>
          </a:p>
        </p:txBody>
      </p:sp>
    </p:spTree>
    <p:extLst>
      <p:ext uri="{BB962C8B-B14F-4D97-AF65-F5344CB8AC3E}">
        <p14:creationId xmlns:p14="http://schemas.microsoft.com/office/powerpoint/2010/main" val="9091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A831D-1F7F-8829-D841-0E1A37BAF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3151"/>
          </a:xfrm>
        </p:spPr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40168CFB-5F6C-3CC6-6909-CE765F7D6F70}"/>
              </a:ext>
            </a:extLst>
          </p:cNvPr>
          <p:cNvSpPr/>
          <p:nvPr/>
        </p:nvSpPr>
        <p:spPr>
          <a:xfrm>
            <a:off x="452247" y="2752849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La température du lac des rives de Genève est corrélée avec la profondeur. </a:t>
            </a:r>
          </a:p>
        </p:txBody>
      </p:sp>
      <p:sp>
        <p:nvSpPr>
          <p:cNvPr id="17" name="Bulle narrative : rectangle à coins arrondis 16">
            <a:extLst>
              <a:ext uri="{FF2B5EF4-FFF2-40B4-BE49-F238E27FC236}">
                <a16:creationId xmlns:a16="http://schemas.microsoft.com/office/drawing/2014/main" id="{D4CAD333-D86F-3747-021F-80A022DFAAEC}"/>
              </a:ext>
            </a:extLst>
          </p:cNvPr>
          <p:cNvSpPr/>
          <p:nvPr/>
        </p:nvSpPr>
        <p:spPr>
          <a:xfrm>
            <a:off x="4069649" y="2752849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Plus les avions en papier sont longs, plus ils volent loin.</a:t>
            </a:r>
          </a:p>
        </p:txBody>
      </p:sp>
      <p:sp>
        <p:nvSpPr>
          <p:cNvPr id="20" name="Bulle narrative : rectangle à coins arrondis 19">
            <a:extLst>
              <a:ext uri="{FF2B5EF4-FFF2-40B4-BE49-F238E27FC236}">
                <a16:creationId xmlns:a16="http://schemas.microsoft.com/office/drawing/2014/main" id="{0C32574B-DB97-8A00-8DC2-5765B8EB1A87}"/>
              </a:ext>
            </a:extLst>
          </p:cNvPr>
          <p:cNvSpPr/>
          <p:nvPr/>
        </p:nvSpPr>
        <p:spPr>
          <a:xfrm>
            <a:off x="7603161" y="2752849"/>
            <a:ext cx="2449586" cy="1626066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Il y a une corrélation entre le poids qu’on peut soulever et la quantité d’ambre en contact avec sa peau.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5F7487E-F0D9-6C45-EDD2-78D76215D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4291"/>
            <a:ext cx="8596668" cy="115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Quelles colonnes devraient apparaître dans les cas suivants ?</a:t>
            </a:r>
          </a:p>
        </p:txBody>
      </p:sp>
    </p:spTree>
    <p:extLst>
      <p:ext uri="{BB962C8B-B14F-4D97-AF65-F5344CB8AC3E}">
        <p14:creationId xmlns:p14="http://schemas.microsoft.com/office/powerpoint/2010/main" val="3559719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méthode expérimentale</a:t>
            </a:r>
          </a:p>
        </p:txBody>
      </p:sp>
      <p:pic>
        <p:nvPicPr>
          <p:cNvPr id="6" name="Image 5" descr="Une image contenant Graphique, noir, conception&#10;&#10;Description générée automatiquement">
            <a:extLst>
              <a:ext uri="{FF2B5EF4-FFF2-40B4-BE49-F238E27FC236}">
                <a16:creationId xmlns:a16="http://schemas.microsoft.com/office/drawing/2014/main" id="{F3293135-0282-1800-0076-2D568E06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6" y="1728920"/>
            <a:ext cx="1181531" cy="1181531"/>
          </a:xfrm>
          <a:prstGeom prst="rect">
            <a:avLst/>
          </a:prstGeom>
        </p:spPr>
      </p:pic>
      <p:pic>
        <p:nvPicPr>
          <p:cNvPr id="10" name="Image 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3BBD8-2BCC-E61C-6938-8446E3B4A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39" y="4468617"/>
            <a:ext cx="1510631" cy="1510631"/>
          </a:xfrm>
          <a:prstGeom prst="rect">
            <a:avLst/>
          </a:prstGeom>
        </p:spPr>
      </p:pic>
      <p:pic>
        <p:nvPicPr>
          <p:cNvPr id="12" name="Image 11" descr="Une image contenant capture d’écran, clipart, dessin humoristique, symbole&#10;&#10;Description générée automatiquement">
            <a:extLst>
              <a:ext uri="{FF2B5EF4-FFF2-40B4-BE49-F238E27FC236}">
                <a16:creationId xmlns:a16="http://schemas.microsoft.com/office/drawing/2014/main" id="{95350886-28CC-B745-088B-D2621C7E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17" y="1851251"/>
            <a:ext cx="1479506" cy="1479506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841EE305-0827-0D50-64BE-796A2764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27" y="4452399"/>
            <a:ext cx="1368475" cy="1368475"/>
          </a:xfrm>
          <a:prstGeom prst="rect">
            <a:avLst/>
          </a:prstGeom>
        </p:spPr>
      </p:pic>
      <p:pic>
        <p:nvPicPr>
          <p:cNvPr id="16" name="Image 15" descr="Une image contenant capture d’écran, cercle, Graphique&#10;&#10;Description générée automatiquement">
            <a:extLst>
              <a:ext uri="{FF2B5EF4-FFF2-40B4-BE49-F238E27FC236}">
                <a16:creationId xmlns:a16="http://schemas.microsoft.com/office/drawing/2014/main" id="{721DC72B-A5AB-4EE2-A50E-4899916D6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60" y="1769152"/>
            <a:ext cx="1479506" cy="1479506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D279BD23-2D0F-E3B2-23D4-545B226DB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0" y="4528177"/>
            <a:ext cx="1304437" cy="1292697"/>
          </a:xfrm>
          <a:prstGeom prst="rect">
            <a:avLst/>
          </a:prstGeom>
        </p:spPr>
      </p:pic>
      <p:pic>
        <p:nvPicPr>
          <p:cNvPr id="20" name="Image 19" descr="Une image contenant texte, Police, symbole, ligne&#10;&#10;Description générée automatiquement">
            <a:extLst>
              <a:ext uri="{FF2B5EF4-FFF2-40B4-BE49-F238E27FC236}">
                <a16:creationId xmlns:a16="http://schemas.microsoft.com/office/drawing/2014/main" id="{4010068E-3156-5ED1-96C9-5CE796AA0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534" y="1913122"/>
            <a:ext cx="1787350" cy="1191566"/>
          </a:xfrm>
          <a:prstGeom prst="rect">
            <a:avLst/>
          </a:prstGeom>
        </p:spPr>
      </p:pic>
      <p:pic>
        <p:nvPicPr>
          <p:cNvPr id="24" name="Image 23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BAC41D62-B1AD-3F9C-DB72-3E72A79C1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53" y="4452399"/>
            <a:ext cx="1674551" cy="167455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55E4F24-17AA-E81D-2A3C-8F251E2A703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931842" y="2910451"/>
            <a:ext cx="1075313" cy="155816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8E45C41-7C84-ED70-A132-8C0AAB1E36BE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V="1">
            <a:off x="2007155" y="3330757"/>
            <a:ext cx="1639715" cy="113786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DFCDCA4-A51C-C969-1896-C56CEC274A35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646870" y="3330757"/>
            <a:ext cx="1385995" cy="1121642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FE560E4-2FFF-5AC2-E629-4E0E01559941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V="1">
            <a:off x="5032865" y="3248658"/>
            <a:ext cx="1648648" cy="120374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F8AA4F4-386D-D007-5A29-E7C6E5660FF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681513" y="3248658"/>
            <a:ext cx="1617326" cy="127951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7B6E4C7-B08A-F7E7-F0F5-B94DA6BF18B2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8298839" y="3104688"/>
            <a:ext cx="1262370" cy="142348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2486CCF-B9CB-5F78-8FAB-D44C3ED9ECDB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9561209" y="3104688"/>
            <a:ext cx="1455020" cy="134771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A2D14AA-8561-CA2A-9199-B166FFC71F6C}"/>
              </a:ext>
            </a:extLst>
          </p:cNvPr>
          <p:cNvSpPr txBox="1"/>
          <p:nvPr/>
        </p:nvSpPr>
        <p:spPr>
          <a:xfrm>
            <a:off x="412788" y="1399820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17EE95-6112-0309-06EE-532B96BA3CBB}"/>
              </a:ext>
            </a:extLst>
          </p:cNvPr>
          <p:cNvSpPr txBox="1"/>
          <p:nvPr/>
        </p:nvSpPr>
        <p:spPr>
          <a:xfrm>
            <a:off x="1076898" y="5820874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Etat de la science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61B93C-FD15-185D-D9F2-CD5C1C079156}"/>
              </a:ext>
            </a:extLst>
          </p:cNvPr>
          <p:cNvSpPr txBox="1"/>
          <p:nvPr/>
        </p:nvSpPr>
        <p:spPr>
          <a:xfrm>
            <a:off x="3008410" y="139982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Hypothèse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5867054-38F9-F3C8-5AF0-76557FF1A333}"/>
              </a:ext>
            </a:extLst>
          </p:cNvPr>
          <p:cNvSpPr txBox="1"/>
          <p:nvPr/>
        </p:nvSpPr>
        <p:spPr>
          <a:xfrm>
            <a:off x="3908458" y="5824417"/>
            <a:ext cx="24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d’une expérience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A31D015-0A59-6210-D7A1-B102F0E01F70}"/>
              </a:ext>
            </a:extLst>
          </p:cNvPr>
          <p:cNvSpPr txBox="1"/>
          <p:nvPr/>
        </p:nvSpPr>
        <p:spPr>
          <a:xfrm>
            <a:off x="5941760" y="139982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EB6004B-8579-4507-AEB7-05BF12C05AB8}"/>
              </a:ext>
            </a:extLst>
          </p:cNvPr>
          <p:cNvSpPr txBox="1"/>
          <p:nvPr/>
        </p:nvSpPr>
        <p:spPr>
          <a:xfrm>
            <a:off x="7312361" y="5820874"/>
            <a:ext cx="214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Analyse des résultats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B77667D-B9E6-1204-BBE9-133CFB53FEEC}"/>
              </a:ext>
            </a:extLst>
          </p:cNvPr>
          <p:cNvSpPr txBox="1"/>
          <p:nvPr/>
        </p:nvSpPr>
        <p:spPr>
          <a:xfrm>
            <a:off x="8895949" y="139982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683CB02-7161-A922-BF3B-8DFE7D350D30}"/>
              </a:ext>
            </a:extLst>
          </p:cNvPr>
          <p:cNvSpPr txBox="1"/>
          <p:nvPr/>
        </p:nvSpPr>
        <p:spPr>
          <a:xfrm>
            <a:off x="10378094" y="5820874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Communication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A96B4EC-2F96-44A3-8018-D191501FE236}"/>
              </a:ext>
            </a:extLst>
          </p:cNvPr>
          <p:cNvSpPr/>
          <p:nvPr/>
        </p:nvSpPr>
        <p:spPr>
          <a:xfrm>
            <a:off x="5381379" y="1344992"/>
            <a:ext cx="2546402" cy="2327826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02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13737 0.397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62" y="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roquis, texte, dessin, Dessin au trait&#10;&#10;Description générée automatiquement">
            <a:extLst>
              <a:ext uri="{FF2B5EF4-FFF2-40B4-BE49-F238E27FC236}">
                <a16:creationId xmlns:a16="http://schemas.microsoft.com/office/drawing/2014/main" id="{86D6EE9A-B9B7-6C25-BDD9-99EF4353D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72" y="1124582"/>
            <a:ext cx="6914627" cy="395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92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Analyse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177"/>
            <a:ext cx="10515600" cy="60718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Données dans un repère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86D424E4-494C-5B5A-C9BB-E625A7B41F3C}"/>
              </a:ext>
            </a:extLst>
          </p:cNvPr>
          <p:cNvCxnSpPr>
            <a:cxnSpLocks/>
          </p:cNvCxnSpPr>
          <p:nvPr/>
        </p:nvCxnSpPr>
        <p:spPr>
          <a:xfrm flipV="1">
            <a:off x="724949" y="2718178"/>
            <a:ext cx="0" cy="3513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51EE7F5-ABA2-663A-0A2E-80E4204F2BB7}"/>
              </a:ext>
            </a:extLst>
          </p:cNvPr>
          <p:cNvCxnSpPr>
            <a:cxnSpLocks/>
          </p:cNvCxnSpPr>
          <p:nvPr/>
        </p:nvCxnSpPr>
        <p:spPr>
          <a:xfrm>
            <a:off x="724949" y="6231587"/>
            <a:ext cx="52261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EF992D8-3C01-4EC2-A4C1-6BED61125C00}"/>
              </a:ext>
            </a:extLst>
          </p:cNvPr>
          <p:cNvSpPr txBox="1"/>
          <p:nvPr/>
        </p:nvSpPr>
        <p:spPr>
          <a:xfrm>
            <a:off x="5856991" y="5972417"/>
            <a:ext cx="1629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Grandeur 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56EA61-879D-A114-DD0E-3A49AE765BC4}"/>
              </a:ext>
            </a:extLst>
          </p:cNvPr>
          <p:cNvSpPr txBox="1"/>
          <p:nvPr/>
        </p:nvSpPr>
        <p:spPr>
          <a:xfrm>
            <a:off x="128870" y="2245592"/>
            <a:ext cx="1292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Grandeur 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5EA1B84-A0E8-25C0-5476-2007F0D65915}"/>
              </a:ext>
            </a:extLst>
          </p:cNvPr>
          <p:cNvSpPr txBox="1"/>
          <p:nvPr/>
        </p:nvSpPr>
        <p:spPr>
          <a:xfrm>
            <a:off x="1013793" y="3854861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055E715-8507-EAEE-1B12-F2339660B9BA}"/>
              </a:ext>
            </a:extLst>
          </p:cNvPr>
          <p:cNvSpPr txBox="1"/>
          <p:nvPr/>
        </p:nvSpPr>
        <p:spPr>
          <a:xfrm>
            <a:off x="1901374" y="3387221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504B27B-3573-65B1-BCCF-AAFB91CB1803}"/>
              </a:ext>
            </a:extLst>
          </p:cNvPr>
          <p:cNvSpPr txBox="1"/>
          <p:nvPr/>
        </p:nvSpPr>
        <p:spPr>
          <a:xfrm>
            <a:off x="3033100" y="3485529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B086554-3107-6C35-E5C5-2C850D31E0B5}"/>
              </a:ext>
            </a:extLst>
          </p:cNvPr>
          <p:cNvSpPr txBox="1"/>
          <p:nvPr/>
        </p:nvSpPr>
        <p:spPr>
          <a:xfrm>
            <a:off x="2917797" y="4090450"/>
            <a:ext cx="245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5CD7D9C-D4C5-967A-ECC2-24E827D30EE1}"/>
              </a:ext>
            </a:extLst>
          </p:cNvPr>
          <p:cNvSpPr txBox="1"/>
          <p:nvPr/>
        </p:nvSpPr>
        <p:spPr>
          <a:xfrm>
            <a:off x="1269177" y="3454404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EB00229-15AC-7FAC-FCDB-AA351D62A901}"/>
              </a:ext>
            </a:extLst>
          </p:cNvPr>
          <p:cNvSpPr txBox="1"/>
          <p:nvPr/>
        </p:nvSpPr>
        <p:spPr>
          <a:xfrm>
            <a:off x="3619414" y="3693120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6"/>
                </a:solidFill>
              </a:rPr>
              <a:t>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FE51415-BD35-F6F6-55E6-4CCEC7071843}"/>
              </a:ext>
            </a:extLst>
          </p:cNvPr>
          <p:cNvSpPr txBox="1"/>
          <p:nvPr/>
        </p:nvSpPr>
        <p:spPr>
          <a:xfrm>
            <a:off x="4164762" y="4879621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EB8EBE1-D361-0B73-07B4-CD93F0D171AD}"/>
              </a:ext>
            </a:extLst>
          </p:cNvPr>
          <p:cNvSpPr txBox="1"/>
          <p:nvPr/>
        </p:nvSpPr>
        <p:spPr>
          <a:xfrm>
            <a:off x="2423913" y="3028230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B8B684-DB9C-BFC0-BEB9-227FF9771A7D}"/>
              </a:ext>
            </a:extLst>
          </p:cNvPr>
          <p:cNvSpPr txBox="1"/>
          <p:nvPr/>
        </p:nvSpPr>
        <p:spPr>
          <a:xfrm>
            <a:off x="2355048" y="3805671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4A998C1E-37D0-5B16-F517-E1380AE1C818}"/>
              </a:ext>
            </a:extLst>
          </p:cNvPr>
          <p:cNvSpPr txBox="1"/>
          <p:nvPr/>
        </p:nvSpPr>
        <p:spPr>
          <a:xfrm>
            <a:off x="4243031" y="4210972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93BB781-1B9B-518A-612B-B36CCA8FF3D2}"/>
              </a:ext>
            </a:extLst>
          </p:cNvPr>
          <p:cNvSpPr txBox="1"/>
          <p:nvPr/>
        </p:nvSpPr>
        <p:spPr>
          <a:xfrm>
            <a:off x="1676998" y="4013307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796FA59-AFE3-D8EC-EDBD-8CEE8CD5F368}"/>
              </a:ext>
            </a:extLst>
          </p:cNvPr>
          <p:cNvSpPr txBox="1"/>
          <p:nvPr/>
        </p:nvSpPr>
        <p:spPr>
          <a:xfrm>
            <a:off x="3338023" y="4319063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D24560D7-BBCA-A1FF-62BC-DD99E2BB26D3}"/>
              </a:ext>
            </a:extLst>
          </p:cNvPr>
          <p:cNvSpPr txBox="1"/>
          <p:nvPr/>
        </p:nvSpPr>
        <p:spPr>
          <a:xfrm>
            <a:off x="4883865" y="4784844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2A83A59A-5790-BB5B-5132-EC3D90E62853}"/>
              </a:ext>
            </a:extLst>
          </p:cNvPr>
          <p:cNvSpPr txBox="1"/>
          <p:nvPr/>
        </p:nvSpPr>
        <p:spPr>
          <a:xfrm>
            <a:off x="4921081" y="4036278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C981531-A013-546F-C836-96AF8F911B56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724429" y="4255318"/>
            <a:ext cx="2193368" cy="19798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A26F64AF-F9C2-6F38-9B7F-B322AA681091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3027655" y="4459782"/>
            <a:ext cx="12852" cy="1769264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45555227-B74A-945C-AE36-54A94CA7E616}"/>
              </a:ext>
            </a:extLst>
          </p:cNvPr>
          <p:cNvSpPr txBox="1"/>
          <p:nvPr/>
        </p:nvSpPr>
        <p:spPr>
          <a:xfrm>
            <a:off x="276659" y="2368904"/>
            <a:ext cx="1292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 err="1"/>
              <a:t>Moy</a:t>
            </a:r>
            <a:r>
              <a:rPr lang="fr-FR" dirty="0"/>
              <a:t> NIP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4D6C10C4-58D7-AEC6-18CA-3DF37E0FACB9}"/>
              </a:ext>
            </a:extLst>
          </p:cNvPr>
          <p:cNvSpPr txBox="1"/>
          <p:nvPr/>
        </p:nvSpPr>
        <p:spPr>
          <a:xfrm>
            <a:off x="6010410" y="6123543"/>
            <a:ext cx="26429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Temps smartphone (en h)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8CA0A60-BC77-A4E9-EDF7-672D75DE29B4}"/>
              </a:ext>
            </a:extLst>
          </p:cNvPr>
          <p:cNvSpPr/>
          <p:nvPr/>
        </p:nvSpPr>
        <p:spPr>
          <a:xfrm>
            <a:off x="6849728" y="2066274"/>
            <a:ext cx="1053047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Alice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244E8D4-6B32-172F-3E8B-2B4B42E4667B}"/>
              </a:ext>
            </a:extLst>
          </p:cNvPr>
          <p:cNvSpPr/>
          <p:nvPr/>
        </p:nvSpPr>
        <p:spPr>
          <a:xfrm>
            <a:off x="10162961" y="2068368"/>
            <a:ext cx="1761144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4,7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97D4113-B0B3-574A-32B0-7B6E7A239452}"/>
              </a:ext>
            </a:extLst>
          </p:cNvPr>
          <p:cNvSpPr/>
          <p:nvPr/>
        </p:nvSpPr>
        <p:spPr>
          <a:xfrm>
            <a:off x="7902781" y="2066220"/>
            <a:ext cx="2260697" cy="392524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7,3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F7EF89D-8B54-1192-451E-DA04DD1D4E3A}"/>
              </a:ext>
            </a:extLst>
          </p:cNvPr>
          <p:cNvSpPr/>
          <p:nvPr/>
        </p:nvSpPr>
        <p:spPr>
          <a:xfrm>
            <a:off x="6849728" y="2458797"/>
            <a:ext cx="1053047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Bob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00B8DFE-CFE8-3B5F-AAAC-D20B2ABF1FBD}"/>
              </a:ext>
            </a:extLst>
          </p:cNvPr>
          <p:cNvSpPr/>
          <p:nvPr/>
        </p:nvSpPr>
        <p:spPr>
          <a:xfrm>
            <a:off x="10162961" y="2460891"/>
            <a:ext cx="1761144" cy="39252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4,2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C583F39-5061-F569-BEA3-56223EC16BAA}"/>
              </a:ext>
            </a:extLst>
          </p:cNvPr>
          <p:cNvSpPr/>
          <p:nvPr/>
        </p:nvSpPr>
        <p:spPr>
          <a:xfrm>
            <a:off x="7902781" y="2458743"/>
            <a:ext cx="2260697" cy="392524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1"/>
                </a:solidFill>
              </a:rPr>
              <a:t>11,7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807C75A-B540-DDDE-5753-4FCD9B9E1D43}"/>
              </a:ext>
            </a:extLst>
          </p:cNvPr>
          <p:cNvSpPr/>
          <p:nvPr/>
        </p:nvSpPr>
        <p:spPr>
          <a:xfrm>
            <a:off x="6849728" y="2851318"/>
            <a:ext cx="1053047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Céline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70DDF70-1D0D-01EF-6BAD-A3AF8F729837}"/>
              </a:ext>
            </a:extLst>
          </p:cNvPr>
          <p:cNvSpPr/>
          <p:nvPr/>
        </p:nvSpPr>
        <p:spPr>
          <a:xfrm>
            <a:off x="10162961" y="2853412"/>
            <a:ext cx="1761144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4,5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D9BED9F-0BD2-9847-4E52-EDA22BD28FE2}"/>
              </a:ext>
            </a:extLst>
          </p:cNvPr>
          <p:cNvSpPr/>
          <p:nvPr/>
        </p:nvSpPr>
        <p:spPr>
          <a:xfrm>
            <a:off x="7902781" y="2851262"/>
            <a:ext cx="2260697" cy="877295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BC8DECE-AEC0-B980-9433-25072D924BD8}"/>
              </a:ext>
            </a:extLst>
          </p:cNvPr>
          <p:cNvSpPr/>
          <p:nvPr/>
        </p:nvSpPr>
        <p:spPr>
          <a:xfrm>
            <a:off x="6849728" y="3727837"/>
            <a:ext cx="1053047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/>
                </a:solidFill>
              </a:rPr>
              <a:t>David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DCDC0F5-CB60-1B0B-43B0-5DC37B6A5E4A}"/>
              </a:ext>
            </a:extLst>
          </p:cNvPr>
          <p:cNvSpPr/>
          <p:nvPr/>
        </p:nvSpPr>
        <p:spPr>
          <a:xfrm>
            <a:off x="10162961" y="3729931"/>
            <a:ext cx="1761144" cy="877293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/>
                </a:solidFill>
              </a:rPr>
              <a:t>5,2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13582E8-2996-BAC3-BBA9-3043CE52F5D0}"/>
              </a:ext>
            </a:extLst>
          </p:cNvPr>
          <p:cNvSpPr/>
          <p:nvPr/>
        </p:nvSpPr>
        <p:spPr>
          <a:xfrm>
            <a:off x="7902781" y="3727781"/>
            <a:ext cx="2260697" cy="877295"/>
          </a:xfrm>
          <a:prstGeom prst="rect">
            <a:avLst/>
          </a:prstGeom>
          <a:noFill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accent6"/>
                </a:solidFill>
              </a:rPr>
              <a:t>10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58278B5-D4B0-4DC3-2B9A-C50FF93BE4E1}"/>
              </a:ext>
            </a:extLst>
          </p:cNvPr>
          <p:cNvSpPr/>
          <p:nvPr/>
        </p:nvSpPr>
        <p:spPr>
          <a:xfrm>
            <a:off x="6849728" y="1593470"/>
            <a:ext cx="1053047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Nom</a:t>
            </a:r>
            <a:endParaRPr lang="fr-FR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D201657-00C2-50AF-E651-4B6D5E1E448D}"/>
              </a:ext>
            </a:extLst>
          </p:cNvPr>
          <p:cNvSpPr/>
          <p:nvPr/>
        </p:nvSpPr>
        <p:spPr>
          <a:xfrm>
            <a:off x="10162961" y="1595564"/>
            <a:ext cx="1761144" cy="47077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Moy</a:t>
            </a:r>
            <a:r>
              <a:rPr lang="fr-FR" dirty="0"/>
              <a:t>. NIP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59DEF41-1514-D24B-D21B-88521E5A9219}"/>
              </a:ext>
            </a:extLst>
          </p:cNvPr>
          <p:cNvSpPr/>
          <p:nvPr/>
        </p:nvSpPr>
        <p:spPr>
          <a:xfrm>
            <a:off x="7902781" y="1593415"/>
            <a:ext cx="2260697" cy="470775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Tps smartphone (h)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B54271FA-00C7-52B3-DBF0-AE642848BDE0}"/>
              </a:ext>
            </a:extLst>
          </p:cNvPr>
          <p:cNvSpPr txBox="1"/>
          <p:nvPr/>
        </p:nvSpPr>
        <p:spPr>
          <a:xfrm>
            <a:off x="2151883" y="623158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5</a:t>
            </a:r>
          </a:p>
        </p:txBody>
      </p: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FD1A6C72-BB89-BDF7-1673-2B5164B5A402}"/>
              </a:ext>
            </a:extLst>
          </p:cNvPr>
          <p:cNvCxnSpPr>
            <a:cxnSpLocks/>
          </p:cNvCxnSpPr>
          <p:nvPr/>
        </p:nvCxnSpPr>
        <p:spPr>
          <a:xfrm>
            <a:off x="2302726" y="6216347"/>
            <a:ext cx="0" cy="74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5AE185E7-08C0-0DED-FCA8-C6F4A3DA3DA7}"/>
              </a:ext>
            </a:extLst>
          </p:cNvPr>
          <p:cNvSpPr txBox="1"/>
          <p:nvPr/>
        </p:nvSpPr>
        <p:spPr>
          <a:xfrm>
            <a:off x="3729708" y="622904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10</a:t>
            </a:r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3467F2A5-CB9B-49E1-605C-38F27C3532D5}"/>
              </a:ext>
            </a:extLst>
          </p:cNvPr>
          <p:cNvCxnSpPr>
            <a:cxnSpLocks/>
          </p:cNvCxnSpPr>
          <p:nvPr/>
        </p:nvCxnSpPr>
        <p:spPr>
          <a:xfrm>
            <a:off x="3880551" y="6213806"/>
            <a:ext cx="0" cy="74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ZoneTexte 63">
            <a:extLst>
              <a:ext uri="{FF2B5EF4-FFF2-40B4-BE49-F238E27FC236}">
                <a16:creationId xmlns:a16="http://schemas.microsoft.com/office/drawing/2014/main" id="{C2B0D936-C026-0099-F206-5E9CCC2C8353}"/>
              </a:ext>
            </a:extLst>
          </p:cNvPr>
          <p:cNvSpPr txBox="1"/>
          <p:nvPr/>
        </p:nvSpPr>
        <p:spPr>
          <a:xfrm>
            <a:off x="5438287" y="623353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15</a:t>
            </a:r>
          </a:p>
        </p:txBody>
      </p: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9B14FC7F-8C56-7FF1-B8FA-3642A5F20436}"/>
              </a:ext>
            </a:extLst>
          </p:cNvPr>
          <p:cNvCxnSpPr>
            <a:cxnSpLocks/>
          </p:cNvCxnSpPr>
          <p:nvPr/>
        </p:nvCxnSpPr>
        <p:spPr>
          <a:xfrm>
            <a:off x="5589130" y="6218299"/>
            <a:ext cx="0" cy="74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83955BA1-19F7-7338-74E9-1B98C26536B5}"/>
              </a:ext>
            </a:extLst>
          </p:cNvPr>
          <p:cNvCxnSpPr>
            <a:cxnSpLocks/>
          </p:cNvCxnSpPr>
          <p:nvPr/>
        </p:nvCxnSpPr>
        <p:spPr>
          <a:xfrm>
            <a:off x="639233" y="5854697"/>
            <a:ext cx="857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A76C394B-F01E-E8AF-14A3-52524D90DBC0}"/>
              </a:ext>
            </a:extLst>
          </p:cNvPr>
          <p:cNvSpPr txBox="1"/>
          <p:nvPr/>
        </p:nvSpPr>
        <p:spPr>
          <a:xfrm>
            <a:off x="301488" y="567003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1</a:t>
            </a:r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E519BEF7-5FE8-0DED-71BD-60000E026FBD}"/>
              </a:ext>
            </a:extLst>
          </p:cNvPr>
          <p:cNvCxnSpPr>
            <a:cxnSpLocks/>
          </p:cNvCxnSpPr>
          <p:nvPr/>
        </p:nvCxnSpPr>
        <p:spPr>
          <a:xfrm>
            <a:off x="639232" y="5408346"/>
            <a:ext cx="857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D0C67B82-8C7E-A943-75F1-CDAC8CB2EBDB}"/>
              </a:ext>
            </a:extLst>
          </p:cNvPr>
          <p:cNvCxnSpPr>
            <a:cxnSpLocks/>
          </p:cNvCxnSpPr>
          <p:nvPr/>
        </p:nvCxnSpPr>
        <p:spPr>
          <a:xfrm>
            <a:off x="639233" y="4956040"/>
            <a:ext cx="857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AA8D4902-3DAA-A32F-E8FF-D55349F2235F}"/>
              </a:ext>
            </a:extLst>
          </p:cNvPr>
          <p:cNvCxnSpPr>
            <a:cxnSpLocks/>
          </p:cNvCxnSpPr>
          <p:nvPr/>
        </p:nvCxnSpPr>
        <p:spPr>
          <a:xfrm>
            <a:off x="639232" y="4518160"/>
            <a:ext cx="857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EFDCE00C-5BB8-7378-E40D-5A4654E5037B}"/>
              </a:ext>
            </a:extLst>
          </p:cNvPr>
          <p:cNvCxnSpPr>
            <a:cxnSpLocks/>
          </p:cNvCxnSpPr>
          <p:nvPr/>
        </p:nvCxnSpPr>
        <p:spPr>
          <a:xfrm>
            <a:off x="639755" y="4065355"/>
            <a:ext cx="857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Connecteur droit 74">
            <a:extLst>
              <a:ext uri="{FF2B5EF4-FFF2-40B4-BE49-F238E27FC236}">
                <a16:creationId xmlns:a16="http://schemas.microsoft.com/office/drawing/2014/main" id="{EA2FA773-7E02-5B8A-44C4-D97F1C678425}"/>
              </a:ext>
            </a:extLst>
          </p:cNvPr>
          <p:cNvCxnSpPr>
            <a:cxnSpLocks/>
          </p:cNvCxnSpPr>
          <p:nvPr/>
        </p:nvCxnSpPr>
        <p:spPr>
          <a:xfrm>
            <a:off x="639754" y="3648640"/>
            <a:ext cx="8571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87ECCBD4-48B9-A4E9-4D59-74E450855AC8}"/>
              </a:ext>
            </a:extLst>
          </p:cNvPr>
          <p:cNvSpPr txBox="1"/>
          <p:nvPr/>
        </p:nvSpPr>
        <p:spPr>
          <a:xfrm>
            <a:off x="276659" y="43179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</a:t>
            </a:r>
          </a:p>
        </p:txBody>
      </p:sp>
      <p:sp>
        <p:nvSpPr>
          <p:cNvPr id="103" name="ZoneTexte 102">
            <a:extLst>
              <a:ext uri="{FF2B5EF4-FFF2-40B4-BE49-F238E27FC236}">
                <a16:creationId xmlns:a16="http://schemas.microsoft.com/office/drawing/2014/main" id="{4C5F3BFC-4800-2BD5-8EEF-4A88AE6E144E}"/>
              </a:ext>
            </a:extLst>
          </p:cNvPr>
          <p:cNvSpPr txBox="1"/>
          <p:nvPr/>
        </p:nvSpPr>
        <p:spPr>
          <a:xfrm>
            <a:off x="578345" y="621270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0</a:t>
            </a:r>
          </a:p>
        </p:txBody>
      </p:sp>
      <p:sp>
        <p:nvSpPr>
          <p:cNvPr id="104" name="ZoneTexte 103">
            <a:extLst>
              <a:ext uri="{FF2B5EF4-FFF2-40B4-BE49-F238E27FC236}">
                <a16:creationId xmlns:a16="http://schemas.microsoft.com/office/drawing/2014/main" id="{2CED52E5-C4DD-2B0A-0733-FB3CD103E2E8}"/>
              </a:ext>
            </a:extLst>
          </p:cNvPr>
          <p:cNvSpPr txBox="1"/>
          <p:nvPr/>
        </p:nvSpPr>
        <p:spPr>
          <a:xfrm>
            <a:off x="282858" y="60393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4286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  <p:bldP spid="12" grpId="0"/>
      <p:bldP spid="14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9" grpId="0"/>
      <p:bldP spid="40" grpId="0"/>
      <p:bldP spid="41" grpId="0"/>
      <p:bldP spid="42" grpId="0"/>
      <p:bldP spid="29" grpId="0"/>
      <p:bldP spid="30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/>
      <p:bldP spid="62" grpId="0"/>
      <p:bldP spid="64" grpId="0"/>
      <p:bldP spid="70" grpId="0"/>
      <p:bldP spid="88" grpId="0"/>
      <p:bldP spid="103" grpId="0"/>
      <p:bldP spid="10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Analyse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177"/>
            <a:ext cx="10515600" cy="60718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Nuages de points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08C3CF-1046-42FD-441E-C6C911DE0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902" y="2345164"/>
            <a:ext cx="7347328" cy="39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96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Analyse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177"/>
            <a:ext cx="10515600" cy="60718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Droite des moindres carrés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0C35A23-0981-6B34-FC50-631137F5DB9F}"/>
              </a:ext>
            </a:extLst>
          </p:cNvPr>
          <p:cNvSpPr txBox="1"/>
          <p:nvPr/>
        </p:nvSpPr>
        <p:spPr>
          <a:xfrm>
            <a:off x="7768045" y="739816"/>
            <a:ext cx="40445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3"/>
              </a:rPr>
              <a:t>https://www.geogebra.org/m/k9T1gjPg</a:t>
            </a:r>
            <a:r>
              <a:rPr lang="fr-FR" dirty="0"/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360B8A-C980-1447-C088-B07555D2D8BC}"/>
              </a:ext>
            </a:extLst>
          </p:cNvPr>
          <p:cNvSpPr txBox="1"/>
          <p:nvPr/>
        </p:nvSpPr>
        <p:spPr>
          <a:xfrm>
            <a:off x="7768045" y="1422797"/>
            <a:ext cx="44239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4"/>
              </a:rPr>
              <a:t>https://www.geogebra.org/m/UknNSHcb</a:t>
            </a:r>
            <a:r>
              <a:rPr lang="fr-FR" dirty="0"/>
              <a:t> </a:t>
            </a:r>
          </a:p>
        </p:txBody>
      </p: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86D424E4-494C-5B5A-C9BB-E625A7B41F3C}"/>
              </a:ext>
            </a:extLst>
          </p:cNvPr>
          <p:cNvCxnSpPr>
            <a:cxnSpLocks/>
          </p:cNvCxnSpPr>
          <p:nvPr/>
        </p:nvCxnSpPr>
        <p:spPr>
          <a:xfrm flipV="1">
            <a:off x="724949" y="2718178"/>
            <a:ext cx="0" cy="35134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51EE7F5-ABA2-663A-0A2E-80E4204F2BB7}"/>
              </a:ext>
            </a:extLst>
          </p:cNvPr>
          <p:cNvCxnSpPr>
            <a:cxnSpLocks/>
          </p:cNvCxnSpPr>
          <p:nvPr/>
        </p:nvCxnSpPr>
        <p:spPr>
          <a:xfrm>
            <a:off x="724949" y="6231587"/>
            <a:ext cx="52261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EF992D8-3C01-4EC2-A4C1-6BED61125C00}"/>
              </a:ext>
            </a:extLst>
          </p:cNvPr>
          <p:cNvSpPr txBox="1"/>
          <p:nvPr/>
        </p:nvSpPr>
        <p:spPr>
          <a:xfrm>
            <a:off x="6058733" y="6189349"/>
            <a:ext cx="1629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Grandeur 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956EA61-879D-A114-DD0E-3A49AE765BC4}"/>
              </a:ext>
            </a:extLst>
          </p:cNvPr>
          <p:cNvSpPr txBox="1"/>
          <p:nvPr/>
        </p:nvSpPr>
        <p:spPr>
          <a:xfrm>
            <a:off x="191815" y="2347702"/>
            <a:ext cx="12927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Grandeur 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CF69F69-A48A-64A4-0481-2B705642AB46}"/>
              </a:ext>
            </a:extLst>
          </p:cNvPr>
          <p:cNvSpPr txBox="1"/>
          <p:nvPr/>
        </p:nvSpPr>
        <p:spPr>
          <a:xfrm>
            <a:off x="1013793" y="3854861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AD694A-FB4F-ECB9-A3C8-4ED9D88C472D}"/>
              </a:ext>
            </a:extLst>
          </p:cNvPr>
          <p:cNvSpPr txBox="1"/>
          <p:nvPr/>
        </p:nvSpPr>
        <p:spPr>
          <a:xfrm>
            <a:off x="1901374" y="3387221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8042174-6EA2-3967-DDCF-2BF058F440D9}"/>
              </a:ext>
            </a:extLst>
          </p:cNvPr>
          <p:cNvSpPr txBox="1"/>
          <p:nvPr/>
        </p:nvSpPr>
        <p:spPr>
          <a:xfrm>
            <a:off x="3033100" y="3485529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97D38CD-972A-C899-12B3-A58AE85210E8}"/>
              </a:ext>
            </a:extLst>
          </p:cNvPr>
          <p:cNvSpPr txBox="1"/>
          <p:nvPr/>
        </p:nvSpPr>
        <p:spPr>
          <a:xfrm>
            <a:off x="2917797" y="4090450"/>
            <a:ext cx="245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91890EA-0394-E0E2-A720-A90A18BEF17A}"/>
              </a:ext>
            </a:extLst>
          </p:cNvPr>
          <p:cNvSpPr txBox="1"/>
          <p:nvPr/>
        </p:nvSpPr>
        <p:spPr>
          <a:xfrm>
            <a:off x="1269177" y="3454404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83B6104-084F-35D6-EAA2-0B31FF3E0B63}"/>
              </a:ext>
            </a:extLst>
          </p:cNvPr>
          <p:cNvSpPr txBox="1"/>
          <p:nvPr/>
        </p:nvSpPr>
        <p:spPr>
          <a:xfrm>
            <a:off x="3619414" y="3693120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5B98188-861D-673A-3CD9-DCE04E167633}"/>
              </a:ext>
            </a:extLst>
          </p:cNvPr>
          <p:cNvSpPr txBox="1"/>
          <p:nvPr/>
        </p:nvSpPr>
        <p:spPr>
          <a:xfrm>
            <a:off x="2423913" y="3028230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BC2DFE8-DEC3-67F4-6623-1B59C79D931A}"/>
              </a:ext>
            </a:extLst>
          </p:cNvPr>
          <p:cNvSpPr txBox="1"/>
          <p:nvPr/>
        </p:nvSpPr>
        <p:spPr>
          <a:xfrm>
            <a:off x="2355048" y="3805671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72CBCDB-87D5-9861-6732-44FBA3ABA378}"/>
              </a:ext>
            </a:extLst>
          </p:cNvPr>
          <p:cNvSpPr txBox="1"/>
          <p:nvPr/>
        </p:nvSpPr>
        <p:spPr>
          <a:xfrm>
            <a:off x="4243031" y="4210972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4491337-7F97-D528-296A-D5BFB06AAB8E}"/>
              </a:ext>
            </a:extLst>
          </p:cNvPr>
          <p:cNvSpPr txBox="1"/>
          <p:nvPr/>
        </p:nvSpPr>
        <p:spPr>
          <a:xfrm>
            <a:off x="1676998" y="4013307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D2812C1-E01C-6DBE-B5FC-AEA3976DDF1C}"/>
              </a:ext>
            </a:extLst>
          </p:cNvPr>
          <p:cNvSpPr txBox="1"/>
          <p:nvPr/>
        </p:nvSpPr>
        <p:spPr>
          <a:xfrm>
            <a:off x="3338023" y="4319063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698F3D9-F6D9-E196-CC7B-C17AB2E2C5F8}"/>
              </a:ext>
            </a:extLst>
          </p:cNvPr>
          <p:cNvSpPr txBox="1"/>
          <p:nvPr/>
        </p:nvSpPr>
        <p:spPr>
          <a:xfrm>
            <a:off x="4883865" y="4784844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648FAF2-9EEF-3203-1033-01E96D497FAE}"/>
              </a:ext>
            </a:extLst>
          </p:cNvPr>
          <p:cNvSpPr txBox="1"/>
          <p:nvPr/>
        </p:nvSpPr>
        <p:spPr>
          <a:xfrm>
            <a:off x="4921081" y="4036278"/>
            <a:ext cx="3049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05AE5497-2D22-2F24-C14E-42D5602DC4A1}"/>
              </a:ext>
            </a:extLst>
          </p:cNvPr>
          <p:cNvCxnSpPr>
            <a:cxnSpLocks/>
          </p:cNvCxnSpPr>
          <p:nvPr/>
        </p:nvCxnSpPr>
        <p:spPr>
          <a:xfrm>
            <a:off x="838200" y="3258934"/>
            <a:ext cx="4978400" cy="178991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CF262B24-B8F8-7E29-F95B-EAD39A6EB679}"/>
              </a:ext>
            </a:extLst>
          </p:cNvPr>
          <p:cNvCxnSpPr>
            <a:cxnSpLocks/>
          </p:cNvCxnSpPr>
          <p:nvPr/>
        </p:nvCxnSpPr>
        <p:spPr>
          <a:xfrm>
            <a:off x="724949" y="4510926"/>
            <a:ext cx="3656271" cy="32798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24DF9F7-5C19-B9E4-2EC0-DA71765BAFA5}"/>
              </a:ext>
            </a:extLst>
          </p:cNvPr>
          <p:cNvCxnSpPr>
            <a:cxnSpLocks/>
          </p:cNvCxnSpPr>
          <p:nvPr/>
        </p:nvCxnSpPr>
        <p:spPr>
          <a:xfrm flipV="1">
            <a:off x="4385184" y="4502020"/>
            <a:ext cx="0" cy="1729567"/>
          </a:xfrm>
          <a:prstGeom prst="line">
            <a:avLst/>
          </a:prstGeom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755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Analyse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177"/>
            <a:ext cx="10515600" cy="60718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Coefficient de corrélation </a:t>
            </a:r>
            <a:r>
              <a:rPr lang="fr-FR" dirty="0">
                <a:hlinkClick r:id="rId3" action="ppaction://hlinkfile"/>
              </a:rPr>
              <a:t>🎥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F4F9D35-03AA-4194-CD01-6953DF98C3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5135" y="2508454"/>
            <a:ext cx="1632398" cy="162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5523393-6726-C841-F48F-AC2383459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135" y="4450828"/>
            <a:ext cx="1653146" cy="1620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C80B6F1-83F7-61A0-D533-706FBD7FAB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8261" y="2508454"/>
            <a:ext cx="1636531" cy="1620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DB103AB-6261-50D3-EFCD-E8630415AE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0891" y="4490823"/>
            <a:ext cx="1636616" cy="1620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F5840D1-1A34-BC6F-131D-60AD2FA380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1505" y="3364064"/>
            <a:ext cx="1624050" cy="1620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5BF29F3-188B-CFB2-A3DF-7B2080F244DF}"/>
              </a:ext>
            </a:extLst>
          </p:cNvPr>
          <p:cNvSpPr/>
          <p:nvPr/>
        </p:nvSpPr>
        <p:spPr>
          <a:xfrm>
            <a:off x="8485464" y="130030"/>
            <a:ext cx="3540155" cy="12709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 coefficient de corrélation mesure la force et la direction de la relation linéaire entre deux variables quantitatives.</a:t>
            </a:r>
          </a:p>
        </p:txBody>
      </p:sp>
    </p:spTree>
    <p:extLst>
      <p:ext uri="{BB962C8B-B14F-4D97-AF65-F5344CB8AC3E}">
        <p14:creationId xmlns:p14="http://schemas.microsoft.com/office/powerpoint/2010/main" val="7502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6D56FE2-E9F5-CB8E-CAC1-7415470F5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572" y="3345343"/>
            <a:ext cx="7385430" cy="16447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2B7127D-C3F9-B4AE-EF22-E0BEECA4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4CF1CA-99B3-FF37-2AE7-7BC22EC54576}"/>
              </a:ext>
            </a:extLst>
          </p:cNvPr>
          <p:cNvSpPr txBox="1"/>
          <p:nvPr/>
        </p:nvSpPr>
        <p:spPr>
          <a:xfrm>
            <a:off x="1833260" y="1654306"/>
            <a:ext cx="80568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Parmi les nuages de points suivants, lequel a un coefficient de corrélation linéaire positif et fort 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BE703E-8F4E-75C5-081B-603ED62A84AE}"/>
              </a:ext>
            </a:extLst>
          </p:cNvPr>
          <p:cNvSpPr/>
          <p:nvPr/>
        </p:nvSpPr>
        <p:spPr>
          <a:xfrm>
            <a:off x="1833260" y="3388360"/>
            <a:ext cx="1925940" cy="1717040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294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127D-C3F9-B4AE-EF22-E0BEECA4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4CF1CA-99B3-FF37-2AE7-7BC22EC54576}"/>
              </a:ext>
            </a:extLst>
          </p:cNvPr>
          <p:cNvSpPr txBox="1"/>
          <p:nvPr/>
        </p:nvSpPr>
        <p:spPr>
          <a:xfrm>
            <a:off x="1833260" y="1654306"/>
            <a:ext cx="80568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Parmi les associations suivantes, lesquelles sont certainement corrélées?</a:t>
            </a:r>
          </a:p>
          <a:p>
            <a:endParaRPr lang="fr-FR" dirty="0"/>
          </a:p>
          <a:p>
            <a:pPr>
              <a:tabLst>
                <a:tab pos="536575" algn="l"/>
              </a:tabLst>
            </a:pPr>
            <a:r>
              <a:rPr lang="fr-FR" dirty="0"/>
              <a:t>A:	la consommation de pain   et    le QI</a:t>
            </a:r>
          </a:p>
          <a:p>
            <a:pPr>
              <a:tabLst>
                <a:tab pos="536575" algn="l"/>
              </a:tabLst>
            </a:pPr>
            <a:r>
              <a:rPr lang="fr-FR" dirty="0"/>
              <a:t>B: 	le nombre de frères et sœurs   et    la taille</a:t>
            </a:r>
          </a:p>
          <a:p>
            <a:pPr>
              <a:tabLst>
                <a:tab pos="536575" algn="l"/>
              </a:tabLst>
            </a:pPr>
            <a:r>
              <a:rPr lang="fr-FR" dirty="0"/>
              <a:t>C: 	la température extérieure     et     le nombre de glaces vendues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BE703E-8F4E-75C5-081B-603ED62A84AE}"/>
              </a:ext>
            </a:extLst>
          </p:cNvPr>
          <p:cNvSpPr/>
          <p:nvPr/>
        </p:nvSpPr>
        <p:spPr>
          <a:xfrm>
            <a:off x="1833260" y="2768194"/>
            <a:ext cx="7310740" cy="318463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950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127D-C3F9-B4AE-EF22-E0BEECA4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54CF1CA-99B3-FF37-2AE7-7BC22EC54576}"/>
              </a:ext>
            </a:extLst>
          </p:cNvPr>
          <p:cNvSpPr txBox="1"/>
          <p:nvPr/>
        </p:nvSpPr>
        <p:spPr>
          <a:xfrm>
            <a:off x="3794105" y="1654306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La corrélation entre la taille et le poids est:</a:t>
            </a:r>
          </a:p>
          <a:p>
            <a:endParaRPr lang="fr-FR" dirty="0"/>
          </a:p>
          <a:p>
            <a:pPr>
              <a:tabLst>
                <a:tab pos="536575" algn="l"/>
              </a:tabLst>
            </a:pPr>
            <a:r>
              <a:rPr lang="fr-FR" dirty="0"/>
              <a:t>A:	positive</a:t>
            </a:r>
          </a:p>
          <a:p>
            <a:pPr>
              <a:tabLst>
                <a:tab pos="536575" algn="l"/>
              </a:tabLst>
            </a:pPr>
            <a:r>
              <a:rPr lang="fr-FR" dirty="0"/>
              <a:t>B: 	négative</a:t>
            </a:r>
          </a:p>
          <a:p>
            <a:pPr>
              <a:tabLst>
                <a:tab pos="536575" algn="l"/>
              </a:tabLst>
            </a:pPr>
            <a:r>
              <a:rPr lang="fr-FR" dirty="0"/>
              <a:t>C: 	nulle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9B53C5-4EB8-354E-1665-8E1DB6635FAB}"/>
              </a:ext>
            </a:extLst>
          </p:cNvPr>
          <p:cNvSpPr/>
          <p:nvPr/>
        </p:nvSpPr>
        <p:spPr>
          <a:xfrm>
            <a:off x="3758824" y="2233103"/>
            <a:ext cx="1814280" cy="29791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6E123AE2-DA5C-05A7-0790-4AECF6112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796" y="3168865"/>
            <a:ext cx="4626511" cy="342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9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7127D-C3F9-B4AE-EF22-E0BEECA4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Question!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70A6B2E-0FE7-8D0F-AF1F-B55D349EF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30" y="1438172"/>
            <a:ext cx="3530781" cy="39816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54CF1CA-99B3-FF37-2AE7-7BC22EC54576}"/>
                  </a:ext>
                </a:extLst>
              </p:cNvPr>
              <p:cNvSpPr txBox="1"/>
              <p:nvPr/>
            </p:nvSpPr>
            <p:spPr>
              <a:xfrm>
                <a:off x="3794105" y="1654306"/>
                <a:ext cx="6096000" cy="2031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A votre avis, combien vaut le coefficient de corrélation ?</a:t>
                </a:r>
              </a:p>
              <a:p>
                <a:endParaRPr lang="fr-FR" dirty="0"/>
              </a:p>
              <a:p>
                <a:pPr>
                  <a:tabLst>
                    <a:tab pos="536575" algn="l"/>
                  </a:tabLst>
                </a:pPr>
                <a:r>
                  <a:rPr lang="fr-FR" dirty="0"/>
                  <a:t>A:	</a:t>
                </a:r>
                <a14:m>
                  <m:oMath xmlns:m="http://schemas.openxmlformats.org/officeDocument/2006/math">
                    <m:r>
                      <a:rPr lang="fr-FR" i="1" dirty="0" smtClean="0">
                        <a:latin typeface="Cambria Math" panose="02040503050406030204" pitchFamily="18" charset="0"/>
                      </a:rPr>
                      <m:t>−0,58</m:t>
                    </m:r>
                  </m:oMath>
                </a14:m>
                <a:endParaRPr lang="fr-FR" dirty="0"/>
              </a:p>
              <a:p>
                <a:pPr>
                  <a:tabLst>
                    <a:tab pos="536575" algn="l"/>
                  </a:tabLst>
                </a:pPr>
                <a:r>
                  <a:rPr lang="fr-FR" dirty="0"/>
                  <a:t>B: 	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fr-FR" dirty="0"/>
              </a:p>
              <a:p>
                <a:pPr>
                  <a:tabLst>
                    <a:tab pos="536575" algn="l"/>
                  </a:tabLst>
                </a:pPr>
                <a:r>
                  <a:rPr lang="fr-FR" dirty="0"/>
                  <a:t>C: 	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−0,94</m:t>
                    </m:r>
                  </m:oMath>
                </a14:m>
                <a:endParaRPr lang="fr-FR" dirty="0"/>
              </a:p>
              <a:p>
                <a:pPr>
                  <a:tabLst>
                    <a:tab pos="536575" algn="l"/>
                  </a:tabLst>
                </a:pPr>
                <a:r>
                  <a:rPr lang="fr-FR" dirty="0"/>
                  <a:t>D: 	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0,78</m:t>
                    </m:r>
                  </m:oMath>
                </a14:m>
                <a:endParaRPr lang="fr-FR" dirty="0"/>
              </a:p>
              <a:p>
                <a:pPr>
                  <a:tabLst>
                    <a:tab pos="536575" algn="l"/>
                  </a:tabLst>
                </a:pPr>
                <a:r>
                  <a:rPr lang="fr-FR" dirty="0"/>
                  <a:t>E: 	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0,37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B54CF1CA-99B3-FF37-2AE7-7BC22EC54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105" y="1654306"/>
                <a:ext cx="6096000" cy="2031325"/>
              </a:xfrm>
              <a:prstGeom prst="rect">
                <a:avLst/>
              </a:prstGeom>
              <a:blipFill>
                <a:blip r:embed="rId3"/>
                <a:stretch>
                  <a:fillRect l="-800" t="-1796" b="-329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109B53C5-4EB8-354E-1665-8E1DB6635FAB}"/>
              </a:ext>
            </a:extLst>
          </p:cNvPr>
          <p:cNvSpPr/>
          <p:nvPr/>
        </p:nvSpPr>
        <p:spPr>
          <a:xfrm>
            <a:off x="3616687" y="2794958"/>
            <a:ext cx="1814280" cy="29791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6BA2FD0-EC81-2E71-BC71-483B5F746056}"/>
              </a:ext>
            </a:extLst>
          </p:cNvPr>
          <p:cNvCxnSpPr/>
          <p:nvPr/>
        </p:nvCxnSpPr>
        <p:spPr>
          <a:xfrm>
            <a:off x="1028131" y="2220036"/>
            <a:ext cx="1737815" cy="26203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4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Analyse des résultats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4A424EF-6DD3-CF5F-C979-EA23CF47E8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58722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fr-FR" dirty="0"/>
                  <a:t>, aspects mathématiques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4A424EF-6DD3-CF5F-C979-EA23CF47E8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587222"/>
              </a:xfrm>
              <a:blipFill>
                <a:blip r:embed="rId2"/>
                <a:stretch>
                  <a:fillRect t="-16495" b="-1030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 5">
            <a:extLst>
              <a:ext uri="{FF2B5EF4-FFF2-40B4-BE49-F238E27FC236}">
                <a16:creationId xmlns:a16="http://schemas.microsoft.com/office/drawing/2014/main" id="{F3373BC0-8A48-02A6-AE72-047A26BD3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715" y="2619946"/>
            <a:ext cx="2297782" cy="271091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BC33EA-F281-2026-2CF5-BABF8D5A2769}"/>
              </a:ext>
            </a:extLst>
          </p:cNvPr>
          <p:cNvSpPr/>
          <p:nvPr/>
        </p:nvSpPr>
        <p:spPr>
          <a:xfrm rot="1564136">
            <a:off x="6622847" y="3715626"/>
            <a:ext cx="1925581" cy="9746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6C2D4FC-20B8-5547-E3AE-7D3BD5FA1034}"/>
                  </a:ext>
                </a:extLst>
              </p:cNvPr>
              <p:cNvSpPr txBox="1"/>
              <p:nvPr/>
            </p:nvSpPr>
            <p:spPr>
              <a:xfrm>
                <a:off x="7915123" y="5414969"/>
                <a:ext cx="2644588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≈±</m:t>
                      </m:r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𝑝𝑒𝑡𝑖𝑡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ô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é</m:t>
                              </m:r>
                            </m:num>
                            <m:den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𝑔𝑟𝑎𝑛𝑑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ô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é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36C2D4FC-20B8-5547-E3AE-7D3BD5FA1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5123" y="5414969"/>
                <a:ext cx="2644588" cy="7146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C6415D10-5B59-BBA7-4BEC-C582011DB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0156" y="2613946"/>
            <a:ext cx="2323644" cy="271091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4DF2D19-2408-3D1F-F2A4-7A31CCE60AD8}"/>
              </a:ext>
            </a:extLst>
          </p:cNvPr>
          <p:cNvSpPr/>
          <p:nvPr/>
        </p:nvSpPr>
        <p:spPr>
          <a:xfrm rot="19196294">
            <a:off x="9317026" y="3941435"/>
            <a:ext cx="2055610" cy="386881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E57550E-DABE-95CF-32A7-934B3D4EF212}"/>
                  </a:ext>
                </a:extLst>
              </p:cNvPr>
              <p:cNvSpPr txBox="1"/>
              <p:nvPr/>
            </p:nvSpPr>
            <p:spPr>
              <a:xfrm>
                <a:off x="838200" y="2518161"/>
                <a:ext cx="1982081" cy="7362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𝐶𝑜𝑣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6E57550E-DABE-95CF-32A7-934B3D4EF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518161"/>
                <a:ext cx="1982081" cy="7362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690DAAA-534A-733D-5C69-34647DC5A94B}"/>
                  </a:ext>
                </a:extLst>
              </p:cNvPr>
              <p:cNvSpPr txBox="1"/>
              <p:nvPr/>
            </p:nvSpPr>
            <p:spPr>
              <a:xfrm>
                <a:off x="838200" y="3587409"/>
                <a:ext cx="3017364" cy="763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</m:d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⋅(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sSup>
                                <m:sSup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  <m:sSup>
                                <m:sSup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fr-FR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690DAAA-534A-733D-5C69-34647DC5A9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587409"/>
                <a:ext cx="3017364" cy="7639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AD70BAF-D264-8B40-2E1F-66862A0A7517}"/>
                  </a:ext>
                </a:extLst>
              </p:cNvPr>
              <p:cNvSpPr txBox="1"/>
              <p:nvPr/>
            </p:nvSpPr>
            <p:spPr>
              <a:xfrm>
                <a:off x="838200" y="4931921"/>
                <a:ext cx="2532114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Où: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lang="fr-FR" dirty="0"/>
                  <a:t> est la moyenne de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fr-FR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fr-FR" dirty="0"/>
                  <a:t> est la moyenne de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7AD70BAF-D264-8B40-2E1F-66862A0A7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931921"/>
                <a:ext cx="2532114" cy="923330"/>
              </a:xfrm>
              <a:prstGeom prst="rect">
                <a:avLst/>
              </a:prstGeom>
              <a:blipFill>
                <a:blip r:embed="rId8"/>
                <a:stretch>
                  <a:fillRect l="-2169" t="-3289" b="-92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4AA8596-02C6-22B7-393F-7BD58D9281EC}"/>
              </a:ext>
            </a:extLst>
          </p:cNvPr>
          <p:cNvCxnSpPr>
            <a:cxnSpLocks/>
          </p:cNvCxnSpPr>
          <p:nvPr/>
        </p:nvCxnSpPr>
        <p:spPr>
          <a:xfrm>
            <a:off x="6506631" y="3657600"/>
            <a:ext cx="2097650" cy="107497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5E1D2D6-E178-D629-8D97-B31E8686FE48}"/>
              </a:ext>
            </a:extLst>
          </p:cNvPr>
          <p:cNvCxnSpPr>
            <a:cxnSpLocks/>
          </p:cNvCxnSpPr>
          <p:nvPr/>
        </p:nvCxnSpPr>
        <p:spPr>
          <a:xfrm flipH="1">
            <a:off x="9371485" y="3369916"/>
            <a:ext cx="1918010" cy="161911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57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5" grpId="0" animBg="1"/>
      <p:bldP spid="16" grpId="0"/>
      <p:bldP spid="17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Analyse des résultats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4A424EF-6DD3-CF5F-C979-EA23CF47E8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69253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, aspects mathématiques</a:t>
                </a:r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34A424EF-6DD3-CF5F-C979-EA23CF47E8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692536"/>
              </a:xfrm>
              <a:blipFill>
                <a:blip r:embed="rId2"/>
                <a:stretch>
                  <a:fillRect t="-140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>
            <a:extLst>
              <a:ext uri="{FF2B5EF4-FFF2-40B4-BE49-F238E27FC236}">
                <a16:creationId xmlns:a16="http://schemas.microsoft.com/office/drawing/2014/main" id="{2545AD0F-2FCE-70D0-8415-A33F1BA66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966" y="2269653"/>
            <a:ext cx="2297782" cy="271091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645FC7B-7EA2-B8FF-C374-A0DDF2262793}"/>
              </a:ext>
            </a:extLst>
          </p:cNvPr>
          <p:cNvCxnSpPr>
            <a:cxnSpLocks/>
          </p:cNvCxnSpPr>
          <p:nvPr/>
        </p:nvCxnSpPr>
        <p:spPr>
          <a:xfrm>
            <a:off x="6914866" y="3712191"/>
            <a:ext cx="197892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4A4CDB9-38CA-62FE-A4C4-0EE51F022503}"/>
              </a:ext>
            </a:extLst>
          </p:cNvPr>
          <p:cNvCxnSpPr>
            <a:cxnSpLocks/>
          </p:cNvCxnSpPr>
          <p:nvPr/>
        </p:nvCxnSpPr>
        <p:spPr>
          <a:xfrm>
            <a:off x="6987654" y="3098042"/>
            <a:ext cx="1737815" cy="1505803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F6E72B3-E032-535C-CE12-D62611057D8D}"/>
                  </a:ext>
                </a:extLst>
              </p:cNvPr>
              <p:cNvSpPr txBox="1"/>
              <p:nvPr/>
            </p:nvSpPr>
            <p:spPr>
              <a:xfrm>
                <a:off x="838200" y="3413227"/>
                <a:ext cx="4870500" cy="6790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𝑚𝑜𝑦𝑒𝑛𝑛𝑒</m:t>
                              </m:r>
                            </m:e>
                          </m:d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𝑙𝑖𝑔𝑛𝑒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𝑟𝑒𝑔𝑟𝑒𝑠𝑠𝑖𝑜𝑛</m:t>
                              </m:r>
                            </m:e>
                          </m:d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𝑉𝑎𝑟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𝑚𝑜𝑦𝑒𝑛𝑛𝑒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4F6E72B3-E032-535C-CE12-D62611057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413227"/>
                <a:ext cx="4870500" cy="6790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1F6575C-D139-42E6-B974-EB9E8B4E7EEC}"/>
                  </a:ext>
                </a:extLst>
              </p:cNvPr>
              <p:cNvSpPr txBox="1"/>
              <p:nvPr/>
            </p:nvSpPr>
            <p:spPr>
              <a:xfrm>
                <a:off x="906439" y="4429021"/>
                <a:ext cx="3092320" cy="7649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Σ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fr-FR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fr-FR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fr-FR">
                              <a:latin typeface="Cambria Math" panose="02040503050406030204" pitchFamily="18" charset="0"/>
                            </a:rPr>
                            <m:t>Σ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fr-FR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fr-FR" i="1"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1F6575C-D139-42E6-B974-EB9E8B4E7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439" y="4429021"/>
                <a:ext cx="3092320" cy="7649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Image 20">
            <a:extLst>
              <a:ext uri="{FF2B5EF4-FFF2-40B4-BE49-F238E27FC236}">
                <a16:creationId xmlns:a16="http://schemas.microsoft.com/office/drawing/2014/main" id="{DB9E001F-1F46-654D-91C3-7C7596F235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2479" y="2269653"/>
            <a:ext cx="2323644" cy="2710918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B9808F8-D203-3AE4-8DE6-09C718B1AF5D}"/>
              </a:ext>
            </a:extLst>
          </p:cNvPr>
          <p:cNvCxnSpPr>
            <a:cxnSpLocks/>
          </p:cNvCxnSpPr>
          <p:nvPr/>
        </p:nvCxnSpPr>
        <p:spPr>
          <a:xfrm>
            <a:off x="9567198" y="3848668"/>
            <a:ext cx="197892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1EB852AE-C785-4FAE-1D9A-0480D0A1E9E9}"/>
              </a:ext>
            </a:extLst>
          </p:cNvPr>
          <p:cNvCxnSpPr>
            <a:cxnSpLocks/>
          </p:cNvCxnSpPr>
          <p:nvPr/>
        </p:nvCxnSpPr>
        <p:spPr>
          <a:xfrm flipH="1">
            <a:off x="9685361" y="3038545"/>
            <a:ext cx="1668439" cy="152890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34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66452CC-61CF-0F12-15FB-61E257489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244" y="1843218"/>
            <a:ext cx="3149762" cy="36958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19841B8-3526-39CF-4F3F-3F21C0086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03" y="1765347"/>
            <a:ext cx="4100189" cy="4200685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2D589037-C145-767A-24AC-001630354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dirty="0"/>
              <a:t>Question!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2C1FC0-E721-C92E-5807-F893D8E17C22}"/>
              </a:ext>
            </a:extLst>
          </p:cNvPr>
          <p:cNvSpPr txBox="1"/>
          <p:nvPr/>
        </p:nvSpPr>
        <p:spPr>
          <a:xfrm>
            <a:off x="4975668" y="1878424"/>
            <a:ext cx="42337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A votre avis, combien vaut le coefficient de corrélation 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87A04CB-29E0-0005-CBAC-B33D373CC0A5}"/>
                  </a:ext>
                </a:extLst>
              </p:cNvPr>
              <p:cNvSpPr txBox="1"/>
              <p:nvPr/>
            </p:nvSpPr>
            <p:spPr>
              <a:xfrm>
                <a:off x="4975668" y="2876191"/>
                <a:ext cx="2644588" cy="582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≈±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𝑝𝑒𝑡𝑖𝑡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ô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é</m:t>
                            </m:r>
                          </m:num>
                          <m:den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𝑔𝑟𝑎𝑛𝑑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ô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é</m:t>
                            </m:r>
                          </m:den>
                        </m:f>
                      </m:e>
                    </m:d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87A04CB-29E0-0005-CBAC-B33D373CC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68" y="2876191"/>
                <a:ext cx="2644588" cy="5821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F07C80-25A4-774C-A877-4A4A3C9A705F}"/>
                  </a:ext>
                </a:extLst>
              </p:cNvPr>
              <p:cNvSpPr txBox="1"/>
              <p:nvPr/>
            </p:nvSpPr>
            <p:spPr>
              <a:xfrm>
                <a:off x="4975668" y="3549157"/>
                <a:ext cx="2644588" cy="5212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≈±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2,35</m:t>
                            </m:r>
                          </m:num>
                          <m:den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4,44</m:t>
                            </m:r>
                          </m:den>
                        </m:f>
                      </m:e>
                    </m:d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E4F07C80-25A4-774C-A877-4A4A3C9A7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68" y="3549157"/>
                <a:ext cx="2644588" cy="5212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0A38F48-3C08-F77F-9FE8-463C79031074}"/>
                  </a:ext>
                </a:extLst>
              </p:cNvPr>
              <p:cNvSpPr txBox="1"/>
              <p:nvPr/>
            </p:nvSpPr>
            <p:spPr>
              <a:xfrm>
                <a:off x="4975668" y="4161209"/>
                <a:ext cx="26445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≈±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1−0,53</m:t>
                        </m:r>
                      </m:e>
                    </m:d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0A38F48-3C08-F77F-9FE8-463C79031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68" y="4161209"/>
                <a:ext cx="2644588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997E254-14AE-B013-D0E0-125E207761E1}"/>
                  </a:ext>
                </a:extLst>
              </p:cNvPr>
              <p:cNvSpPr txBox="1"/>
              <p:nvPr/>
            </p:nvSpPr>
            <p:spPr>
              <a:xfrm>
                <a:off x="4975668" y="4621360"/>
                <a:ext cx="1086135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≈0,47</m:t>
                    </m:r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7997E254-14AE-B013-D0E0-125E20776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68" y="4621360"/>
                <a:ext cx="108613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24CC51E-773C-DE22-815A-D47EC2538A9E}"/>
                  </a:ext>
                </a:extLst>
              </p:cNvPr>
              <p:cNvSpPr txBox="1"/>
              <p:nvPr/>
            </p:nvSpPr>
            <p:spPr>
              <a:xfrm>
                <a:off x="4975668" y="5169776"/>
                <a:ext cx="1269015" cy="36933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≈22%</m:t>
                    </m:r>
                  </m:oMath>
                </a14:m>
                <a:r>
                  <a:rPr lang="fr-FR" dirty="0"/>
                  <a:t> </a:t>
                </a:r>
              </a:p>
            </p:txBody>
          </p:sp>
        </mc:Choice>
        <mc:Fallback xmlns=""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024CC51E-773C-DE22-815A-D47EC2538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668" y="5169776"/>
                <a:ext cx="126901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675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Analyse des résultats</a:t>
            </a:r>
            <a:endParaRPr lang="fr-FR" dirty="0"/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CE8F3DDD-7BC4-AF38-A96A-360258A72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7177"/>
            <a:ext cx="10515600" cy="60718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Corrélations non linéaires</a:t>
            </a:r>
          </a:p>
        </p:txBody>
      </p:sp>
      <p:pic>
        <p:nvPicPr>
          <p:cNvPr id="20" name="Image 19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0054B2C7-FFEE-FFE8-94AF-AF285773B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23" y="2584549"/>
            <a:ext cx="4912741" cy="3275161"/>
          </a:xfrm>
          <a:prstGeom prst="rect">
            <a:avLst/>
          </a:prstGeom>
        </p:spPr>
      </p:pic>
      <p:pic>
        <p:nvPicPr>
          <p:cNvPr id="21" name="Image 20" descr="Une image contenant texte, croquis, dessin, blanc&#10;&#10;Description générée automatiquement">
            <a:extLst>
              <a:ext uri="{FF2B5EF4-FFF2-40B4-BE49-F238E27FC236}">
                <a16:creationId xmlns:a16="http://schemas.microsoft.com/office/drawing/2014/main" id="{2514A69F-6706-B60D-3015-45DB7C20D2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657" y="2475936"/>
            <a:ext cx="4377143" cy="366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Interprétation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Corrélation n’est pas causalité !</a:t>
            </a:r>
          </a:p>
        </p:txBody>
      </p:sp>
      <p:pic>
        <p:nvPicPr>
          <p:cNvPr id="8" name="Image 7">
            <a:hlinkClick r:id="rId2"/>
            <a:extLst>
              <a:ext uri="{FF2B5EF4-FFF2-40B4-BE49-F238E27FC236}">
                <a16:creationId xmlns:a16="http://schemas.microsoft.com/office/drawing/2014/main" id="{AA69C57A-C40A-797F-9FCD-CFBA3D78A1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512" y="2612823"/>
            <a:ext cx="3895786" cy="356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479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Interprétation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03656"/>
          </a:xfrm>
        </p:spPr>
        <p:txBody>
          <a:bodyPr/>
          <a:lstStyle/>
          <a:p>
            <a:r>
              <a:rPr lang="fr-FR" dirty="0"/>
              <a:t>Quelques exemples:</a:t>
            </a:r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ECEBDA-9B2F-6399-8685-D01FA3829535}"/>
              </a:ext>
            </a:extLst>
          </p:cNvPr>
          <p:cNvSpPr/>
          <p:nvPr/>
        </p:nvSpPr>
        <p:spPr>
          <a:xfrm>
            <a:off x="6550266" y="3574275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Pluie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848C71-D150-2CF7-1982-BAD0FB213CF6}"/>
              </a:ext>
            </a:extLst>
          </p:cNvPr>
          <p:cNvSpPr/>
          <p:nvPr/>
        </p:nvSpPr>
        <p:spPr>
          <a:xfrm>
            <a:off x="9399727" y="3574275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Parapluies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261C230-3CCF-4AC0-D0A0-614D58C07B8D}"/>
              </a:ext>
            </a:extLst>
          </p:cNvPr>
          <p:cNvCxnSpPr/>
          <p:nvPr/>
        </p:nvCxnSpPr>
        <p:spPr>
          <a:xfrm flipV="1">
            <a:off x="1564547" y="3456257"/>
            <a:ext cx="0" cy="1396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572799C-1988-0A2A-5136-26E1BD31CADD}"/>
              </a:ext>
            </a:extLst>
          </p:cNvPr>
          <p:cNvCxnSpPr>
            <a:cxnSpLocks/>
          </p:cNvCxnSpPr>
          <p:nvPr/>
        </p:nvCxnSpPr>
        <p:spPr>
          <a:xfrm>
            <a:off x="1564547" y="4853024"/>
            <a:ext cx="23447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B30D467-3E1F-81FF-AB09-B1A1E3EDFAB2}"/>
              </a:ext>
            </a:extLst>
          </p:cNvPr>
          <p:cNvSpPr txBox="1"/>
          <p:nvPr/>
        </p:nvSpPr>
        <p:spPr>
          <a:xfrm>
            <a:off x="3397543" y="4853024"/>
            <a:ext cx="14848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Nb parapluies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DAD90B1-B075-2C0D-8BAC-13728BCBBC66}"/>
              </a:ext>
            </a:extLst>
          </p:cNvPr>
          <p:cNvSpPr txBox="1"/>
          <p:nvPr/>
        </p:nvSpPr>
        <p:spPr>
          <a:xfrm>
            <a:off x="966349" y="2873727"/>
            <a:ext cx="10496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Quantité de pluie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5B9A9D7-3117-1E5B-ED69-075C649E17B9}"/>
              </a:ext>
            </a:extLst>
          </p:cNvPr>
          <p:cNvSpPr txBox="1"/>
          <p:nvPr/>
        </p:nvSpPr>
        <p:spPr>
          <a:xfrm>
            <a:off x="1733942" y="419134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FDEB0E5-BD6A-CA84-DF85-5BBFE4017595}"/>
              </a:ext>
            </a:extLst>
          </p:cNvPr>
          <p:cNvSpPr txBox="1"/>
          <p:nvPr/>
        </p:nvSpPr>
        <p:spPr>
          <a:xfrm>
            <a:off x="2042278" y="406644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44D3274-3FF2-0CCE-733E-5FF924560455}"/>
              </a:ext>
            </a:extLst>
          </p:cNvPr>
          <p:cNvSpPr txBox="1"/>
          <p:nvPr/>
        </p:nvSpPr>
        <p:spPr>
          <a:xfrm>
            <a:off x="1886342" y="434374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85D6A6-610B-E97F-EEB7-E9B4754D1A04}"/>
              </a:ext>
            </a:extLst>
          </p:cNvPr>
          <p:cNvSpPr txBox="1"/>
          <p:nvPr/>
        </p:nvSpPr>
        <p:spPr>
          <a:xfrm>
            <a:off x="2211672" y="4109576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307C46-EC1F-D7F4-3B3A-1E7BCDECF785}"/>
              </a:ext>
            </a:extLst>
          </p:cNvPr>
          <p:cNvSpPr txBox="1"/>
          <p:nvPr/>
        </p:nvSpPr>
        <p:spPr>
          <a:xfrm>
            <a:off x="2259118" y="369482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63E294-BF8A-BF5F-2FF5-A8A1E528583E}"/>
              </a:ext>
            </a:extLst>
          </p:cNvPr>
          <p:cNvSpPr txBox="1"/>
          <p:nvPr/>
        </p:nvSpPr>
        <p:spPr>
          <a:xfrm>
            <a:off x="2607621" y="4152855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07C88AC-74F3-24F0-BB3B-61D066E1943C}"/>
              </a:ext>
            </a:extLst>
          </p:cNvPr>
          <p:cNvSpPr txBox="1"/>
          <p:nvPr/>
        </p:nvSpPr>
        <p:spPr>
          <a:xfrm>
            <a:off x="2638976" y="3732877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0373873-07F4-2567-B3FC-404AB3B27199}"/>
              </a:ext>
            </a:extLst>
          </p:cNvPr>
          <p:cNvSpPr txBox="1"/>
          <p:nvPr/>
        </p:nvSpPr>
        <p:spPr>
          <a:xfrm>
            <a:off x="3014732" y="369482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46558D0-7F04-50B8-819A-B0B63FCA1F1D}"/>
              </a:ext>
            </a:extLst>
          </p:cNvPr>
          <p:cNvSpPr txBox="1"/>
          <p:nvPr/>
        </p:nvSpPr>
        <p:spPr>
          <a:xfrm>
            <a:off x="2777918" y="346692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48AF2B8-B70C-1D75-02EC-6A936AE17BAC}"/>
              </a:ext>
            </a:extLst>
          </p:cNvPr>
          <p:cNvSpPr txBox="1"/>
          <p:nvPr/>
        </p:nvSpPr>
        <p:spPr>
          <a:xfrm>
            <a:off x="3469558" y="353624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FEE30C87-39E9-4C31-7692-DE78A7B6C244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>
            <a:off x="8362127" y="4067478"/>
            <a:ext cx="1037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0CEECAB0-3515-F5FD-02F9-A957DDC386AB}"/>
              </a:ext>
            </a:extLst>
          </p:cNvPr>
          <p:cNvSpPr txBox="1"/>
          <p:nvPr/>
        </p:nvSpPr>
        <p:spPr>
          <a:xfrm>
            <a:off x="8599387" y="3882812"/>
            <a:ext cx="563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⇆?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8DD1F142-4C8A-6810-8984-4D27E0615295}"/>
              </a:ext>
            </a:extLst>
          </p:cNvPr>
          <p:cNvCxnSpPr>
            <a:cxnSpLocks/>
          </p:cNvCxnSpPr>
          <p:nvPr/>
        </p:nvCxnSpPr>
        <p:spPr>
          <a:xfrm flipV="1">
            <a:off x="1677798" y="3376569"/>
            <a:ext cx="1992385" cy="133651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5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Interprétation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0365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Quelques exemples:</a:t>
            </a:r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ECEBDA-9B2F-6399-8685-D01FA3829535}"/>
              </a:ext>
            </a:extLst>
          </p:cNvPr>
          <p:cNvSpPr/>
          <p:nvPr/>
        </p:nvSpPr>
        <p:spPr>
          <a:xfrm>
            <a:off x="6515531" y="4508997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Profits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848C71-D150-2CF7-1982-BAD0FB213CF6}"/>
              </a:ext>
            </a:extLst>
          </p:cNvPr>
          <p:cNvSpPr/>
          <p:nvPr/>
        </p:nvSpPr>
        <p:spPr>
          <a:xfrm>
            <a:off x="9364992" y="4508997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Dettes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261C230-3CCF-4AC0-D0A0-614D58C07B8D}"/>
              </a:ext>
            </a:extLst>
          </p:cNvPr>
          <p:cNvCxnSpPr/>
          <p:nvPr/>
        </p:nvCxnSpPr>
        <p:spPr>
          <a:xfrm flipV="1">
            <a:off x="1564547" y="3456257"/>
            <a:ext cx="0" cy="1396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572799C-1988-0A2A-5136-26E1BD31CADD}"/>
              </a:ext>
            </a:extLst>
          </p:cNvPr>
          <p:cNvCxnSpPr>
            <a:cxnSpLocks/>
          </p:cNvCxnSpPr>
          <p:nvPr/>
        </p:nvCxnSpPr>
        <p:spPr>
          <a:xfrm>
            <a:off x="1564547" y="4853024"/>
            <a:ext cx="23447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B30D467-3E1F-81FF-AB09-B1A1E3EDFAB2}"/>
              </a:ext>
            </a:extLst>
          </p:cNvPr>
          <p:cNvSpPr txBox="1"/>
          <p:nvPr/>
        </p:nvSpPr>
        <p:spPr>
          <a:xfrm>
            <a:off x="3515204" y="4853024"/>
            <a:ext cx="1049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Profits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DAD90B1-B075-2C0D-8BAC-13728BCBBC66}"/>
              </a:ext>
            </a:extLst>
          </p:cNvPr>
          <p:cNvSpPr txBox="1"/>
          <p:nvPr/>
        </p:nvSpPr>
        <p:spPr>
          <a:xfrm>
            <a:off x="962155" y="3117000"/>
            <a:ext cx="10496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Dettes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5B9A9D7-3117-1E5B-ED69-075C649E17B9}"/>
              </a:ext>
            </a:extLst>
          </p:cNvPr>
          <p:cNvSpPr txBox="1"/>
          <p:nvPr/>
        </p:nvSpPr>
        <p:spPr>
          <a:xfrm>
            <a:off x="1733942" y="419134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FDEB0E5-BD6A-CA84-DF85-5BBFE4017595}"/>
              </a:ext>
            </a:extLst>
          </p:cNvPr>
          <p:cNvSpPr txBox="1"/>
          <p:nvPr/>
        </p:nvSpPr>
        <p:spPr>
          <a:xfrm>
            <a:off x="2042278" y="406644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44D3274-3FF2-0CCE-733E-5FF924560455}"/>
              </a:ext>
            </a:extLst>
          </p:cNvPr>
          <p:cNvSpPr txBox="1"/>
          <p:nvPr/>
        </p:nvSpPr>
        <p:spPr>
          <a:xfrm>
            <a:off x="1886342" y="434374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85D6A6-610B-E97F-EEB7-E9B4754D1A04}"/>
              </a:ext>
            </a:extLst>
          </p:cNvPr>
          <p:cNvSpPr txBox="1"/>
          <p:nvPr/>
        </p:nvSpPr>
        <p:spPr>
          <a:xfrm>
            <a:off x="2211672" y="4109576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307C46-EC1F-D7F4-3B3A-1E7BCDECF785}"/>
              </a:ext>
            </a:extLst>
          </p:cNvPr>
          <p:cNvSpPr txBox="1"/>
          <p:nvPr/>
        </p:nvSpPr>
        <p:spPr>
          <a:xfrm>
            <a:off x="2259118" y="369482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63E294-BF8A-BF5F-2FF5-A8A1E528583E}"/>
              </a:ext>
            </a:extLst>
          </p:cNvPr>
          <p:cNvSpPr txBox="1"/>
          <p:nvPr/>
        </p:nvSpPr>
        <p:spPr>
          <a:xfrm>
            <a:off x="2607621" y="4152855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07C88AC-74F3-24F0-BB3B-61D066E1943C}"/>
              </a:ext>
            </a:extLst>
          </p:cNvPr>
          <p:cNvSpPr txBox="1"/>
          <p:nvPr/>
        </p:nvSpPr>
        <p:spPr>
          <a:xfrm>
            <a:off x="2638976" y="3732877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0373873-07F4-2567-B3FC-404AB3B27199}"/>
              </a:ext>
            </a:extLst>
          </p:cNvPr>
          <p:cNvSpPr txBox="1"/>
          <p:nvPr/>
        </p:nvSpPr>
        <p:spPr>
          <a:xfrm>
            <a:off x="3014732" y="369482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46558D0-7F04-50B8-819A-B0B63FCA1F1D}"/>
              </a:ext>
            </a:extLst>
          </p:cNvPr>
          <p:cNvSpPr txBox="1"/>
          <p:nvPr/>
        </p:nvSpPr>
        <p:spPr>
          <a:xfrm>
            <a:off x="2777918" y="346692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48AF2B8-B70C-1D75-02EC-6A936AE17BAC}"/>
              </a:ext>
            </a:extLst>
          </p:cNvPr>
          <p:cNvSpPr txBox="1"/>
          <p:nvPr/>
        </p:nvSpPr>
        <p:spPr>
          <a:xfrm>
            <a:off x="3469558" y="353624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626A39F-FF0B-C018-2F4F-0697DF23193A}"/>
              </a:ext>
            </a:extLst>
          </p:cNvPr>
          <p:cNvSpPr/>
          <p:nvPr/>
        </p:nvSpPr>
        <p:spPr>
          <a:xfrm>
            <a:off x="7922085" y="2849854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Banques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F59AEBE8-697A-95E9-8C1B-D4B5A1254B2E}"/>
              </a:ext>
            </a:extLst>
          </p:cNvPr>
          <p:cNvCxnSpPr>
            <a:cxnSpLocks/>
            <a:stCxn id="4" idx="0"/>
            <a:endCxn id="26" idx="2"/>
          </p:cNvCxnSpPr>
          <p:nvPr/>
        </p:nvCxnSpPr>
        <p:spPr>
          <a:xfrm flipV="1">
            <a:off x="7421462" y="3836260"/>
            <a:ext cx="1406554" cy="672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FEE30C87-39E9-4C31-7692-DE78A7B6C244}"/>
              </a:ext>
            </a:extLst>
          </p:cNvPr>
          <p:cNvCxnSpPr>
            <a:cxnSpLocks/>
            <a:stCxn id="26" idx="2"/>
            <a:endCxn id="6" idx="0"/>
          </p:cNvCxnSpPr>
          <p:nvPr/>
        </p:nvCxnSpPr>
        <p:spPr>
          <a:xfrm>
            <a:off x="8828016" y="3836260"/>
            <a:ext cx="1442907" cy="6727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0CEECAB0-3515-F5FD-02F9-A957DDC386AB}"/>
              </a:ext>
            </a:extLst>
          </p:cNvPr>
          <p:cNvSpPr txBox="1"/>
          <p:nvPr/>
        </p:nvSpPr>
        <p:spPr>
          <a:xfrm>
            <a:off x="8564652" y="4817534"/>
            <a:ext cx="563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⇆?</a:t>
            </a: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E2C93298-67AD-4585-FFEB-CCBEA9A24295}"/>
              </a:ext>
            </a:extLst>
          </p:cNvPr>
          <p:cNvSpPr/>
          <p:nvPr/>
        </p:nvSpPr>
        <p:spPr>
          <a:xfrm>
            <a:off x="8917496" y="1929467"/>
            <a:ext cx="1937858" cy="703656"/>
          </a:xfrm>
          <a:prstGeom prst="wedgeEllipseCallout">
            <a:avLst>
              <a:gd name="adj1" fmla="val -23465"/>
              <a:gd name="adj2" fmla="val 811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Facteur de confusion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AECA8FB-1342-D770-8722-7F50B245A1F8}"/>
              </a:ext>
            </a:extLst>
          </p:cNvPr>
          <p:cNvCxnSpPr>
            <a:cxnSpLocks/>
          </p:cNvCxnSpPr>
          <p:nvPr/>
        </p:nvCxnSpPr>
        <p:spPr>
          <a:xfrm flipV="1">
            <a:off x="1447101" y="3321752"/>
            <a:ext cx="2495725" cy="142310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64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4" grpId="0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Question !</a:t>
            </a: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ECEBDA-9B2F-6399-8685-D01FA3829535}"/>
              </a:ext>
            </a:extLst>
          </p:cNvPr>
          <p:cNvSpPr/>
          <p:nvPr/>
        </p:nvSpPr>
        <p:spPr>
          <a:xfrm>
            <a:off x="6096000" y="2012497"/>
            <a:ext cx="1629737" cy="6141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/>
              <a:t>Espérance de vie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848C71-D150-2CF7-1982-BAD0FB213CF6}"/>
              </a:ext>
            </a:extLst>
          </p:cNvPr>
          <p:cNvSpPr/>
          <p:nvPr/>
        </p:nvSpPr>
        <p:spPr>
          <a:xfrm>
            <a:off x="8945461" y="2012497"/>
            <a:ext cx="1629737" cy="6141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/>
              <a:t>Consommation de viande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5626A39F-FF0B-C018-2F4F-0697DF23193A}"/>
              </a:ext>
            </a:extLst>
          </p:cNvPr>
          <p:cNvSpPr/>
          <p:nvPr/>
        </p:nvSpPr>
        <p:spPr>
          <a:xfrm>
            <a:off x="7502554" y="353354"/>
            <a:ext cx="1629737" cy="61412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dirty="0"/>
              <a:t>Pays « développés »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F59AEBE8-697A-95E9-8C1B-D4B5A1254B2E}"/>
              </a:ext>
            </a:extLst>
          </p:cNvPr>
          <p:cNvCxnSpPr>
            <a:cxnSpLocks/>
            <a:stCxn id="26" idx="2"/>
            <a:endCxn id="4" idx="0"/>
          </p:cNvCxnSpPr>
          <p:nvPr/>
        </p:nvCxnSpPr>
        <p:spPr>
          <a:xfrm flipH="1">
            <a:off x="6910869" y="967482"/>
            <a:ext cx="1406554" cy="1045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FEE30C87-39E9-4C31-7692-DE78A7B6C244}"/>
              </a:ext>
            </a:extLst>
          </p:cNvPr>
          <p:cNvCxnSpPr>
            <a:cxnSpLocks/>
            <a:stCxn id="26" idx="2"/>
            <a:endCxn id="6" idx="0"/>
          </p:cNvCxnSpPr>
          <p:nvPr/>
        </p:nvCxnSpPr>
        <p:spPr>
          <a:xfrm>
            <a:off x="8317423" y="967482"/>
            <a:ext cx="1442907" cy="1045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0CEECAB0-3515-F5FD-02F9-A957DDC386AB}"/>
              </a:ext>
            </a:extLst>
          </p:cNvPr>
          <p:cNvSpPr txBox="1"/>
          <p:nvPr/>
        </p:nvSpPr>
        <p:spPr>
          <a:xfrm>
            <a:off x="8145121" y="2028836"/>
            <a:ext cx="50648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500" dirty="0"/>
              <a:t>⇆?</a:t>
            </a:r>
          </a:p>
        </p:txBody>
      </p:sp>
      <p:pic>
        <p:nvPicPr>
          <p:cNvPr id="28" name="Image 27" descr="Une image contenant texte, capture d’écran, diagramme, ligne&#10;&#10;Description générée automatiquement">
            <a:extLst>
              <a:ext uri="{FF2B5EF4-FFF2-40B4-BE49-F238E27FC236}">
                <a16:creationId xmlns:a16="http://schemas.microsoft.com/office/drawing/2014/main" id="{8E0C415B-57A0-90F6-98EE-A8338C303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4" y="2352001"/>
            <a:ext cx="5764465" cy="3909028"/>
          </a:xfrm>
          <a:prstGeom prst="rect">
            <a:avLst/>
          </a:prstGeom>
        </p:spPr>
      </p:pic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AFB333BE-A476-260A-FE53-826426700BB5}"/>
              </a:ext>
            </a:extLst>
          </p:cNvPr>
          <p:cNvSpPr/>
          <p:nvPr/>
        </p:nvSpPr>
        <p:spPr>
          <a:xfrm>
            <a:off x="8317422" y="15228"/>
            <a:ext cx="1743069" cy="438091"/>
          </a:xfrm>
          <a:prstGeom prst="wedgeEllipseCallout">
            <a:avLst>
              <a:gd name="adj1" fmla="val -23465"/>
              <a:gd name="adj2" fmla="val 8118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500" dirty="0"/>
              <a:t>Facteur de confusion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05CEB5DD-6E9A-4817-264A-9861CE708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8133" y="3477852"/>
            <a:ext cx="5812015" cy="20251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Y a-t-il causalité ?</a:t>
            </a:r>
          </a:p>
          <a:p>
            <a:pPr marL="0" indent="0">
              <a:buNone/>
            </a:pPr>
            <a:r>
              <a:rPr lang="fr-FR" dirty="0"/>
              <a:t>A:	Oui, consommation de viande -&gt; espérance de vie</a:t>
            </a:r>
          </a:p>
          <a:p>
            <a:pPr marL="0" indent="0">
              <a:buNone/>
            </a:pPr>
            <a:r>
              <a:rPr lang="fr-FR" dirty="0"/>
              <a:t>B:	Oui, espérance de vie -&gt; consommation de viande</a:t>
            </a:r>
          </a:p>
          <a:p>
            <a:pPr marL="0" indent="0">
              <a:buNone/>
            </a:pPr>
            <a:r>
              <a:rPr lang="fr-FR" dirty="0"/>
              <a:t>C:	Non, il y a un facteur de confusion</a:t>
            </a:r>
          </a:p>
          <a:p>
            <a:pPr marL="0" indent="0">
              <a:buNone/>
            </a:pPr>
            <a:r>
              <a:rPr lang="fr-FR" dirty="0"/>
              <a:t>D:	Non, il n’y a aucun rapport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FA8C9D-537E-6B1F-BB92-2D2B921A5EA5}"/>
              </a:ext>
            </a:extLst>
          </p:cNvPr>
          <p:cNvSpPr/>
          <p:nvPr/>
        </p:nvSpPr>
        <p:spPr>
          <a:xfrm>
            <a:off x="5968132" y="4712968"/>
            <a:ext cx="4219621" cy="349686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471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26" grpId="0" animBg="1"/>
      <p:bldP spid="34" grpId="0"/>
      <p:bldP spid="34" grpId="1"/>
      <p:bldP spid="5" grpId="0" animBg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Interprétation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0365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Quelques exemples:</a:t>
            </a:r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EECEBDA-9B2F-6399-8685-D01FA3829535}"/>
              </a:ext>
            </a:extLst>
          </p:cNvPr>
          <p:cNvSpPr/>
          <p:nvPr/>
        </p:nvSpPr>
        <p:spPr>
          <a:xfrm>
            <a:off x="6612004" y="3357343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Films avec Nicolas Cage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0848C71-D150-2CF7-1982-BAD0FB213CF6}"/>
              </a:ext>
            </a:extLst>
          </p:cNvPr>
          <p:cNvSpPr/>
          <p:nvPr/>
        </p:nvSpPr>
        <p:spPr>
          <a:xfrm>
            <a:off x="9461465" y="3357343"/>
            <a:ext cx="1811861" cy="98640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Noyades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A261C230-3CCF-4AC0-D0A0-614D58C07B8D}"/>
              </a:ext>
            </a:extLst>
          </p:cNvPr>
          <p:cNvCxnSpPr/>
          <p:nvPr/>
        </p:nvCxnSpPr>
        <p:spPr>
          <a:xfrm flipV="1">
            <a:off x="1564547" y="3456257"/>
            <a:ext cx="0" cy="1396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572799C-1988-0A2A-5136-26E1BD31CADD}"/>
              </a:ext>
            </a:extLst>
          </p:cNvPr>
          <p:cNvCxnSpPr>
            <a:cxnSpLocks/>
          </p:cNvCxnSpPr>
          <p:nvPr/>
        </p:nvCxnSpPr>
        <p:spPr>
          <a:xfrm>
            <a:off x="1564547" y="4853024"/>
            <a:ext cx="23447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B30D467-3E1F-81FF-AB09-B1A1E3EDFAB2}"/>
              </a:ext>
            </a:extLst>
          </p:cNvPr>
          <p:cNvSpPr txBox="1"/>
          <p:nvPr/>
        </p:nvSpPr>
        <p:spPr>
          <a:xfrm>
            <a:off x="3515204" y="4853024"/>
            <a:ext cx="1679368" cy="947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Nombre de noyades en piscine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DAD90B1-B075-2C0D-8BAC-13728BCBBC66}"/>
              </a:ext>
            </a:extLst>
          </p:cNvPr>
          <p:cNvSpPr txBox="1"/>
          <p:nvPr/>
        </p:nvSpPr>
        <p:spPr>
          <a:xfrm>
            <a:off x="737813" y="2638524"/>
            <a:ext cx="2270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Nb de films avec Nicolas Cage dans l’année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5B9A9D7-3117-1E5B-ED69-075C649E17B9}"/>
              </a:ext>
            </a:extLst>
          </p:cNvPr>
          <p:cNvSpPr txBox="1"/>
          <p:nvPr/>
        </p:nvSpPr>
        <p:spPr>
          <a:xfrm>
            <a:off x="1733942" y="419134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FDEB0E5-BD6A-CA84-DF85-5BBFE4017595}"/>
              </a:ext>
            </a:extLst>
          </p:cNvPr>
          <p:cNvSpPr txBox="1"/>
          <p:nvPr/>
        </p:nvSpPr>
        <p:spPr>
          <a:xfrm>
            <a:off x="2042278" y="406644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44D3274-3FF2-0CCE-733E-5FF924560455}"/>
              </a:ext>
            </a:extLst>
          </p:cNvPr>
          <p:cNvSpPr txBox="1"/>
          <p:nvPr/>
        </p:nvSpPr>
        <p:spPr>
          <a:xfrm>
            <a:off x="1886342" y="434374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85D6A6-610B-E97F-EEB7-E9B4754D1A04}"/>
              </a:ext>
            </a:extLst>
          </p:cNvPr>
          <p:cNvSpPr txBox="1"/>
          <p:nvPr/>
        </p:nvSpPr>
        <p:spPr>
          <a:xfrm>
            <a:off x="2211672" y="4109576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7307C46-EC1F-D7F4-3B3A-1E7BCDECF785}"/>
              </a:ext>
            </a:extLst>
          </p:cNvPr>
          <p:cNvSpPr txBox="1"/>
          <p:nvPr/>
        </p:nvSpPr>
        <p:spPr>
          <a:xfrm>
            <a:off x="2263305" y="4377314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63E294-BF8A-BF5F-2FF5-A8A1E528583E}"/>
              </a:ext>
            </a:extLst>
          </p:cNvPr>
          <p:cNvSpPr txBox="1"/>
          <p:nvPr/>
        </p:nvSpPr>
        <p:spPr>
          <a:xfrm>
            <a:off x="2607621" y="4152855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07C88AC-74F3-24F0-BB3B-61D066E1943C}"/>
              </a:ext>
            </a:extLst>
          </p:cNvPr>
          <p:cNvSpPr txBox="1"/>
          <p:nvPr/>
        </p:nvSpPr>
        <p:spPr>
          <a:xfrm>
            <a:off x="2638976" y="3732877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0373873-07F4-2567-B3FC-404AB3B27199}"/>
              </a:ext>
            </a:extLst>
          </p:cNvPr>
          <p:cNvSpPr txBox="1"/>
          <p:nvPr/>
        </p:nvSpPr>
        <p:spPr>
          <a:xfrm>
            <a:off x="3064765" y="3841044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46558D0-7F04-50B8-819A-B0B63FCA1F1D}"/>
              </a:ext>
            </a:extLst>
          </p:cNvPr>
          <p:cNvSpPr txBox="1"/>
          <p:nvPr/>
        </p:nvSpPr>
        <p:spPr>
          <a:xfrm>
            <a:off x="2785737" y="396818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48AF2B8-B70C-1D75-02EC-6A936AE17BAC}"/>
              </a:ext>
            </a:extLst>
          </p:cNvPr>
          <p:cNvSpPr txBox="1"/>
          <p:nvPr/>
        </p:nvSpPr>
        <p:spPr>
          <a:xfrm>
            <a:off x="3341122" y="395938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CEECAB0-3515-F5FD-02F9-A957DDC386AB}"/>
              </a:ext>
            </a:extLst>
          </p:cNvPr>
          <p:cNvSpPr txBox="1"/>
          <p:nvPr/>
        </p:nvSpPr>
        <p:spPr>
          <a:xfrm>
            <a:off x="8661125" y="3665880"/>
            <a:ext cx="563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⇆?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FA44CD6-2F66-CD43-6D5F-5AC6C33F9822}"/>
              </a:ext>
            </a:extLst>
          </p:cNvPr>
          <p:cNvCxnSpPr>
            <a:cxnSpLocks/>
          </p:cNvCxnSpPr>
          <p:nvPr/>
        </p:nvCxnSpPr>
        <p:spPr>
          <a:xfrm flipV="1">
            <a:off x="1447101" y="3732876"/>
            <a:ext cx="2491530" cy="1011981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53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Interprétation des résultats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11377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Corrélation n’est pas causalité !</a:t>
            </a: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2A0E070B-B998-D5C3-D4B4-D296BFEC80DE}"/>
              </a:ext>
            </a:extLst>
          </p:cNvPr>
          <p:cNvSpPr/>
          <p:nvPr/>
        </p:nvSpPr>
        <p:spPr>
          <a:xfrm>
            <a:off x="960064" y="2571939"/>
            <a:ext cx="2032989" cy="1270931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Plus on passe de temps sur son smartphone, moins on a de bonnes notes. 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D1405C1-A284-07CE-1C71-B112142896A1}"/>
              </a:ext>
            </a:extLst>
          </p:cNvPr>
          <p:cNvCxnSpPr/>
          <p:nvPr/>
        </p:nvCxnSpPr>
        <p:spPr>
          <a:xfrm flipV="1">
            <a:off x="1723272" y="4817203"/>
            <a:ext cx="0" cy="1396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039ED3C-CAD5-A273-868E-A9D1711DCBBE}"/>
              </a:ext>
            </a:extLst>
          </p:cNvPr>
          <p:cNvCxnSpPr>
            <a:cxnSpLocks/>
          </p:cNvCxnSpPr>
          <p:nvPr/>
        </p:nvCxnSpPr>
        <p:spPr>
          <a:xfrm>
            <a:off x="1723272" y="6213970"/>
            <a:ext cx="23447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88B65053-2225-8E1B-60FC-98B270F756B4}"/>
              </a:ext>
            </a:extLst>
          </p:cNvPr>
          <p:cNvSpPr txBox="1"/>
          <p:nvPr/>
        </p:nvSpPr>
        <p:spPr>
          <a:xfrm>
            <a:off x="635146" y="4276849"/>
            <a:ext cx="22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Moyenne des </a:t>
            </a:r>
            <a:r>
              <a:rPr lang="fr-FR" dirty="0" err="1"/>
              <a:t>NIPs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11279B0-06D0-95CE-814C-565363756511}"/>
              </a:ext>
            </a:extLst>
          </p:cNvPr>
          <p:cNvSpPr txBox="1"/>
          <p:nvPr/>
        </p:nvSpPr>
        <p:spPr>
          <a:xfrm>
            <a:off x="1933709" y="4979753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1E4B6E-6041-FBE7-2263-412E6E6803C8}"/>
              </a:ext>
            </a:extLst>
          </p:cNvPr>
          <p:cNvSpPr txBox="1"/>
          <p:nvPr/>
        </p:nvSpPr>
        <p:spPr>
          <a:xfrm>
            <a:off x="2228355" y="527848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5F84154-9D64-3FAD-CAED-0B46E27F43C3}"/>
              </a:ext>
            </a:extLst>
          </p:cNvPr>
          <p:cNvSpPr txBox="1"/>
          <p:nvPr/>
        </p:nvSpPr>
        <p:spPr>
          <a:xfrm>
            <a:off x="2014735" y="5284721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D39B601-A354-8E68-8514-540423D7D00A}"/>
              </a:ext>
            </a:extLst>
          </p:cNvPr>
          <p:cNvSpPr txBox="1"/>
          <p:nvPr/>
        </p:nvSpPr>
        <p:spPr>
          <a:xfrm>
            <a:off x="2226763" y="5034106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F0A140D-8FA7-5ECF-6763-3CC714BD2BE9}"/>
              </a:ext>
            </a:extLst>
          </p:cNvPr>
          <p:cNvSpPr txBox="1"/>
          <p:nvPr/>
        </p:nvSpPr>
        <p:spPr>
          <a:xfrm>
            <a:off x="3025023" y="5735650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DD4E8CA-0AF9-E887-1728-11BE24FC5611}"/>
              </a:ext>
            </a:extLst>
          </p:cNvPr>
          <p:cNvSpPr txBox="1"/>
          <p:nvPr/>
        </p:nvSpPr>
        <p:spPr>
          <a:xfrm>
            <a:off x="2766346" y="5513801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1FAD6B3-B9BA-4D9E-D9F7-5236AFF6340E}"/>
              </a:ext>
            </a:extLst>
          </p:cNvPr>
          <p:cNvSpPr txBox="1"/>
          <p:nvPr/>
        </p:nvSpPr>
        <p:spPr>
          <a:xfrm>
            <a:off x="2865880" y="5338049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1E76E50-58D1-0404-8018-32D8767B6EFC}"/>
              </a:ext>
            </a:extLst>
          </p:cNvPr>
          <p:cNvSpPr txBox="1"/>
          <p:nvPr/>
        </p:nvSpPr>
        <p:spPr>
          <a:xfrm>
            <a:off x="3215185" y="5284721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4D3FD26-2342-7BEC-153C-A424BF494D38}"/>
              </a:ext>
            </a:extLst>
          </p:cNvPr>
          <p:cNvSpPr txBox="1"/>
          <p:nvPr/>
        </p:nvSpPr>
        <p:spPr>
          <a:xfrm>
            <a:off x="2984620" y="5488130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175291-3BE3-B1F9-8BCF-176E6A1AAB30}"/>
              </a:ext>
            </a:extLst>
          </p:cNvPr>
          <p:cNvSpPr txBox="1"/>
          <p:nvPr/>
        </p:nvSpPr>
        <p:spPr>
          <a:xfrm>
            <a:off x="3326268" y="5522987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22FB031-49FF-7F0D-91D3-58D9794071A2}"/>
              </a:ext>
            </a:extLst>
          </p:cNvPr>
          <p:cNvCxnSpPr>
            <a:cxnSpLocks/>
          </p:cNvCxnSpPr>
          <p:nvPr/>
        </p:nvCxnSpPr>
        <p:spPr>
          <a:xfrm flipH="1" flipV="1">
            <a:off x="1723271" y="5034105"/>
            <a:ext cx="2232928" cy="1173633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213CBCB3-8D0B-67DB-A938-3A866EA3C028}"/>
              </a:ext>
            </a:extLst>
          </p:cNvPr>
          <p:cNvSpPr txBox="1"/>
          <p:nvPr/>
        </p:nvSpPr>
        <p:spPr>
          <a:xfrm>
            <a:off x="4131759" y="5846544"/>
            <a:ext cx="1679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Temps sur le smartphone</a:t>
            </a:r>
          </a:p>
        </p:txBody>
      </p:sp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96228523-4E24-3861-B0C3-03461099EDCF}"/>
              </a:ext>
            </a:extLst>
          </p:cNvPr>
          <p:cNvSpPr txBox="1">
            <a:spLocks/>
          </p:cNvSpPr>
          <p:nvPr/>
        </p:nvSpPr>
        <p:spPr>
          <a:xfrm>
            <a:off x="6629713" y="1690686"/>
            <a:ext cx="5432502" cy="35479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000" dirty="0"/>
              <a:t>Explications possibles:</a:t>
            </a:r>
          </a:p>
          <a:p>
            <a:r>
              <a:rPr lang="fr-FR" sz="2000" dirty="0"/>
              <a:t>Temps d’écran-&gt;mauvaises notes</a:t>
            </a:r>
          </a:p>
          <a:p>
            <a:r>
              <a:rPr lang="fr-FR" sz="2000" dirty="0"/>
              <a:t>Mauvaises notes-&gt;Temps d’écran</a:t>
            </a:r>
          </a:p>
          <a:p>
            <a:r>
              <a:rPr lang="fr-FR" sz="2000" dirty="0"/>
              <a:t>Moins de temps consacré au sport-&gt;Temps d’écran ET mauvaises notes</a:t>
            </a:r>
          </a:p>
          <a:p>
            <a:r>
              <a:rPr lang="fr-FR" sz="2000" dirty="0"/>
              <a:t>Moins de temps en famille-&gt;Temps d’écran ET mauvaises notes</a:t>
            </a:r>
          </a:p>
          <a:p>
            <a:r>
              <a:rPr lang="fr-FR" sz="2000" dirty="0"/>
              <a:t>Garçons-&gt;Temps d’écran ET mauvaises notes</a:t>
            </a:r>
          </a:p>
          <a:p>
            <a:r>
              <a:rPr lang="fr-FR" sz="2000" dirty="0"/>
              <a:t>Etc.</a:t>
            </a:r>
          </a:p>
          <a:p>
            <a:endParaRPr lang="fr-FR" sz="2000" dirty="0"/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80503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6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AA1017-11FD-677F-2407-167886C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Question !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A424EF-6DD3-CF5F-C979-EA23CF47E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96668" cy="611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Quelles explications non causales pourrait expliquer une éventuelle corrélation?</a:t>
            </a:r>
          </a:p>
        </p:txBody>
      </p:sp>
      <p:sp>
        <p:nvSpPr>
          <p:cNvPr id="6" name="Bulle narrative : rectangle à coins arrondis 5">
            <a:extLst>
              <a:ext uri="{FF2B5EF4-FFF2-40B4-BE49-F238E27FC236}">
                <a16:creationId xmlns:a16="http://schemas.microsoft.com/office/drawing/2014/main" id="{B8D506FC-5E87-559B-DE5A-E9A508976F8D}"/>
              </a:ext>
            </a:extLst>
          </p:cNvPr>
          <p:cNvSpPr/>
          <p:nvPr/>
        </p:nvSpPr>
        <p:spPr>
          <a:xfrm>
            <a:off x="976793" y="3027898"/>
            <a:ext cx="2404346" cy="1602088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La température du lac des rives de Genève est corrélée avec la profondeur. </a:t>
            </a:r>
          </a:p>
        </p:txBody>
      </p:sp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144666B0-1EE9-F0D1-B7D5-BDE7D68E162A}"/>
              </a:ext>
            </a:extLst>
          </p:cNvPr>
          <p:cNvSpPr/>
          <p:nvPr/>
        </p:nvSpPr>
        <p:spPr>
          <a:xfrm>
            <a:off x="3925667" y="3027900"/>
            <a:ext cx="2404346" cy="1602088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Plus les avions en papier sont longs, </a:t>
            </a:r>
            <a:br>
              <a:rPr lang="fr-FR" sz="1600" dirty="0"/>
            </a:br>
            <a:r>
              <a:rPr lang="fr-FR" sz="1600" dirty="0"/>
              <a:t>plus ils volent loin.</a:t>
            </a:r>
          </a:p>
        </p:txBody>
      </p:sp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8608A80B-E8C6-98EB-A016-0CABC7745BC0}"/>
              </a:ext>
            </a:extLst>
          </p:cNvPr>
          <p:cNvSpPr/>
          <p:nvPr/>
        </p:nvSpPr>
        <p:spPr>
          <a:xfrm>
            <a:off x="6935916" y="3027898"/>
            <a:ext cx="2404346" cy="1602089"/>
          </a:xfrm>
          <a:prstGeom prst="wedgeRoundRectCallout">
            <a:avLst>
              <a:gd name="adj1" fmla="val -8847"/>
              <a:gd name="adj2" fmla="val 6608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Il y a une corrélation entre le poids qu’on peut soulever et la quantité d’ambre en contact avec sa peau.</a:t>
            </a:r>
          </a:p>
        </p:txBody>
      </p:sp>
    </p:spTree>
    <p:extLst>
      <p:ext uri="{BB962C8B-B14F-4D97-AF65-F5344CB8AC3E}">
        <p14:creationId xmlns:p14="http://schemas.microsoft.com/office/powerpoint/2010/main" val="1793965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méthode expérimentale</a:t>
            </a:r>
          </a:p>
        </p:txBody>
      </p:sp>
      <p:pic>
        <p:nvPicPr>
          <p:cNvPr id="6" name="Image 5" descr="Une image contenant Graphique, noir, conception&#10;&#10;Description générée automatiquement">
            <a:extLst>
              <a:ext uri="{FF2B5EF4-FFF2-40B4-BE49-F238E27FC236}">
                <a16:creationId xmlns:a16="http://schemas.microsoft.com/office/drawing/2014/main" id="{F3293135-0282-1800-0076-2D568E06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6" y="1728920"/>
            <a:ext cx="1181531" cy="1181531"/>
          </a:xfrm>
          <a:prstGeom prst="rect">
            <a:avLst/>
          </a:prstGeom>
        </p:spPr>
      </p:pic>
      <p:pic>
        <p:nvPicPr>
          <p:cNvPr id="10" name="Image 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3BBD8-2BCC-E61C-6938-8446E3B4A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39" y="4468617"/>
            <a:ext cx="1510631" cy="1510631"/>
          </a:xfrm>
          <a:prstGeom prst="rect">
            <a:avLst/>
          </a:prstGeom>
        </p:spPr>
      </p:pic>
      <p:pic>
        <p:nvPicPr>
          <p:cNvPr id="12" name="Image 11" descr="Une image contenant capture d’écran, clipart, dessin humoristique, symbole&#10;&#10;Description générée automatiquement">
            <a:extLst>
              <a:ext uri="{FF2B5EF4-FFF2-40B4-BE49-F238E27FC236}">
                <a16:creationId xmlns:a16="http://schemas.microsoft.com/office/drawing/2014/main" id="{95350886-28CC-B745-088B-D2621C7E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17" y="1851251"/>
            <a:ext cx="1479506" cy="1479506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841EE305-0827-0D50-64BE-796A2764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27" y="4452399"/>
            <a:ext cx="1368475" cy="1368475"/>
          </a:xfrm>
          <a:prstGeom prst="rect">
            <a:avLst/>
          </a:prstGeom>
        </p:spPr>
      </p:pic>
      <p:pic>
        <p:nvPicPr>
          <p:cNvPr id="16" name="Image 15" descr="Une image contenant capture d’écran, cercle, Graphique&#10;&#10;Description générée automatiquement">
            <a:extLst>
              <a:ext uri="{FF2B5EF4-FFF2-40B4-BE49-F238E27FC236}">
                <a16:creationId xmlns:a16="http://schemas.microsoft.com/office/drawing/2014/main" id="{721DC72B-A5AB-4EE2-A50E-4899916D6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60" y="1769152"/>
            <a:ext cx="1479506" cy="1479506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D279BD23-2D0F-E3B2-23D4-545B226DB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0" y="4528177"/>
            <a:ext cx="1304437" cy="1292697"/>
          </a:xfrm>
          <a:prstGeom prst="rect">
            <a:avLst/>
          </a:prstGeom>
        </p:spPr>
      </p:pic>
      <p:pic>
        <p:nvPicPr>
          <p:cNvPr id="20" name="Image 19" descr="Une image contenant texte, Police, symbole, ligne&#10;&#10;Description générée automatiquement">
            <a:extLst>
              <a:ext uri="{FF2B5EF4-FFF2-40B4-BE49-F238E27FC236}">
                <a16:creationId xmlns:a16="http://schemas.microsoft.com/office/drawing/2014/main" id="{4010068E-3156-5ED1-96C9-5CE796AA0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534" y="1913122"/>
            <a:ext cx="1787350" cy="1191566"/>
          </a:xfrm>
          <a:prstGeom prst="rect">
            <a:avLst/>
          </a:prstGeom>
        </p:spPr>
      </p:pic>
      <p:pic>
        <p:nvPicPr>
          <p:cNvPr id="24" name="Image 23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BAC41D62-B1AD-3F9C-DB72-3E72A79C1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53" y="4452399"/>
            <a:ext cx="1674551" cy="167455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55E4F24-17AA-E81D-2A3C-8F251E2A703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931842" y="2910451"/>
            <a:ext cx="1075313" cy="155816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8E45C41-7C84-ED70-A132-8C0AAB1E36BE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V="1">
            <a:off x="2007155" y="3330757"/>
            <a:ext cx="1639715" cy="113786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DFCDCA4-A51C-C969-1896-C56CEC274A35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646870" y="3330757"/>
            <a:ext cx="1385995" cy="1121642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FE560E4-2FFF-5AC2-E629-4E0E01559941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V="1">
            <a:off x="5032865" y="3248658"/>
            <a:ext cx="1648648" cy="120374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F8AA4F4-386D-D007-5A29-E7C6E5660FF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681513" y="3248658"/>
            <a:ext cx="1617326" cy="127951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7B6E4C7-B08A-F7E7-F0F5-B94DA6BF18B2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8298839" y="3104688"/>
            <a:ext cx="1262370" cy="142348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2486CCF-B9CB-5F78-8FAB-D44C3ED9ECDB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9561209" y="3104688"/>
            <a:ext cx="1455020" cy="134771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A2D14AA-8561-CA2A-9199-B166FFC71F6C}"/>
              </a:ext>
            </a:extLst>
          </p:cNvPr>
          <p:cNvSpPr txBox="1"/>
          <p:nvPr/>
        </p:nvSpPr>
        <p:spPr>
          <a:xfrm>
            <a:off x="412788" y="1399820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17EE95-6112-0309-06EE-532B96BA3CBB}"/>
              </a:ext>
            </a:extLst>
          </p:cNvPr>
          <p:cNvSpPr txBox="1"/>
          <p:nvPr/>
        </p:nvSpPr>
        <p:spPr>
          <a:xfrm>
            <a:off x="1076898" y="5820874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Etat de la science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61B93C-FD15-185D-D9F2-CD5C1C079156}"/>
              </a:ext>
            </a:extLst>
          </p:cNvPr>
          <p:cNvSpPr txBox="1"/>
          <p:nvPr/>
        </p:nvSpPr>
        <p:spPr>
          <a:xfrm>
            <a:off x="3008410" y="139982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Hypothèse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5867054-38F9-F3C8-5AF0-76557FF1A333}"/>
              </a:ext>
            </a:extLst>
          </p:cNvPr>
          <p:cNvSpPr txBox="1"/>
          <p:nvPr/>
        </p:nvSpPr>
        <p:spPr>
          <a:xfrm>
            <a:off x="3908458" y="5824417"/>
            <a:ext cx="24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d’une expérience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A31D015-0A59-6210-D7A1-B102F0E01F70}"/>
              </a:ext>
            </a:extLst>
          </p:cNvPr>
          <p:cNvSpPr txBox="1"/>
          <p:nvPr/>
        </p:nvSpPr>
        <p:spPr>
          <a:xfrm>
            <a:off x="5941760" y="139982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EB6004B-8579-4507-AEB7-05BF12C05AB8}"/>
              </a:ext>
            </a:extLst>
          </p:cNvPr>
          <p:cNvSpPr txBox="1"/>
          <p:nvPr/>
        </p:nvSpPr>
        <p:spPr>
          <a:xfrm>
            <a:off x="7312361" y="5820874"/>
            <a:ext cx="214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Analyse des résultats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B77667D-B9E6-1204-BBE9-133CFB53FEEC}"/>
              </a:ext>
            </a:extLst>
          </p:cNvPr>
          <p:cNvSpPr txBox="1"/>
          <p:nvPr/>
        </p:nvSpPr>
        <p:spPr>
          <a:xfrm>
            <a:off x="8895949" y="139982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683CB02-7161-A922-BF3B-8DFE7D350D30}"/>
              </a:ext>
            </a:extLst>
          </p:cNvPr>
          <p:cNvSpPr txBox="1"/>
          <p:nvPr/>
        </p:nvSpPr>
        <p:spPr>
          <a:xfrm>
            <a:off x="10378094" y="5820874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Communication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077DBA-1E65-DA2C-879C-D47310D5BEBB}"/>
              </a:ext>
            </a:extLst>
          </p:cNvPr>
          <p:cNvSpPr/>
          <p:nvPr/>
        </p:nvSpPr>
        <p:spPr>
          <a:xfrm>
            <a:off x="7018603" y="4136829"/>
            <a:ext cx="2546402" cy="2327826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20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33333E-6 L 0.10703 -0.41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2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F35F3-4776-5040-00C3-BE4C2CA50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Conclusion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7C6A88-F6CB-FF9C-13B1-86D9ECE1BB7B}"/>
              </a:ext>
            </a:extLst>
          </p:cNvPr>
          <p:cNvSpPr/>
          <p:nvPr/>
        </p:nvSpPr>
        <p:spPr>
          <a:xfrm>
            <a:off x="8393186" y="193966"/>
            <a:ext cx="3540155" cy="12709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Dans le cadre de votre travail, il n’est pas possible d’obtenir un résultat « scientifique ».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737B4F6-30DD-A916-67AF-414294E4B68E}"/>
              </a:ext>
            </a:extLst>
          </p:cNvPr>
          <p:cNvSpPr/>
          <p:nvPr/>
        </p:nvSpPr>
        <p:spPr>
          <a:xfrm>
            <a:off x="1500631" y="2104834"/>
            <a:ext cx="2736437" cy="1462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Prudence</a:t>
            </a:r>
          </a:p>
          <a:p>
            <a:pPr algn="ctr"/>
            <a:r>
              <a:rPr lang="fr-FR" dirty="0"/>
              <a:t>(surtout si on ému)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80EF2A3-8E3C-181A-1653-319C084D1F18}"/>
              </a:ext>
            </a:extLst>
          </p:cNvPr>
          <p:cNvSpPr/>
          <p:nvPr/>
        </p:nvSpPr>
        <p:spPr>
          <a:xfrm>
            <a:off x="1500631" y="4077326"/>
            <a:ext cx="2736437" cy="1462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Corrélation n’est pas causalité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05475D6-1703-7123-7A31-F6E114B4F8F7}"/>
              </a:ext>
            </a:extLst>
          </p:cNvPr>
          <p:cNvSpPr/>
          <p:nvPr/>
        </p:nvSpPr>
        <p:spPr>
          <a:xfrm>
            <a:off x="4892619" y="2104158"/>
            <a:ext cx="2736437" cy="1462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Selon la qualité du protocole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A82C6E04-8AC2-532D-07D6-1ECFE634DAF5}"/>
              </a:ext>
            </a:extLst>
          </p:cNvPr>
          <p:cNvSpPr/>
          <p:nvPr/>
        </p:nvSpPr>
        <p:spPr>
          <a:xfrm>
            <a:off x="8227442" y="4108549"/>
            <a:ext cx="2736437" cy="1462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Réplication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22A4E889-88AC-1074-9EE2-446C0E8C0B47}"/>
              </a:ext>
            </a:extLst>
          </p:cNvPr>
          <p:cNvSpPr/>
          <p:nvPr/>
        </p:nvSpPr>
        <p:spPr>
          <a:xfrm>
            <a:off x="8227442" y="2102541"/>
            <a:ext cx="2736437" cy="1462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Biais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C07B4B9-7E0B-C324-BD4F-633BCD753E30}"/>
              </a:ext>
            </a:extLst>
          </p:cNvPr>
          <p:cNvSpPr/>
          <p:nvPr/>
        </p:nvSpPr>
        <p:spPr>
          <a:xfrm>
            <a:off x="4892618" y="4077326"/>
            <a:ext cx="2736437" cy="14626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Plus l’affirmation est extraordinaire,</a:t>
            </a:r>
          </a:p>
          <a:p>
            <a:pPr algn="ctr"/>
            <a:r>
              <a:rPr lang="fr-FR" dirty="0"/>
              <a:t>Plus les preuves doivent être extraordinaires</a:t>
            </a:r>
          </a:p>
        </p:txBody>
      </p:sp>
    </p:spTree>
    <p:extLst>
      <p:ext uri="{BB962C8B-B14F-4D97-AF65-F5344CB8AC3E}">
        <p14:creationId xmlns:p14="http://schemas.microsoft.com/office/powerpoint/2010/main" val="231208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3ABD71-884C-89FA-AFBF-B4C5B76B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chemeClr val="accent2">
                    <a:lumMod val="75000"/>
                  </a:schemeClr>
                </a:solidFill>
              </a:rPr>
              <a:t>Réplication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CCD87F-EDD5-F243-1029-0752F8E48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766" y="3541214"/>
            <a:ext cx="7378337" cy="1718761"/>
          </a:xfrm>
        </p:spPr>
        <p:txBody>
          <a:bodyPr/>
          <a:lstStyle/>
          <a:p>
            <a:r>
              <a:rPr lang="fr-FR" dirty="0"/>
              <a:t>Théorie=&gt;Observation . Mais pas l’inverse.</a:t>
            </a:r>
          </a:p>
          <a:p>
            <a:r>
              <a:rPr lang="fr-FR" dirty="0"/>
              <a:t>Une « étude » positive alimente la théorie.</a:t>
            </a:r>
          </a:p>
          <a:p>
            <a:r>
              <a:rPr lang="fr-FR" dirty="0"/>
              <a:t>Modifier les paramètres</a:t>
            </a:r>
          </a:p>
        </p:txBody>
      </p:sp>
      <p:pic>
        <p:nvPicPr>
          <p:cNvPr id="4" name="Image 3" descr="Une image contenant nourriture, Confiture de fruits, Aliments en conserve, Conteneurs de stockage alimentaire&#10;&#10;Description générée automatiquement">
            <a:extLst>
              <a:ext uri="{FF2B5EF4-FFF2-40B4-BE49-F238E27FC236}">
                <a16:creationId xmlns:a16="http://schemas.microsoft.com/office/drawing/2014/main" id="{1066E805-0336-780A-3586-47F0D961C5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660" y="870221"/>
            <a:ext cx="2892093" cy="2169069"/>
          </a:xfrm>
          <a:prstGeom prst="rect">
            <a:avLst/>
          </a:prstGeom>
        </p:spPr>
      </p:pic>
      <p:pic>
        <p:nvPicPr>
          <p:cNvPr id="6" name="Image 5" descr="Une image contenant Visage humain, croquis, dessin, texte&#10;&#10;Description générée automatiquement">
            <a:extLst>
              <a:ext uri="{FF2B5EF4-FFF2-40B4-BE49-F238E27FC236}">
                <a16:creationId xmlns:a16="http://schemas.microsoft.com/office/drawing/2014/main" id="{2F56C451-234E-4C87-639F-8553A06CF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660" y="3224663"/>
            <a:ext cx="2892093" cy="2069476"/>
          </a:xfrm>
          <a:prstGeom prst="rect">
            <a:avLst/>
          </a:prstGeom>
        </p:spPr>
      </p:pic>
      <p:pic>
        <p:nvPicPr>
          <p:cNvPr id="8" name="Image 7" descr="Une image contenant Artefact, bronze, pièce, devise&#10;&#10;Description générée automatiquement">
            <a:extLst>
              <a:ext uri="{FF2B5EF4-FFF2-40B4-BE49-F238E27FC236}">
                <a16:creationId xmlns:a16="http://schemas.microsoft.com/office/drawing/2014/main" id="{EB09662F-2E5D-615F-0DEB-8DF1DF5EE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66" y="2322059"/>
            <a:ext cx="1028700" cy="1028700"/>
          </a:xfrm>
          <a:prstGeom prst="rect">
            <a:avLst/>
          </a:prstGeom>
        </p:spPr>
      </p:pic>
      <p:pic>
        <p:nvPicPr>
          <p:cNvPr id="10" name="Image 9" descr="Une image contenant Artefact, bronze, pièce, devise&#10;&#10;Description générée automatiquement">
            <a:extLst>
              <a:ext uri="{FF2B5EF4-FFF2-40B4-BE49-F238E27FC236}">
                <a16:creationId xmlns:a16="http://schemas.microsoft.com/office/drawing/2014/main" id="{1531CD3E-9652-6899-30FB-EC51EE22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132" y="2322059"/>
            <a:ext cx="1028700" cy="1028700"/>
          </a:xfrm>
          <a:prstGeom prst="rect">
            <a:avLst/>
          </a:prstGeom>
        </p:spPr>
      </p:pic>
      <p:pic>
        <p:nvPicPr>
          <p:cNvPr id="12" name="Image 11" descr="Une image contenant Artefact, bronze, pièce, devise&#10;&#10;Description générée automatiquement">
            <a:extLst>
              <a:ext uri="{FF2B5EF4-FFF2-40B4-BE49-F238E27FC236}">
                <a16:creationId xmlns:a16="http://schemas.microsoft.com/office/drawing/2014/main" id="{3ACDCFA9-A4AE-82B4-CBD1-45A9AB170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498" y="2322059"/>
            <a:ext cx="1028700" cy="10287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576BDC-5935-7156-A39B-4FEB37C9C0E5}"/>
              </a:ext>
            </a:extLst>
          </p:cNvPr>
          <p:cNvSpPr txBox="1"/>
          <p:nvPr/>
        </p:nvSpPr>
        <p:spPr>
          <a:xfrm>
            <a:off x="4619897" y="2627028"/>
            <a:ext cx="15457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=&gt; Truquée ? </a:t>
            </a:r>
          </a:p>
        </p:txBody>
      </p:sp>
    </p:spTree>
    <p:extLst>
      <p:ext uri="{BB962C8B-B14F-4D97-AF65-F5344CB8AC3E}">
        <p14:creationId xmlns:p14="http://schemas.microsoft.com/office/powerpoint/2010/main" val="18125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méthode expérimentale</a:t>
            </a:r>
          </a:p>
        </p:txBody>
      </p:sp>
      <p:pic>
        <p:nvPicPr>
          <p:cNvPr id="6" name="Image 5" descr="Une image contenant Graphique, noir, conception&#10;&#10;Description générée automatiquement">
            <a:extLst>
              <a:ext uri="{FF2B5EF4-FFF2-40B4-BE49-F238E27FC236}">
                <a16:creationId xmlns:a16="http://schemas.microsoft.com/office/drawing/2014/main" id="{F3293135-0282-1800-0076-2D568E06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6" y="1728920"/>
            <a:ext cx="1181531" cy="1181531"/>
          </a:xfrm>
          <a:prstGeom prst="rect">
            <a:avLst/>
          </a:prstGeom>
        </p:spPr>
      </p:pic>
      <p:pic>
        <p:nvPicPr>
          <p:cNvPr id="10" name="Image 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3BBD8-2BCC-E61C-6938-8446E3B4A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39" y="4468617"/>
            <a:ext cx="1510631" cy="1510631"/>
          </a:xfrm>
          <a:prstGeom prst="rect">
            <a:avLst/>
          </a:prstGeom>
        </p:spPr>
      </p:pic>
      <p:pic>
        <p:nvPicPr>
          <p:cNvPr id="12" name="Image 11" descr="Une image contenant capture d’écran, clipart, dessin humoristique, symbole&#10;&#10;Description générée automatiquement">
            <a:extLst>
              <a:ext uri="{FF2B5EF4-FFF2-40B4-BE49-F238E27FC236}">
                <a16:creationId xmlns:a16="http://schemas.microsoft.com/office/drawing/2014/main" id="{95350886-28CC-B745-088B-D2621C7E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17" y="1851251"/>
            <a:ext cx="1479506" cy="1479506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841EE305-0827-0D50-64BE-796A2764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27" y="4452399"/>
            <a:ext cx="1368475" cy="1368475"/>
          </a:xfrm>
          <a:prstGeom prst="rect">
            <a:avLst/>
          </a:prstGeom>
        </p:spPr>
      </p:pic>
      <p:pic>
        <p:nvPicPr>
          <p:cNvPr id="16" name="Image 15" descr="Une image contenant capture d’écran, cercle, Graphique&#10;&#10;Description générée automatiquement">
            <a:extLst>
              <a:ext uri="{FF2B5EF4-FFF2-40B4-BE49-F238E27FC236}">
                <a16:creationId xmlns:a16="http://schemas.microsoft.com/office/drawing/2014/main" id="{721DC72B-A5AB-4EE2-A50E-4899916D6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60" y="1769152"/>
            <a:ext cx="1479506" cy="1479506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D279BD23-2D0F-E3B2-23D4-545B226DB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0" y="4528177"/>
            <a:ext cx="1304437" cy="1292697"/>
          </a:xfrm>
          <a:prstGeom prst="rect">
            <a:avLst/>
          </a:prstGeom>
        </p:spPr>
      </p:pic>
      <p:pic>
        <p:nvPicPr>
          <p:cNvPr id="20" name="Image 19" descr="Une image contenant texte, Police, symbole, ligne&#10;&#10;Description générée automatiquement">
            <a:extLst>
              <a:ext uri="{FF2B5EF4-FFF2-40B4-BE49-F238E27FC236}">
                <a16:creationId xmlns:a16="http://schemas.microsoft.com/office/drawing/2014/main" id="{4010068E-3156-5ED1-96C9-5CE796AA0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534" y="1913122"/>
            <a:ext cx="1787350" cy="1191566"/>
          </a:xfrm>
          <a:prstGeom prst="rect">
            <a:avLst/>
          </a:prstGeom>
        </p:spPr>
      </p:pic>
      <p:pic>
        <p:nvPicPr>
          <p:cNvPr id="24" name="Image 23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BAC41D62-B1AD-3F9C-DB72-3E72A79C1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53" y="4452399"/>
            <a:ext cx="1674551" cy="167455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55E4F24-17AA-E81D-2A3C-8F251E2A703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931842" y="2910451"/>
            <a:ext cx="1075313" cy="155816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8E45C41-7C84-ED70-A132-8C0AAB1E36BE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V="1">
            <a:off x="2007155" y="3330757"/>
            <a:ext cx="1639715" cy="113786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DFCDCA4-A51C-C969-1896-C56CEC274A35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646870" y="3330757"/>
            <a:ext cx="1385995" cy="1121642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FE560E4-2FFF-5AC2-E629-4E0E01559941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V="1">
            <a:off x="5032865" y="3248658"/>
            <a:ext cx="1648648" cy="120374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F8AA4F4-386D-D007-5A29-E7C6E5660FF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681513" y="3248658"/>
            <a:ext cx="1617326" cy="127951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7B6E4C7-B08A-F7E7-F0F5-B94DA6BF18B2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8298839" y="3104688"/>
            <a:ext cx="1262370" cy="142348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2486CCF-B9CB-5F78-8FAB-D44C3ED9ECDB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9561209" y="3104688"/>
            <a:ext cx="1455020" cy="134771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A2D14AA-8561-CA2A-9199-B166FFC71F6C}"/>
              </a:ext>
            </a:extLst>
          </p:cNvPr>
          <p:cNvSpPr txBox="1"/>
          <p:nvPr/>
        </p:nvSpPr>
        <p:spPr>
          <a:xfrm>
            <a:off x="412788" y="1399820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17EE95-6112-0309-06EE-532B96BA3CBB}"/>
              </a:ext>
            </a:extLst>
          </p:cNvPr>
          <p:cNvSpPr txBox="1"/>
          <p:nvPr/>
        </p:nvSpPr>
        <p:spPr>
          <a:xfrm>
            <a:off x="1076898" y="5820874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Etat de la science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61B93C-FD15-185D-D9F2-CD5C1C079156}"/>
              </a:ext>
            </a:extLst>
          </p:cNvPr>
          <p:cNvSpPr txBox="1"/>
          <p:nvPr/>
        </p:nvSpPr>
        <p:spPr>
          <a:xfrm>
            <a:off x="3008410" y="139982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Hypothèse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5867054-38F9-F3C8-5AF0-76557FF1A333}"/>
              </a:ext>
            </a:extLst>
          </p:cNvPr>
          <p:cNvSpPr txBox="1"/>
          <p:nvPr/>
        </p:nvSpPr>
        <p:spPr>
          <a:xfrm>
            <a:off x="3908458" y="5824417"/>
            <a:ext cx="24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d’une expérience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A31D015-0A59-6210-D7A1-B102F0E01F70}"/>
              </a:ext>
            </a:extLst>
          </p:cNvPr>
          <p:cNvSpPr txBox="1"/>
          <p:nvPr/>
        </p:nvSpPr>
        <p:spPr>
          <a:xfrm>
            <a:off x="5941760" y="139982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EB6004B-8579-4507-AEB7-05BF12C05AB8}"/>
              </a:ext>
            </a:extLst>
          </p:cNvPr>
          <p:cNvSpPr txBox="1"/>
          <p:nvPr/>
        </p:nvSpPr>
        <p:spPr>
          <a:xfrm>
            <a:off x="7312361" y="5820874"/>
            <a:ext cx="214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Analyse des résultats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B77667D-B9E6-1204-BBE9-133CFB53FEEC}"/>
              </a:ext>
            </a:extLst>
          </p:cNvPr>
          <p:cNvSpPr txBox="1"/>
          <p:nvPr/>
        </p:nvSpPr>
        <p:spPr>
          <a:xfrm>
            <a:off x="8895949" y="139982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683CB02-7161-A922-BF3B-8DFE7D350D30}"/>
              </a:ext>
            </a:extLst>
          </p:cNvPr>
          <p:cNvSpPr txBox="1"/>
          <p:nvPr/>
        </p:nvSpPr>
        <p:spPr>
          <a:xfrm>
            <a:off x="10378094" y="5820874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Communication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023DB8-9B45-75A4-5D36-2C4377DF7FEA}"/>
              </a:ext>
            </a:extLst>
          </p:cNvPr>
          <p:cNvSpPr/>
          <p:nvPr/>
        </p:nvSpPr>
        <p:spPr>
          <a:xfrm>
            <a:off x="8298838" y="1256538"/>
            <a:ext cx="2546402" cy="2327826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87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7.40741E-7 L 0.12135 0.397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68" y="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5DF4A2-F097-DC87-F551-828DED533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Communication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61D3093-B31C-33B5-0CB0-42A740C7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65" y="3398522"/>
            <a:ext cx="5185095" cy="2675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Contenu</a:t>
            </a:r>
          </a:p>
          <a:p>
            <a:r>
              <a:rPr lang="fr-FR" dirty="0"/>
              <a:t>Protocole et limites</a:t>
            </a:r>
          </a:p>
          <a:p>
            <a:r>
              <a:rPr lang="fr-FR" dirty="0"/>
              <a:t>Honnêteté</a:t>
            </a:r>
          </a:p>
          <a:p>
            <a:r>
              <a:rPr lang="fr-FR" dirty="0"/>
              <a:t>Résultats négatifs intéressants!</a:t>
            </a:r>
          </a:p>
          <a:p>
            <a:r>
              <a:rPr lang="fr-FR" dirty="0"/>
              <a:t>Perspectives, prolongement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F359B65-AB6F-3C51-299F-900A22BA003F}"/>
              </a:ext>
            </a:extLst>
          </p:cNvPr>
          <p:cNvSpPr txBox="1">
            <a:spLocks/>
          </p:cNvSpPr>
          <p:nvPr/>
        </p:nvSpPr>
        <p:spPr>
          <a:xfrm>
            <a:off x="6812559" y="3429000"/>
            <a:ext cx="4866314" cy="242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/>
              <a:t>Forme</a:t>
            </a:r>
          </a:p>
          <a:p>
            <a:r>
              <a:rPr lang="fr-FR" dirty="0"/>
              <a:t>Article scientifique (en anglais)</a:t>
            </a:r>
          </a:p>
          <a:p>
            <a:r>
              <a:rPr lang="fr-FR" dirty="0"/>
              <a:t>Conférences</a:t>
            </a:r>
          </a:p>
          <a:p>
            <a:r>
              <a:rPr lang="fr-FR" dirty="0"/>
              <a:t>Poster et présentations</a:t>
            </a:r>
          </a:p>
        </p:txBody>
      </p:sp>
      <p:pic>
        <p:nvPicPr>
          <p:cNvPr id="8" name="Image 7" descr="Une image contenant nourriture, Confiture de fruits, Aliments en conserve, Conteneurs de stockage alimentaire&#10;&#10;Description générée automatiquement">
            <a:extLst>
              <a:ext uri="{FF2B5EF4-FFF2-40B4-BE49-F238E27FC236}">
                <a16:creationId xmlns:a16="http://schemas.microsoft.com/office/drawing/2014/main" id="{105F75DB-70A7-9046-24E7-6E80262E4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555" y="4815841"/>
            <a:ext cx="947445" cy="710584"/>
          </a:xfrm>
          <a:prstGeom prst="rect">
            <a:avLst/>
          </a:prstGeom>
        </p:spPr>
      </p:pic>
      <p:pic>
        <p:nvPicPr>
          <p:cNvPr id="12" name="Image 11" descr="Une image contenant dessin, croquis, illustration, clipart&#10;&#10;Description générée automatiquement">
            <a:extLst>
              <a:ext uri="{FF2B5EF4-FFF2-40B4-BE49-F238E27FC236}">
                <a16:creationId xmlns:a16="http://schemas.microsoft.com/office/drawing/2014/main" id="{13AC4EB7-ED4F-3838-E03B-1AC4E55E0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518" y="146807"/>
            <a:ext cx="5551215" cy="291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7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A15E3-BA62-2A4A-862C-257487C7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Communication: graphiques</a:t>
            </a:r>
            <a:endParaRPr lang="fr-FR" dirty="0"/>
          </a:p>
        </p:txBody>
      </p:sp>
      <p:pic>
        <p:nvPicPr>
          <p:cNvPr id="4" name="Image 3" descr="Une image contenant texte, capture d’écran, Police, ligne&#10;&#10;Description générée automatiquement">
            <a:extLst>
              <a:ext uri="{FF2B5EF4-FFF2-40B4-BE49-F238E27FC236}">
                <a16:creationId xmlns:a16="http://schemas.microsoft.com/office/drawing/2014/main" id="{0EE86467-8040-E776-6F04-E5FBC13070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0863"/>
            <a:ext cx="2438824" cy="2783440"/>
          </a:xfrm>
          <a:prstGeom prst="rect">
            <a:avLst/>
          </a:prstGeom>
        </p:spPr>
      </p:pic>
      <p:pic>
        <p:nvPicPr>
          <p:cNvPr id="7" name="Image 6" descr="Une image contenant texte, capture d’écran, Police, ligne&#10;&#10;Description générée automatiquement">
            <a:extLst>
              <a:ext uri="{FF2B5EF4-FFF2-40B4-BE49-F238E27FC236}">
                <a16:creationId xmlns:a16="http://schemas.microsoft.com/office/drawing/2014/main" id="{CDF51467-67CC-6CCB-3AEF-5B708F14C2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648" y="1423638"/>
            <a:ext cx="1270757" cy="5000625"/>
          </a:xfrm>
          <a:prstGeom prst="rect">
            <a:avLst/>
          </a:prstGeom>
        </p:spPr>
      </p:pic>
      <p:pic>
        <p:nvPicPr>
          <p:cNvPr id="9" name="Image 8" descr="Une image contenant texte, capture d’écran, Tracé, ligne&#10;&#10;Description générée automatiquement">
            <a:extLst>
              <a:ext uri="{FF2B5EF4-FFF2-40B4-BE49-F238E27FC236}">
                <a16:creationId xmlns:a16="http://schemas.microsoft.com/office/drawing/2014/main" id="{DA7A7398-4474-E3C7-4654-618E58773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638" y="2516034"/>
            <a:ext cx="4182162" cy="253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A15E3-BA62-2A4A-862C-257487C7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Communication: graphiques</a:t>
            </a:r>
            <a:endParaRPr lang="fr-FR" dirty="0"/>
          </a:p>
        </p:txBody>
      </p:sp>
      <p:pic>
        <p:nvPicPr>
          <p:cNvPr id="5" name="Image 4" descr="Une image contenant texte, capture d’écran, cercle, diagramme&#10;&#10;Description générée automatiquement">
            <a:extLst>
              <a:ext uri="{FF2B5EF4-FFF2-40B4-BE49-F238E27FC236}">
                <a16:creationId xmlns:a16="http://schemas.microsoft.com/office/drawing/2014/main" id="{AD602720-752E-5D67-7953-D230A98D81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10"/>
          <a:stretch/>
        </p:blipFill>
        <p:spPr>
          <a:xfrm>
            <a:off x="1239321" y="1923214"/>
            <a:ext cx="4327368" cy="381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B49BC6F-5423-E82E-5AC4-3D65210C8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867" y="1442087"/>
            <a:ext cx="3248275" cy="218132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EB2475-5967-7EBA-7CD0-22489B75E0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8933" y="4295127"/>
            <a:ext cx="2924939" cy="18033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B8650D6-4559-E548-CFF2-D02026AD17DF}"/>
              </a:ext>
            </a:extLst>
          </p:cNvPr>
          <p:cNvCxnSpPr/>
          <p:nvPr/>
        </p:nvCxnSpPr>
        <p:spPr>
          <a:xfrm flipV="1">
            <a:off x="7355344" y="1204332"/>
            <a:ext cx="2649530" cy="497790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1A9F23B-F806-D14A-2834-A61D70F29648}"/>
              </a:ext>
            </a:extLst>
          </p:cNvPr>
          <p:cNvCxnSpPr>
            <a:cxnSpLocks/>
          </p:cNvCxnSpPr>
          <p:nvPr/>
        </p:nvCxnSpPr>
        <p:spPr>
          <a:xfrm flipH="1" flipV="1">
            <a:off x="8064562" y="1027906"/>
            <a:ext cx="2229670" cy="51186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72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4A15E3-BA62-2A4A-862C-257487C7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Communication: relecture par les pairs</a:t>
            </a:r>
            <a:endParaRPr lang="fr-FR" dirty="0"/>
          </a:p>
        </p:txBody>
      </p:sp>
      <p:pic>
        <p:nvPicPr>
          <p:cNvPr id="7" name="Image 6" descr="Une image contenant habits, personne, meubles, chaussures&#10;&#10;Description générée automatiquement">
            <a:extLst>
              <a:ext uri="{FF2B5EF4-FFF2-40B4-BE49-F238E27FC236}">
                <a16:creationId xmlns:a16="http://schemas.microsoft.com/office/drawing/2014/main" id="{6041B151-68FE-6723-3B43-E769CFF3E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1" y="2008566"/>
            <a:ext cx="5059080" cy="284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7809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8E3BE1-2D35-A297-E812-F24381FB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 méthode expérimentale</a:t>
            </a:r>
          </a:p>
        </p:txBody>
      </p:sp>
      <p:pic>
        <p:nvPicPr>
          <p:cNvPr id="6" name="Image 5" descr="Une image contenant Graphique, noir, conception&#10;&#10;Description générée automatiquement">
            <a:extLst>
              <a:ext uri="{FF2B5EF4-FFF2-40B4-BE49-F238E27FC236}">
                <a16:creationId xmlns:a16="http://schemas.microsoft.com/office/drawing/2014/main" id="{F3293135-0282-1800-0076-2D568E0603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6" y="1728920"/>
            <a:ext cx="1181531" cy="1181531"/>
          </a:xfrm>
          <a:prstGeom prst="rect">
            <a:avLst/>
          </a:prstGeom>
        </p:spPr>
      </p:pic>
      <p:pic>
        <p:nvPicPr>
          <p:cNvPr id="10" name="Image 9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4143BBD8-2BCC-E61C-6938-8446E3B4A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839" y="4468617"/>
            <a:ext cx="1510631" cy="1510631"/>
          </a:xfrm>
          <a:prstGeom prst="rect">
            <a:avLst/>
          </a:prstGeom>
        </p:spPr>
      </p:pic>
      <p:pic>
        <p:nvPicPr>
          <p:cNvPr id="12" name="Image 11" descr="Une image contenant capture d’écran, clipart, dessin humoristique, symbole&#10;&#10;Description générée automatiquement">
            <a:extLst>
              <a:ext uri="{FF2B5EF4-FFF2-40B4-BE49-F238E27FC236}">
                <a16:creationId xmlns:a16="http://schemas.microsoft.com/office/drawing/2014/main" id="{95350886-28CC-B745-088B-D2621C7E2D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17" y="1851251"/>
            <a:ext cx="1479506" cy="1479506"/>
          </a:xfrm>
          <a:prstGeom prst="rect">
            <a:avLst/>
          </a:prstGeom>
        </p:spPr>
      </p:pic>
      <p:pic>
        <p:nvPicPr>
          <p:cNvPr id="14" name="Image 13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841EE305-0827-0D50-64BE-796A2764F1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27" y="4452399"/>
            <a:ext cx="1368475" cy="1368475"/>
          </a:xfrm>
          <a:prstGeom prst="rect">
            <a:avLst/>
          </a:prstGeom>
        </p:spPr>
      </p:pic>
      <p:pic>
        <p:nvPicPr>
          <p:cNvPr id="16" name="Image 15" descr="Une image contenant capture d’écran, cercle, Graphique&#10;&#10;Description générée automatiquement">
            <a:extLst>
              <a:ext uri="{FF2B5EF4-FFF2-40B4-BE49-F238E27FC236}">
                <a16:creationId xmlns:a16="http://schemas.microsoft.com/office/drawing/2014/main" id="{721DC72B-A5AB-4EE2-A50E-4899916D62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60" y="1794129"/>
            <a:ext cx="1479506" cy="1479506"/>
          </a:xfrm>
          <a:prstGeom prst="rect">
            <a:avLst/>
          </a:prstGeom>
        </p:spPr>
      </p:pic>
      <p:pic>
        <p:nvPicPr>
          <p:cNvPr id="18" name="Image 17" descr="Une image contenant texte, capture d’écran, diagramme, Tracé&#10;&#10;Description générée automatiquement">
            <a:extLst>
              <a:ext uri="{FF2B5EF4-FFF2-40B4-BE49-F238E27FC236}">
                <a16:creationId xmlns:a16="http://schemas.microsoft.com/office/drawing/2014/main" id="{D279BD23-2D0F-E3B2-23D4-545B226DB1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620" y="4528177"/>
            <a:ext cx="1304437" cy="1292697"/>
          </a:xfrm>
          <a:prstGeom prst="rect">
            <a:avLst/>
          </a:prstGeom>
        </p:spPr>
      </p:pic>
      <p:pic>
        <p:nvPicPr>
          <p:cNvPr id="20" name="Image 19" descr="Une image contenant texte, Police, symbole, ligne&#10;&#10;Description générée automatiquement">
            <a:extLst>
              <a:ext uri="{FF2B5EF4-FFF2-40B4-BE49-F238E27FC236}">
                <a16:creationId xmlns:a16="http://schemas.microsoft.com/office/drawing/2014/main" id="{4010068E-3156-5ED1-96C9-5CE796AA0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534" y="1913122"/>
            <a:ext cx="1787350" cy="1191566"/>
          </a:xfrm>
          <a:prstGeom prst="rect">
            <a:avLst/>
          </a:prstGeom>
        </p:spPr>
      </p:pic>
      <p:pic>
        <p:nvPicPr>
          <p:cNvPr id="24" name="Image 23" descr="Une image contenant Graphique, symbole, conception&#10;&#10;Description générée automatiquement">
            <a:extLst>
              <a:ext uri="{FF2B5EF4-FFF2-40B4-BE49-F238E27FC236}">
                <a16:creationId xmlns:a16="http://schemas.microsoft.com/office/drawing/2014/main" id="{BAC41D62-B1AD-3F9C-DB72-3E72A79C1A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953" y="4452399"/>
            <a:ext cx="1674551" cy="1674551"/>
          </a:xfrm>
          <a:prstGeom prst="rect">
            <a:avLst/>
          </a:prstGeom>
        </p:spPr>
      </p:pic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55E4F24-17AA-E81D-2A3C-8F251E2A7031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931842" y="2910451"/>
            <a:ext cx="1075313" cy="1558166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68E45C41-7C84-ED70-A132-8C0AAB1E36BE}"/>
              </a:ext>
            </a:extLst>
          </p:cNvPr>
          <p:cNvCxnSpPr>
            <a:cxnSpLocks/>
            <a:stCxn id="10" idx="0"/>
            <a:endCxn id="12" idx="2"/>
          </p:cNvCxnSpPr>
          <p:nvPr/>
        </p:nvCxnSpPr>
        <p:spPr>
          <a:xfrm flipV="1">
            <a:off x="2007155" y="3330757"/>
            <a:ext cx="1639715" cy="1137860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0DFCDCA4-A51C-C969-1896-C56CEC274A35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3646870" y="3330757"/>
            <a:ext cx="1385995" cy="1121642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1FE560E4-2FFF-5AC2-E629-4E0E01559941}"/>
              </a:ext>
            </a:extLst>
          </p:cNvPr>
          <p:cNvCxnSpPr>
            <a:cxnSpLocks/>
            <a:stCxn id="14" idx="0"/>
            <a:endCxn id="16" idx="2"/>
          </p:cNvCxnSpPr>
          <p:nvPr/>
        </p:nvCxnSpPr>
        <p:spPr>
          <a:xfrm flipV="1">
            <a:off x="5032865" y="3273635"/>
            <a:ext cx="1648648" cy="1178764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AF8AA4F4-386D-D007-5A29-E7C6E5660FF4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6681513" y="3273635"/>
            <a:ext cx="1617326" cy="1254542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37B6E4C7-B08A-F7E7-F0F5-B94DA6BF18B2}"/>
              </a:ext>
            </a:extLst>
          </p:cNvPr>
          <p:cNvCxnSpPr>
            <a:cxnSpLocks/>
            <a:stCxn id="18" idx="0"/>
            <a:endCxn id="20" idx="2"/>
          </p:cNvCxnSpPr>
          <p:nvPr/>
        </p:nvCxnSpPr>
        <p:spPr>
          <a:xfrm flipV="1">
            <a:off x="8298839" y="3104688"/>
            <a:ext cx="1262370" cy="1423489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92486CCF-B9CB-5F78-8FAB-D44C3ED9ECDB}"/>
              </a:ext>
            </a:extLst>
          </p:cNvPr>
          <p:cNvCxnSpPr>
            <a:cxnSpLocks/>
            <a:stCxn id="20" idx="2"/>
            <a:endCxn id="24" idx="0"/>
          </p:cNvCxnSpPr>
          <p:nvPr/>
        </p:nvCxnSpPr>
        <p:spPr>
          <a:xfrm>
            <a:off x="9561209" y="3104688"/>
            <a:ext cx="1455020" cy="1347711"/>
          </a:xfrm>
          <a:prstGeom prst="straightConnector1">
            <a:avLst/>
          </a:prstGeom>
          <a:ln w="254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CA2D14AA-8561-CA2A-9199-B166FFC71F6C}"/>
              </a:ext>
            </a:extLst>
          </p:cNvPr>
          <p:cNvSpPr txBox="1"/>
          <p:nvPr/>
        </p:nvSpPr>
        <p:spPr>
          <a:xfrm>
            <a:off x="412788" y="1399820"/>
            <a:ext cx="10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Question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B17EE95-6112-0309-06EE-532B96BA3CBB}"/>
              </a:ext>
            </a:extLst>
          </p:cNvPr>
          <p:cNvSpPr txBox="1"/>
          <p:nvPr/>
        </p:nvSpPr>
        <p:spPr>
          <a:xfrm>
            <a:off x="1076898" y="5820874"/>
            <a:ext cx="180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Etat de la science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6A61B93C-FD15-185D-D9F2-CD5C1C079156}"/>
              </a:ext>
            </a:extLst>
          </p:cNvPr>
          <p:cNvSpPr txBox="1"/>
          <p:nvPr/>
        </p:nvSpPr>
        <p:spPr>
          <a:xfrm>
            <a:off x="3008410" y="1399820"/>
            <a:ext cx="119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Hypothèse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F5867054-38F9-F3C8-5AF0-76557FF1A333}"/>
              </a:ext>
            </a:extLst>
          </p:cNvPr>
          <p:cNvSpPr txBox="1"/>
          <p:nvPr/>
        </p:nvSpPr>
        <p:spPr>
          <a:xfrm>
            <a:off x="3908458" y="5824417"/>
            <a:ext cx="24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Design d’une expérience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A31D015-0A59-6210-D7A1-B102F0E01F70}"/>
              </a:ext>
            </a:extLst>
          </p:cNvPr>
          <p:cNvSpPr txBox="1"/>
          <p:nvPr/>
        </p:nvSpPr>
        <p:spPr>
          <a:xfrm>
            <a:off x="5941760" y="1399820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Expérience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EB6004B-8579-4507-AEB7-05BF12C05AB8}"/>
              </a:ext>
            </a:extLst>
          </p:cNvPr>
          <p:cNvSpPr txBox="1"/>
          <p:nvPr/>
        </p:nvSpPr>
        <p:spPr>
          <a:xfrm>
            <a:off x="7312361" y="5820874"/>
            <a:ext cx="2149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Analyse des résultats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5B77667D-B9E6-1204-BBE9-133CFB53FEEC}"/>
              </a:ext>
            </a:extLst>
          </p:cNvPr>
          <p:cNvSpPr txBox="1"/>
          <p:nvPr/>
        </p:nvSpPr>
        <p:spPr>
          <a:xfrm>
            <a:off x="8895949" y="139982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Conclusion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2683CB02-7161-A922-BF3B-8DFE7D350D30}"/>
              </a:ext>
            </a:extLst>
          </p:cNvPr>
          <p:cNvSpPr txBox="1"/>
          <p:nvPr/>
        </p:nvSpPr>
        <p:spPr>
          <a:xfrm>
            <a:off x="10378094" y="5820874"/>
            <a:ext cx="1673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Communication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3B50D39-B505-84FC-1A19-30E9DAAED93F}"/>
              </a:ext>
            </a:extLst>
          </p:cNvPr>
          <p:cNvSpPr txBox="1"/>
          <p:nvPr/>
        </p:nvSpPr>
        <p:spPr>
          <a:xfrm>
            <a:off x="8959880" y="380745"/>
            <a:ext cx="16390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Ethique</a:t>
            </a:r>
          </a:p>
          <a:p>
            <a:r>
              <a:rPr lang="fr-FR" dirty="0"/>
              <a:t>Biais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7DE151-5976-61B6-4B5D-5E2FC099ECB3}"/>
              </a:ext>
            </a:extLst>
          </p:cNvPr>
          <p:cNvSpPr/>
          <p:nvPr/>
        </p:nvSpPr>
        <p:spPr>
          <a:xfrm>
            <a:off x="8764704" y="181079"/>
            <a:ext cx="1463195" cy="996307"/>
          </a:xfrm>
          <a:prstGeom prst="rect">
            <a:avLst/>
          </a:prstGeom>
          <a:solidFill>
            <a:srgbClr val="F2F2F2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62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2A2F11-3317-E8D4-7323-64E34954A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Ethique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432DB3-A02B-DA99-A11C-9445E2C38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10" y="1825625"/>
            <a:ext cx="6446940" cy="4065724"/>
          </a:xfrm>
        </p:spPr>
        <p:txBody>
          <a:bodyPr>
            <a:normAutofit fontScale="92500"/>
          </a:bodyPr>
          <a:lstStyle/>
          <a:p>
            <a:r>
              <a:rPr lang="fr-FR" dirty="0"/>
              <a:t>Choix de l’hypothèse et des données</a:t>
            </a:r>
          </a:p>
          <a:p>
            <a:r>
              <a:rPr lang="fr-FR" dirty="0"/>
              <a:t>Information aux personnes interrogées</a:t>
            </a:r>
          </a:p>
          <a:p>
            <a:r>
              <a:rPr lang="fr-FR" dirty="0"/>
              <a:t>Protection des données (pour nous: anonymat et effacement après une année)</a:t>
            </a:r>
          </a:p>
          <a:p>
            <a:r>
              <a:rPr lang="fr-FR" dirty="0"/>
              <a:t>Communiquer honnêtement sur les résultats</a:t>
            </a:r>
          </a:p>
          <a:p>
            <a:r>
              <a:rPr lang="fr-FR" dirty="0"/>
              <a:t>Communiquer honnêtement sur les problèmes rencontrés</a:t>
            </a:r>
          </a:p>
          <a:p>
            <a:r>
              <a:rPr lang="fr-FR" dirty="0"/>
              <a:t>Ne pas changer l'hypothèse et le protocole a posteriori!</a:t>
            </a:r>
          </a:p>
          <a:p>
            <a:endParaRPr lang="fr-FR" dirty="0"/>
          </a:p>
        </p:txBody>
      </p:sp>
      <p:pic>
        <p:nvPicPr>
          <p:cNvPr id="8" name="Image 7" descr="Une image contenant nourriture, confiserie, friandise, Colorants alimentaires&#10;&#10;Description générée automatiquement">
            <a:extLst>
              <a:ext uri="{FF2B5EF4-FFF2-40B4-BE49-F238E27FC236}">
                <a16:creationId xmlns:a16="http://schemas.microsoft.com/office/drawing/2014/main" id="{BDCAAF8B-BB0E-5F53-30E3-352D643BF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252" y="1895540"/>
            <a:ext cx="4859680" cy="368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83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hlinkClick r:id="rId2"/>
            <a:extLst>
              <a:ext uri="{FF2B5EF4-FFF2-40B4-BE49-F238E27FC236}">
                <a16:creationId xmlns:a16="http://schemas.microsoft.com/office/drawing/2014/main" id="{050037DB-7C53-0005-3F73-B89B5F908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00" y="172861"/>
            <a:ext cx="6324925" cy="2673487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CCF6002-2425-7B22-B190-0BD6D7A55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278" y="3302671"/>
            <a:ext cx="10515600" cy="703656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Note: dans votre cas, grandeurs « quantitatives » demandées.</a:t>
            </a:r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BF20FB94-11A6-1651-66BB-EB01FD5456FC}"/>
              </a:ext>
            </a:extLst>
          </p:cNvPr>
          <p:cNvCxnSpPr/>
          <p:nvPr/>
        </p:nvCxnSpPr>
        <p:spPr>
          <a:xfrm flipV="1">
            <a:off x="3594682" y="4366463"/>
            <a:ext cx="0" cy="1396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CD1BC70B-2CE7-3606-326A-70F3B8B6BD4B}"/>
              </a:ext>
            </a:extLst>
          </p:cNvPr>
          <p:cNvCxnSpPr>
            <a:cxnSpLocks/>
          </p:cNvCxnSpPr>
          <p:nvPr/>
        </p:nvCxnSpPr>
        <p:spPr>
          <a:xfrm>
            <a:off x="3594682" y="5763230"/>
            <a:ext cx="234472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F9E395D6-D80C-F277-0B10-1B2FF95CEFBC}"/>
              </a:ext>
            </a:extLst>
          </p:cNvPr>
          <p:cNvSpPr txBox="1"/>
          <p:nvPr/>
        </p:nvSpPr>
        <p:spPr>
          <a:xfrm>
            <a:off x="5545338" y="5763230"/>
            <a:ext cx="18914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Degré de noirceur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D4D80E1-4719-D080-8201-AEE227DC0ED7}"/>
              </a:ext>
            </a:extLst>
          </p:cNvPr>
          <p:cNvSpPr txBox="1"/>
          <p:nvPr/>
        </p:nvSpPr>
        <p:spPr>
          <a:xfrm>
            <a:off x="2509605" y="3948945"/>
            <a:ext cx="22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Degré des insultes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C485F50-60F3-9FB8-A883-C83B0CDF491E}"/>
              </a:ext>
            </a:extLst>
          </p:cNvPr>
          <p:cNvSpPr txBox="1"/>
          <p:nvPr/>
        </p:nvSpPr>
        <p:spPr>
          <a:xfrm>
            <a:off x="3754446" y="4600786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CF8C4E4-FEBB-0837-6873-E408E4C46F81}"/>
              </a:ext>
            </a:extLst>
          </p:cNvPr>
          <p:cNvSpPr txBox="1"/>
          <p:nvPr/>
        </p:nvSpPr>
        <p:spPr>
          <a:xfrm>
            <a:off x="3999879" y="4869594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BCB550A-7C6D-25F8-577F-913270F18520}"/>
              </a:ext>
            </a:extLst>
          </p:cNvPr>
          <p:cNvSpPr txBox="1"/>
          <p:nvPr/>
        </p:nvSpPr>
        <p:spPr>
          <a:xfrm>
            <a:off x="3837440" y="5094552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22B0DAB-91E0-3FEB-286C-4DC4D2FA0AC3}"/>
              </a:ext>
            </a:extLst>
          </p:cNvPr>
          <p:cNvSpPr txBox="1"/>
          <p:nvPr/>
        </p:nvSpPr>
        <p:spPr>
          <a:xfrm>
            <a:off x="4284736" y="4798198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890FC6-3254-DD94-DBBD-7FB6270BBBC4}"/>
              </a:ext>
            </a:extLst>
          </p:cNvPr>
          <p:cNvSpPr txBox="1"/>
          <p:nvPr/>
        </p:nvSpPr>
        <p:spPr>
          <a:xfrm>
            <a:off x="4293440" y="5287520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4DAA149-3399-6C4B-BC67-6D0E867A93A3}"/>
              </a:ext>
            </a:extLst>
          </p:cNvPr>
          <p:cNvSpPr txBox="1"/>
          <p:nvPr/>
        </p:nvSpPr>
        <p:spPr>
          <a:xfrm>
            <a:off x="4637756" y="5063061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987B399-86EB-1EC5-0B4D-96876C0C9B83}"/>
              </a:ext>
            </a:extLst>
          </p:cNvPr>
          <p:cNvSpPr txBox="1"/>
          <p:nvPr/>
        </p:nvSpPr>
        <p:spPr>
          <a:xfrm>
            <a:off x="4669111" y="4643083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1C72559-A105-2A07-6017-949C5E43E9B8}"/>
              </a:ext>
            </a:extLst>
          </p:cNvPr>
          <p:cNvSpPr txBox="1"/>
          <p:nvPr/>
        </p:nvSpPr>
        <p:spPr>
          <a:xfrm>
            <a:off x="5094900" y="4751250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4CB5153-BC3E-C270-9EC1-CEFDBB6BDBCD}"/>
              </a:ext>
            </a:extLst>
          </p:cNvPr>
          <p:cNvSpPr txBox="1"/>
          <p:nvPr/>
        </p:nvSpPr>
        <p:spPr>
          <a:xfrm>
            <a:off x="4931317" y="5238783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5220F47-6A25-B865-B65C-CB700411A0A1}"/>
              </a:ext>
            </a:extLst>
          </p:cNvPr>
          <p:cNvSpPr txBox="1"/>
          <p:nvPr/>
        </p:nvSpPr>
        <p:spPr>
          <a:xfrm>
            <a:off x="5371257" y="4869594"/>
            <a:ext cx="277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49082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655C4B-CDA4-E7F2-CEE8-D97F3B0FC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Biais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813D734-5CB8-C5E9-78F4-624A91754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3"/>
            <a:ext cx="5185095" cy="31616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Biais méthodologiques</a:t>
            </a:r>
          </a:p>
          <a:p>
            <a:r>
              <a:rPr lang="fr-FR" dirty="0"/>
              <a:t>Appareil de mesure</a:t>
            </a:r>
          </a:p>
          <a:p>
            <a:r>
              <a:rPr lang="fr-FR" dirty="0"/>
              <a:t>Fiabilité de l’expérience</a:t>
            </a:r>
          </a:p>
          <a:p>
            <a:r>
              <a:rPr lang="fr-FR" dirty="0"/>
              <a:t>Hasard</a:t>
            </a:r>
          </a:p>
          <a:p>
            <a:r>
              <a:rPr lang="fr-FR" dirty="0"/>
              <a:t>Réponses des humains (biais de désirabilité)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CAB0452-1CFB-7EBF-8D93-089F20C2714C}"/>
              </a:ext>
            </a:extLst>
          </p:cNvPr>
          <p:cNvSpPr txBox="1">
            <a:spLocks/>
          </p:cNvSpPr>
          <p:nvPr/>
        </p:nvSpPr>
        <p:spPr>
          <a:xfrm>
            <a:off x="7039062" y="1825625"/>
            <a:ext cx="4866314" cy="242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b="1" dirty="0"/>
              <a:t>Biais cognitifs</a:t>
            </a:r>
          </a:p>
          <a:p>
            <a:r>
              <a:rPr lang="fr-FR" dirty="0"/>
              <a:t>Biais de confirmation</a:t>
            </a:r>
          </a:p>
          <a:p>
            <a:r>
              <a:rPr lang="fr-FR" dirty="0"/>
              <a:t>Coïncidences illusoires</a:t>
            </a:r>
          </a:p>
          <a:p>
            <a:r>
              <a:rPr lang="fr-FR" dirty="0"/>
              <a:t>Préjugés, fatigue, faim influencent vos jugements.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B9A48C-996B-D0AC-CEFD-0A2E1B056CD8}"/>
              </a:ext>
            </a:extLst>
          </p:cNvPr>
          <p:cNvSpPr/>
          <p:nvPr/>
        </p:nvSpPr>
        <p:spPr>
          <a:xfrm>
            <a:off x="4114801" y="5221943"/>
            <a:ext cx="3540155" cy="12709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On évite un peu ces problèmes en définissant le protocole précis à l’avance et en s’y tenant.</a:t>
            </a:r>
          </a:p>
        </p:txBody>
      </p:sp>
    </p:spTree>
    <p:extLst>
      <p:ext uri="{BB962C8B-B14F-4D97-AF65-F5344CB8AC3E}">
        <p14:creationId xmlns:p14="http://schemas.microsoft.com/office/powerpoint/2010/main" val="216150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8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2_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6837</TotalTime>
  <Words>2055</Words>
  <Application>Microsoft Office PowerPoint</Application>
  <PresentationFormat>Grand écran</PresentationFormat>
  <Paragraphs>487</Paragraphs>
  <Slides>49</Slides>
  <Notes>21</Notes>
  <HiddenSlides>1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49</vt:i4>
      </vt:variant>
    </vt:vector>
  </HeadingPairs>
  <TitlesOfParts>
    <vt:vector size="59" baseType="lpstr">
      <vt:lpstr>Arial</vt:lpstr>
      <vt:lpstr>Calibri</vt:lpstr>
      <vt:lpstr>Calibri Light</vt:lpstr>
      <vt:lpstr>Cambria Math</vt:lpstr>
      <vt:lpstr>Trebuchet MS</vt:lpstr>
      <vt:lpstr>Wingdings 3</vt:lpstr>
      <vt:lpstr>Thème Office</vt:lpstr>
      <vt:lpstr>Facette</vt:lpstr>
      <vt:lpstr>1_Facette</vt:lpstr>
      <vt:lpstr>2_Facette</vt:lpstr>
      <vt:lpstr>La méthode scientifique</vt:lpstr>
      <vt:lpstr>Méthode scientifique</vt:lpstr>
      <vt:lpstr>1 méthode expérimentale</vt:lpstr>
      <vt:lpstr>Hypothèse</vt:lpstr>
      <vt:lpstr>Question!</vt:lpstr>
      <vt:lpstr>Question!</vt:lpstr>
      <vt:lpstr>Présentation PowerPoint</vt:lpstr>
      <vt:lpstr>1 méthode expérimentale</vt:lpstr>
      <vt:lpstr>Définition du protocole expérimental</vt:lpstr>
      <vt:lpstr>Choix de l’échantillon</vt:lpstr>
      <vt:lpstr>Question!</vt:lpstr>
      <vt:lpstr>Présentation PowerPoint</vt:lpstr>
      <vt:lpstr>1 méthode expérimentale</vt:lpstr>
      <vt:lpstr>Recueil des données</vt:lpstr>
      <vt:lpstr>Dans un tableau</vt:lpstr>
      <vt:lpstr>Question!</vt:lpstr>
      <vt:lpstr>1 méthode expérimentale</vt:lpstr>
      <vt:lpstr>Présentation PowerPoint</vt:lpstr>
      <vt:lpstr>Analyse des résultats</vt:lpstr>
      <vt:lpstr>Analyse des résultats</vt:lpstr>
      <vt:lpstr>Analyse des résultats</vt:lpstr>
      <vt:lpstr>Analyse des résultats</vt:lpstr>
      <vt:lpstr>Question!</vt:lpstr>
      <vt:lpstr>Question!</vt:lpstr>
      <vt:lpstr>Question!</vt:lpstr>
      <vt:lpstr>Question!</vt:lpstr>
      <vt:lpstr>Analyse des résultats</vt:lpstr>
      <vt:lpstr>Analyse des résultats</vt:lpstr>
      <vt:lpstr>Question!</vt:lpstr>
      <vt:lpstr>Analyse des résultats</vt:lpstr>
      <vt:lpstr>Interprétation des résultats</vt:lpstr>
      <vt:lpstr>Interprétation des résultats</vt:lpstr>
      <vt:lpstr>Interprétation des résultats</vt:lpstr>
      <vt:lpstr>Question !</vt:lpstr>
      <vt:lpstr>Interprétation des résultats</vt:lpstr>
      <vt:lpstr>Interprétation des résultats</vt:lpstr>
      <vt:lpstr>Question !</vt:lpstr>
      <vt:lpstr>1 méthode expérimentale</vt:lpstr>
      <vt:lpstr>Conclusion</vt:lpstr>
      <vt:lpstr>Réplication</vt:lpstr>
      <vt:lpstr>1 méthode expérimentale</vt:lpstr>
      <vt:lpstr>Communication</vt:lpstr>
      <vt:lpstr>Communication: graphiques</vt:lpstr>
      <vt:lpstr>Communication: graphiques</vt:lpstr>
      <vt:lpstr>Communication: relecture par les pairs</vt:lpstr>
      <vt:lpstr>1 méthode expérimentale</vt:lpstr>
      <vt:lpstr>Ethique</vt:lpstr>
      <vt:lpstr>Présentation PowerPoint</vt:lpstr>
      <vt:lpstr>Biais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méthode scientifique</dc:title>
  <dc:creator>Fanny Boitard</dc:creator>
  <cp:lastModifiedBy>Fanny Boitard</cp:lastModifiedBy>
  <cp:revision>141</cp:revision>
  <dcterms:created xsi:type="dcterms:W3CDTF">2023-08-31T12:22:40Z</dcterms:created>
  <dcterms:modified xsi:type="dcterms:W3CDTF">2023-09-25T18:42:30Z</dcterms:modified>
</cp:coreProperties>
</file>