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Open Sans" charset="1" panose="020B06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2.xml" Type="http://schemas.openxmlformats.org/officeDocument/2006/relationships/notesSlide"/><Relationship Id="rId21" Target="notesSlides/notesSlide3.xml" Type="http://schemas.openxmlformats.org/officeDocument/2006/relationships/notesSlide"/><Relationship Id="rId22" Target="notesSlides/notesSlide4.xml" Type="http://schemas.openxmlformats.org/officeDocument/2006/relationships/notesSlide"/><Relationship Id="rId23" Target="notesSlides/notesSlide5.xml" Type="http://schemas.openxmlformats.org/officeDocument/2006/relationships/notesSlide"/><Relationship Id="rId24" Target="notesSlides/notesSlide6.xml" Type="http://schemas.openxmlformats.org/officeDocument/2006/relationships/notesSlide"/><Relationship Id="rId25" Target="notesSlides/notesSlide7.xml" Type="http://schemas.openxmlformats.org/officeDocument/2006/relationships/notesSlide"/><Relationship Id="rId26" Target="notesSlides/notesSlide8.xml" Type="http://schemas.openxmlformats.org/officeDocument/2006/relationships/notesSlide"/><Relationship Id="rId27" Target="notesSlides/notesSlide9.xml" Type="http://schemas.openxmlformats.org/officeDocument/2006/relationships/notesSlide"/><Relationship Id="rId28" Target="notesSlides/notesSlide10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</a:p>
          <a:p>
            <a:r>
              <a:rPr lang="en-US"/>
              <a:t/>
            </a:r>
          </a:p>
          <a:p>
            <a:r>
              <a:rPr lang="en-US"/>
              <a:t>L'application Moodle offre trois fonctionnalités principales sur votre téléphone :</a:t>
            </a:r>
          </a:p>
          <a:p>
            <a:r>
              <a:rPr lang="en-US"/>
              <a:t/>
            </a:r>
          </a:p>
          <a:p>
            <a:r>
              <a:rPr lang="en-US"/>
              <a:t>1. **Consultation des cours** : Accédez à vos cours Moodle, incluant les activités. Cet outil est idéal pour consulter et suivre les cours, permettant à vos élèves de les suivre directement sur leur smartphone.</a:t>
            </a:r>
          </a:p>
          <a:p>
            <a:r>
              <a:rPr lang="en-US"/>
              <a:t/>
            </a:r>
          </a:p>
          <a:p>
            <a:r>
              <a:rPr lang="en-US"/>
              <a:t>2. **Échange de messages** : Communiquez avec vos élèves via messagerie. Les données transitent exclusivement par les serveurs de l'État de Genève, assurant la conformité avec la LIPAD et les règlements informatiques de l'État.</a:t>
            </a:r>
          </a:p>
          <a:p>
            <a:r>
              <a:rPr lang="en-US"/>
              <a:t/>
            </a:r>
          </a:p>
          <a:p>
            <a:r>
              <a:rPr lang="en-US"/>
              <a:t>3. **Notifications** : Recevez des alertes lorsque vos étudiants terminent une activité. Ces notifications peuvent être configurées directement dans Moodle pour des activités spécifiques.</a:t>
            </a:r>
          </a:p>
          <a:p>
            <a:r>
              <a:rPr lang="en-US"/>
              <a:t/>
            </a:r>
          </a:p>
          <a:p>
            <a:r>
              <a:rPr lang="en-US"/>
              <a:t>---</a:t>
            </a:r>
          </a:p>
          <a:p>
            <a:r>
              <a:rPr lang="en-US"/>
              <a:t/>
            </a:r>
          </a:p>
          <a:p>
            <a:r>
              <a:rPr lang="en-US"/>
              <a:t>Ce script met en avant les principales fonctionnalités de l'application Moodle de manière claire et structurée.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3422" y="720775"/>
            <a:ext cx="7315200" cy="1874520"/>
          </a:xfrm>
          <a:custGeom>
            <a:avLst/>
            <a:gdLst/>
            <a:ahLst/>
            <a:cxnLst/>
            <a:rect r="r" b="b" t="t" l="l"/>
            <a:pathLst>
              <a:path h="1874520" w="7315200">
                <a:moveTo>
                  <a:pt x="0" y="0"/>
                </a:moveTo>
                <a:lnTo>
                  <a:pt x="7315200" y="0"/>
                </a:lnTo>
                <a:lnTo>
                  <a:pt x="7315200" y="1874520"/>
                </a:lnTo>
                <a:lnTo>
                  <a:pt x="0" y="1874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55700" y="3487102"/>
            <a:ext cx="5439445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carnet d’éleve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564123" y="4544060"/>
            <a:ext cx="8519517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Configuration du carnet d’élève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564123" y="5589271"/>
            <a:ext cx="6296918" cy="77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Barêmes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3422" y="720775"/>
            <a:ext cx="7315200" cy="1874520"/>
          </a:xfrm>
          <a:custGeom>
            <a:avLst/>
            <a:gdLst/>
            <a:ahLst/>
            <a:cxnLst/>
            <a:rect r="r" b="b" t="t" l="l"/>
            <a:pathLst>
              <a:path h="1874520" w="7315200">
                <a:moveTo>
                  <a:pt x="0" y="0"/>
                </a:moveTo>
                <a:lnTo>
                  <a:pt x="7315200" y="0"/>
                </a:lnTo>
                <a:lnTo>
                  <a:pt x="7315200" y="1874520"/>
                </a:lnTo>
                <a:lnTo>
                  <a:pt x="0" y="1874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90540" y="2060465"/>
            <a:ext cx="9359489" cy="4707477"/>
          </a:xfrm>
          <a:custGeom>
            <a:avLst/>
            <a:gdLst/>
            <a:ahLst/>
            <a:cxnLst/>
            <a:rect r="r" b="b" t="t" l="l"/>
            <a:pathLst>
              <a:path h="4707477" w="9359489">
                <a:moveTo>
                  <a:pt x="0" y="0"/>
                </a:moveTo>
                <a:lnTo>
                  <a:pt x="9359489" y="0"/>
                </a:lnTo>
                <a:lnTo>
                  <a:pt x="9359489" y="4707477"/>
                </a:lnTo>
                <a:lnTo>
                  <a:pt x="0" y="47074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915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5700" y="3487102"/>
            <a:ext cx="5439445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 carnet d’éleve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67224" y="4800620"/>
            <a:ext cx="6661398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Créer des catégories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67224" y="6118246"/>
            <a:ext cx="8405515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 éléments d’évaluation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3422" y="720775"/>
            <a:ext cx="7315200" cy="1874520"/>
          </a:xfrm>
          <a:custGeom>
            <a:avLst/>
            <a:gdLst/>
            <a:ahLst/>
            <a:cxnLst/>
            <a:rect r="r" b="b" t="t" l="l"/>
            <a:pathLst>
              <a:path h="1874520" w="7315200">
                <a:moveTo>
                  <a:pt x="0" y="0"/>
                </a:moveTo>
                <a:lnTo>
                  <a:pt x="7315200" y="0"/>
                </a:lnTo>
                <a:lnTo>
                  <a:pt x="7315200" y="1874520"/>
                </a:lnTo>
                <a:lnTo>
                  <a:pt x="0" y="1874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3422" y="3001030"/>
            <a:ext cx="15666968" cy="6815131"/>
          </a:xfrm>
          <a:custGeom>
            <a:avLst/>
            <a:gdLst/>
            <a:ahLst/>
            <a:cxnLst/>
            <a:rect r="r" b="b" t="t" l="l"/>
            <a:pathLst>
              <a:path h="6815131" w="15666968">
                <a:moveTo>
                  <a:pt x="0" y="0"/>
                </a:moveTo>
                <a:lnTo>
                  <a:pt x="15666968" y="0"/>
                </a:lnTo>
                <a:lnTo>
                  <a:pt x="15666968" y="6815131"/>
                </a:lnTo>
                <a:lnTo>
                  <a:pt x="0" y="68151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29555" y="1562785"/>
            <a:ext cx="6661398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Créer des catégories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3422" y="720775"/>
            <a:ext cx="7315200" cy="1874520"/>
          </a:xfrm>
          <a:custGeom>
            <a:avLst/>
            <a:gdLst/>
            <a:ahLst/>
            <a:cxnLst/>
            <a:rect r="r" b="b" t="t" l="l"/>
            <a:pathLst>
              <a:path h="1874520" w="7315200">
                <a:moveTo>
                  <a:pt x="0" y="0"/>
                </a:moveTo>
                <a:lnTo>
                  <a:pt x="7315200" y="0"/>
                </a:lnTo>
                <a:lnTo>
                  <a:pt x="7315200" y="1874520"/>
                </a:lnTo>
                <a:lnTo>
                  <a:pt x="0" y="1874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8995" y="3490691"/>
            <a:ext cx="14095218" cy="4122851"/>
          </a:xfrm>
          <a:custGeom>
            <a:avLst/>
            <a:gdLst/>
            <a:ahLst/>
            <a:cxnLst/>
            <a:rect r="r" b="b" t="t" l="l"/>
            <a:pathLst>
              <a:path h="4122851" w="14095218">
                <a:moveTo>
                  <a:pt x="0" y="0"/>
                </a:moveTo>
                <a:lnTo>
                  <a:pt x="14095219" y="0"/>
                </a:lnTo>
                <a:lnTo>
                  <a:pt x="14095219" y="4122851"/>
                </a:lnTo>
                <a:lnTo>
                  <a:pt x="0" y="41228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29555" y="1562785"/>
            <a:ext cx="6661398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Créer des catégories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9942" y="505024"/>
            <a:ext cx="5732491" cy="1468951"/>
          </a:xfrm>
          <a:custGeom>
            <a:avLst/>
            <a:gdLst/>
            <a:ahLst/>
            <a:cxnLst/>
            <a:rect r="r" b="b" t="t" l="l"/>
            <a:pathLst>
              <a:path h="1468951" w="5732491">
                <a:moveTo>
                  <a:pt x="0" y="0"/>
                </a:moveTo>
                <a:lnTo>
                  <a:pt x="5732491" y="0"/>
                </a:lnTo>
                <a:lnTo>
                  <a:pt x="5732491" y="1468951"/>
                </a:lnTo>
                <a:lnTo>
                  <a:pt x="0" y="146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24810" y="2401196"/>
            <a:ext cx="10365775" cy="7230128"/>
          </a:xfrm>
          <a:custGeom>
            <a:avLst/>
            <a:gdLst/>
            <a:ahLst/>
            <a:cxnLst/>
            <a:rect r="r" b="b" t="t" l="l"/>
            <a:pathLst>
              <a:path h="7230128" w="10365775">
                <a:moveTo>
                  <a:pt x="0" y="0"/>
                </a:moveTo>
                <a:lnTo>
                  <a:pt x="10365774" y="0"/>
                </a:lnTo>
                <a:lnTo>
                  <a:pt x="10365774" y="7230128"/>
                </a:lnTo>
                <a:lnTo>
                  <a:pt x="0" y="7230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943173" y="933450"/>
            <a:ext cx="6566967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Total de la catégorie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9942" y="505024"/>
            <a:ext cx="5732491" cy="1468951"/>
          </a:xfrm>
          <a:custGeom>
            <a:avLst/>
            <a:gdLst/>
            <a:ahLst/>
            <a:cxnLst/>
            <a:rect r="r" b="b" t="t" l="l"/>
            <a:pathLst>
              <a:path h="1468951" w="5732491">
                <a:moveTo>
                  <a:pt x="0" y="0"/>
                </a:moveTo>
                <a:lnTo>
                  <a:pt x="5732491" y="0"/>
                </a:lnTo>
                <a:lnTo>
                  <a:pt x="5732491" y="1468951"/>
                </a:lnTo>
                <a:lnTo>
                  <a:pt x="0" y="146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7361" y="5143500"/>
            <a:ext cx="15950005" cy="3528939"/>
          </a:xfrm>
          <a:custGeom>
            <a:avLst/>
            <a:gdLst/>
            <a:ahLst/>
            <a:cxnLst/>
            <a:rect r="r" b="b" t="t" l="l"/>
            <a:pathLst>
              <a:path h="3528939" w="15950005">
                <a:moveTo>
                  <a:pt x="0" y="0"/>
                </a:moveTo>
                <a:lnTo>
                  <a:pt x="15950005" y="0"/>
                </a:lnTo>
                <a:lnTo>
                  <a:pt x="15950005" y="3528939"/>
                </a:lnTo>
                <a:lnTo>
                  <a:pt x="0" y="35289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713805" y="933450"/>
            <a:ext cx="5025703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Catégorie mère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7361" y="2465520"/>
            <a:ext cx="12880777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Il y a beaucoup d’imbrications possibles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39073" y="3878396"/>
            <a:ext cx="15549465" cy="895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6"/>
              </a:lnSpc>
              <a:spcBef>
                <a:spcPct val="0"/>
              </a:spcBef>
            </a:pPr>
            <a:r>
              <a:rPr lang="en-US" sz="522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Pour évaluation formative mettre le coefficient 0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9942" y="505024"/>
            <a:ext cx="5732491" cy="1468951"/>
          </a:xfrm>
          <a:custGeom>
            <a:avLst/>
            <a:gdLst/>
            <a:ahLst/>
            <a:cxnLst/>
            <a:rect r="r" b="b" t="t" l="l"/>
            <a:pathLst>
              <a:path h="1468951" w="5732491">
                <a:moveTo>
                  <a:pt x="0" y="0"/>
                </a:moveTo>
                <a:lnTo>
                  <a:pt x="5732491" y="0"/>
                </a:lnTo>
                <a:lnTo>
                  <a:pt x="5732491" y="1468951"/>
                </a:lnTo>
                <a:lnTo>
                  <a:pt x="0" y="146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3565" y="2502472"/>
            <a:ext cx="10534138" cy="7545076"/>
          </a:xfrm>
          <a:custGeom>
            <a:avLst/>
            <a:gdLst/>
            <a:ahLst/>
            <a:cxnLst/>
            <a:rect r="r" b="b" t="t" l="l"/>
            <a:pathLst>
              <a:path h="7545076" w="10534138">
                <a:moveTo>
                  <a:pt x="0" y="0"/>
                </a:moveTo>
                <a:lnTo>
                  <a:pt x="10534138" y="0"/>
                </a:lnTo>
                <a:lnTo>
                  <a:pt x="10534138" y="7545077"/>
                </a:lnTo>
                <a:lnTo>
                  <a:pt x="0" y="75450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96891" y="7830909"/>
            <a:ext cx="2772688" cy="786435"/>
          </a:xfrm>
          <a:custGeom>
            <a:avLst/>
            <a:gdLst/>
            <a:ahLst/>
            <a:cxnLst/>
            <a:rect r="r" b="b" t="t" l="l"/>
            <a:pathLst>
              <a:path h="786435" w="2772688">
                <a:moveTo>
                  <a:pt x="0" y="0"/>
                </a:moveTo>
                <a:lnTo>
                  <a:pt x="2772687" y="0"/>
                </a:lnTo>
                <a:lnTo>
                  <a:pt x="2772687" y="786435"/>
                </a:lnTo>
                <a:lnTo>
                  <a:pt x="0" y="7864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569578" y="6741401"/>
            <a:ext cx="4915222" cy="2870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Définir dans le test sa catégorie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9942" y="505024"/>
            <a:ext cx="5732491" cy="1468951"/>
          </a:xfrm>
          <a:custGeom>
            <a:avLst/>
            <a:gdLst/>
            <a:ahLst/>
            <a:cxnLst/>
            <a:rect r="r" b="b" t="t" l="l"/>
            <a:pathLst>
              <a:path h="1468951" w="5732491">
                <a:moveTo>
                  <a:pt x="0" y="0"/>
                </a:moveTo>
                <a:lnTo>
                  <a:pt x="5732491" y="0"/>
                </a:lnTo>
                <a:lnTo>
                  <a:pt x="5732491" y="1468951"/>
                </a:lnTo>
                <a:lnTo>
                  <a:pt x="0" y="146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9942" y="2652732"/>
            <a:ext cx="8580809" cy="7207880"/>
          </a:xfrm>
          <a:custGeom>
            <a:avLst/>
            <a:gdLst/>
            <a:ahLst/>
            <a:cxnLst/>
            <a:rect r="r" b="b" t="t" l="l"/>
            <a:pathLst>
              <a:path h="7207880" w="8580809">
                <a:moveTo>
                  <a:pt x="0" y="0"/>
                </a:moveTo>
                <a:lnTo>
                  <a:pt x="8580809" y="0"/>
                </a:lnTo>
                <a:lnTo>
                  <a:pt x="8580809" y="7207880"/>
                </a:lnTo>
                <a:lnTo>
                  <a:pt x="0" y="7207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40050" y="933450"/>
            <a:ext cx="8405515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Les éléments d’évaluation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39942" y="505024"/>
            <a:ext cx="5732491" cy="1468951"/>
          </a:xfrm>
          <a:custGeom>
            <a:avLst/>
            <a:gdLst/>
            <a:ahLst/>
            <a:cxnLst/>
            <a:rect r="r" b="b" t="t" l="l"/>
            <a:pathLst>
              <a:path h="1468951" w="5732491">
                <a:moveTo>
                  <a:pt x="0" y="0"/>
                </a:moveTo>
                <a:lnTo>
                  <a:pt x="5732491" y="0"/>
                </a:lnTo>
                <a:lnTo>
                  <a:pt x="5732491" y="1468951"/>
                </a:lnTo>
                <a:lnTo>
                  <a:pt x="0" y="146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6566" y="3960108"/>
            <a:ext cx="14406333" cy="4357916"/>
          </a:xfrm>
          <a:custGeom>
            <a:avLst/>
            <a:gdLst/>
            <a:ahLst/>
            <a:cxnLst/>
            <a:rect r="r" b="b" t="t" l="l"/>
            <a:pathLst>
              <a:path h="4357916" w="14406333">
                <a:moveTo>
                  <a:pt x="0" y="0"/>
                </a:moveTo>
                <a:lnTo>
                  <a:pt x="14406334" y="0"/>
                </a:lnTo>
                <a:lnTo>
                  <a:pt x="14406334" y="4357916"/>
                </a:lnTo>
                <a:lnTo>
                  <a:pt x="0" y="43579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55509" y="0"/>
            <a:ext cx="5732491" cy="1468951"/>
          </a:xfrm>
          <a:custGeom>
            <a:avLst/>
            <a:gdLst/>
            <a:ahLst/>
            <a:cxnLst/>
            <a:rect r="r" b="b" t="t" l="l"/>
            <a:pathLst>
              <a:path h="1468951" w="5732491">
                <a:moveTo>
                  <a:pt x="0" y="0"/>
                </a:moveTo>
                <a:lnTo>
                  <a:pt x="5732491" y="0"/>
                </a:lnTo>
                <a:lnTo>
                  <a:pt x="5732491" y="1468951"/>
                </a:lnTo>
                <a:lnTo>
                  <a:pt x="0" y="1468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5617"/>
            <a:ext cx="9851390" cy="10182315"/>
          </a:xfrm>
          <a:custGeom>
            <a:avLst/>
            <a:gdLst/>
            <a:ahLst/>
            <a:cxnLst/>
            <a:rect r="r" b="b" t="t" l="l"/>
            <a:pathLst>
              <a:path h="10182315" w="9851390">
                <a:moveTo>
                  <a:pt x="0" y="0"/>
                </a:moveTo>
                <a:lnTo>
                  <a:pt x="9851390" y="0"/>
                </a:lnTo>
                <a:lnTo>
                  <a:pt x="9851390" y="10182315"/>
                </a:lnTo>
                <a:lnTo>
                  <a:pt x="0" y="101823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8359201" y="2408698"/>
            <a:ext cx="4196308" cy="1304290"/>
          </a:xfrm>
          <a:prstGeom prst="line">
            <a:avLst/>
          </a:prstGeom>
          <a:ln cap="flat" w="38100">
            <a:solidFill>
              <a:srgbClr val="F9801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9144000" y="3617738"/>
            <a:ext cx="5732711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Formule de calcul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68616" y="1481597"/>
            <a:ext cx="7163222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98012"/>
                </a:solidFill>
                <a:latin typeface="Open Sans"/>
                <a:ea typeface="Open Sans"/>
                <a:cs typeface="Open Sans"/>
                <a:sym typeface="Open Sans"/>
              </a:rPr>
              <a:t>=round([[test1]])/2+1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19171" y="4554365"/>
            <a:ext cx="11868829" cy="927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Barême “fédéral” avec test sur 10</a:t>
            </a:r>
          </a:p>
        </p:txBody>
      </p:sp>
      <p:sp>
        <p:nvSpPr>
          <p:cNvPr name="AutoShape 8" id="8"/>
          <p:cNvSpPr/>
          <p:nvPr/>
        </p:nvSpPr>
        <p:spPr>
          <a:xfrm flipV="true">
            <a:off x="6421588" y="9646849"/>
            <a:ext cx="1531055" cy="195805"/>
          </a:xfrm>
          <a:prstGeom prst="line">
            <a:avLst/>
          </a:prstGeom>
          <a:ln cap="flat" w="38100">
            <a:solidFill>
              <a:srgbClr val="F98012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7952643" y="9269024"/>
            <a:ext cx="973455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Renseigner avant d’utiliser dans un calcul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06808" y="7672216"/>
            <a:ext cx="11267823" cy="521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Permet de renseigner la note manuellement ex: travail écrit</a:t>
            </a:r>
          </a:p>
        </p:txBody>
      </p:sp>
      <p:sp>
        <p:nvSpPr>
          <p:cNvPr name="AutoShape 11" id="11"/>
          <p:cNvSpPr/>
          <p:nvPr/>
        </p:nvSpPr>
        <p:spPr>
          <a:xfrm flipV="true">
            <a:off x="4665872" y="7961459"/>
            <a:ext cx="1540936" cy="1383765"/>
          </a:xfrm>
          <a:prstGeom prst="line">
            <a:avLst/>
          </a:prstGeom>
          <a:ln cap="flat" w="38100">
            <a:solidFill>
              <a:srgbClr val="F98012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DAGkixdX9tY</dc:identifier>
  <dcterms:modified xsi:type="dcterms:W3CDTF">2011-08-01T06:04:30Z</dcterms:modified>
  <cp:revision>1</cp:revision>
  <dc:title>moodle application</dc:title>
</cp:coreProperties>
</file>